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8" r:id="rId2"/>
    <p:sldId id="261" r:id="rId3"/>
    <p:sldId id="289" r:id="rId4"/>
    <p:sldId id="296" r:id="rId5"/>
    <p:sldId id="269" r:id="rId6"/>
    <p:sldId id="273" r:id="rId7"/>
    <p:sldId id="277" r:id="rId8"/>
    <p:sldId id="293" r:id="rId9"/>
    <p:sldId id="294" r:id="rId10"/>
    <p:sldId id="275" r:id="rId11"/>
    <p:sldId id="278" r:id="rId12"/>
    <p:sldId id="297" r:id="rId13"/>
    <p:sldId id="280" r:id="rId14"/>
    <p:sldId id="300" r:id="rId15"/>
    <p:sldId id="299" r:id="rId16"/>
    <p:sldId id="312" r:id="rId17"/>
    <p:sldId id="281" r:id="rId18"/>
    <p:sldId id="310" r:id="rId19"/>
    <p:sldId id="318" r:id="rId20"/>
    <p:sldId id="292" r:id="rId21"/>
    <p:sldId id="313" r:id="rId22"/>
    <p:sldId id="274" r:id="rId23"/>
    <p:sldId id="282" r:id="rId24"/>
    <p:sldId id="307" r:id="rId25"/>
    <p:sldId id="311" r:id="rId26"/>
    <p:sldId id="309" r:id="rId27"/>
    <p:sldId id="308" r:id="rId28"/>
    <p:sldId id="317" r:id="rId29"/>
    <p:sldId id="284" r:id="rId30"/>
    <p:sldId id="276" r:id="rId31"/>
    <p:sldId id="285" r:id="rId32"/>
    <p:sldId id="286" r:id="rId33"/>
    <p:sldId id="287" r:id="rId34"/>
    <p:sldId id="295" r:id="rId35"/>
    <p:sldId id="265" r:id="rId36"/>
    <p:sldId id="301" r:id="rId37"/>
    <p:sldId id="266" r:id="rId38"/>
    <p:sldId id="302" r:id="rId39"/>
    <p:sldId id="304" r:id="rId40"/>
    <p:sldId id="303" r:id="rId41"/>
    <p:sldId id="305" r:id="rId42"/>
    <p:sldId id="314" r:id="rId43"/>
    <p:sldId id="315" r:id="rId44"/>
    <p:sldId id="316" r:id="rId45"/>
    <p:sldId id="319"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D0E5"/>
    <a:srgbClr val="64646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85122" autoAdjust="0"/>
  </p:normalViewPr>
  <p:slideViewPr>
    <p:cSldViewPr>
      <p:cViewPr>
        <p:scale>
          <a:sx n="75" d="100"/>
          <a:sy n="75" d="100"/>
        </p:scale>
        <p:origin x="-1392" y="-1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0DF75169-63DA-4626-BD83-844367E17725}" type="datetimeFigureOut">
              <a:rPr lang="en-US" smtClean="0"/>
              <a:pPr/>
              <a:t>4/30/2010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61F4C47-E77D-4523-8D5E-DEDCDFF6154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Three-phase_electric_power" TargetMode="External"/><Relationship Id="rId3" Type="http://schemas.openxmlformats.org/officeDocument/2006/relationships/hyperlink" Target="http://en.wikipedia.org/wiki/Split_phase" TargetMode="External"/><Relationship Id="rId7" Type="http://schemas.openxmlformats.org/officeDocument/2006/relationships/hyperlink" Target="http://en.wikipedia.org/wiki/Repeater" TargetMode="External"/><Relationship Id="rId12" Type="http://schemas.openxmlformats.org/officeDocument/2006/relationships/hyperlink" Target="http://en.wikipedia.org/wiki/X10_(industry_standard)#cite_note-0"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en.wikipedia.org/wiki/Capacitor" TargetMode="External"/><Relationship Id="rId11" Type="http://schemas.openxmlformats.org/officeDocument/2006/relationships/hyperlink" Target="http://en.wikipedia.org/wiki/Collision#Telecommunications" TargetMode="External"/><Relationship Id="rId5" Type="http://schemas.openxmlformats.org/officeDocument/2006/relationships/hyperlink" Target="http://en.wikipedia.org/wiki/Transformer" TargetMode="External"/><Relationship Id="rId10" Type="http://schemas.openxmlformats.org/officeDocument/2006/relationships/hyperlink" Target="http://en.wikipedia.org/wiki/Power_supplies" TargetMode="External"/><Relationship Id="rId4" Type="http://schemas.openxmlformats.org/officeDocument/2006/relationships/hyperlink" Target="http://en.wikipedia.org/wiki/North_America" TargetMode="External"/><Relationship Id="rId9" Type="http://schemas.openxmlformats.org/officeDocument/2006/relationships/hyperlink" Target="http://en.wikipedia.org/wiki/Residual-current_devi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fontScale="55000" lnSpcReduction="20000"/>
          </a:bodyPr>
          <a:lstStyle/>
          <a:p>
            <a:r>
              <a:rPr lang="en-US" b="1" dirty="0" smtClean="0"/>
              <a:t>(SOURCE</a:t>
            </a:r>
            <a:r>
              <a:rPr lang="en-US" b="1" baseline="0" dirty="0" smtClean="0"/>
              <a:t>: WIKIPEDIA)</a:t>
            </a:r>
            <a:endParaRPr lang="en-US" b="1" dirty="0" smtClean="0"/>
          </a:p>
          <a:p>
            <a:endParaRPr lang="en-US" b="1" dirty="0" smtClean="0"/>
          </a:p>
          <a:p>
            <a:r>
              <a:rPr lang="en-US" b="1" dirty="0" smtClean="0"/>
              <a:t>Compatibility with installed wiring and appliances</a:t>
            </a:r>
          </a:p>
          <a:p>
            <a:r>
              <a:rPr lang="en-US" dirty="0" smtClean="0"/>
              <a:t>One problem with X10 is excessive attenuation of signals between the two live conductors in the </a:t>
            </a:r>
            <a:r>
              <a:rPr lang="en-US" dirty="0" smtClean="0">
                <a:hlinkClick r:id="rId3" tooltip="Split phase"/>
              </a:rPr>
              <a:t>3-wire 120/240 volt system</a:t>
            </a:r>
            <a:r>
              <a:rPr lang="en-US" dirty="0" smtClean="0"/>
              <a:t> used in typical </a:t>
            </a:r>
            <a:r>
              <a:rPr lang="en-US" dirty="0" smtClean="0">
                <a:hlinkClick r:id="rId4" tooltip="North America"/>
              </a:rPr>
              <a:t>North American</a:t>
            </a:r>
            <a:r>
              <a:rPr lang="en-US" dirty="0" smtClean="0"/>
              <a:t> residential construction. Signals from a transmitter on one live conductor may not propagate through the high impedance of the distribution </a:t>
            </a:r>
            <a:r>
              <a:rPr lang="en-US" dirty="0" smtClean="0">
                <a:hlinkClick r:id="rId5" tooltip="Transformer"/>
              </a:rPr>
              <a:t>transformer</a:t>
            </a:r>
            <a:r>
              <a:rPr lang="en-US" dirty="0" smtClean="0"/>
              <a:t> winding to the other live conductor. Often, there's simply no reliable path to allow the X10 signals to propagate from one phase wire to the other; this failure may come and go as large 240 volt devices such as stoves or dryers are turned on and off. (When turned on, such devices provide a low-impedance bridge for the X10 signals between the two phase wires.) This problem can be permanently overcome by installing a </a:t>
            </a:r>
            <a:r>
              <a:rPr lang="en-US" dirty="0" smtClean="0">
                <a:hlinkClick r:id="rId6" tooltip="Capacitor"/>
              </a:rPr>
              <a:t>capacitor</a:t>
            </a:r>
            <a:r>
              <a:rPr lang="en-US" dirty="0" smtClean="0"/>
              <a:t> between the phase wires as a path for the X10 signals; manufacturers commonly sell signal couplers that plug into 240 volt sockets that perform this function. More sophisticated installations install an active </a:t>
            </a:r>
            <a:r>
              <a:rPr lang="en-US" dirty="0" smtClean="0">
                <a:hlinkClick r:id="rId7" tooltip="Repeater"/>
              </a:rPr>
              <a:t>repeater</a:t>
            </a:r>
            <a:r>
              <a:rPr lang="en-US" dirty="0" smtClean="0"/>
              <a:t> device between the phases, while others combine signal amplifiers with a coupling device. A repeater is also needed for inter-phase communication in homes with </a:t>
            </a:r>
            <a:r>
              <a:rPr lang="en-US" dirty="0" smtClean="0">
                <a:hlinkClick r:id="rId8" tooltip="Three-phase electric power"/>
              </a:rPr>
              <a:t>three-phase electric power</a:t>
            </a:r>
            <a:r>
              <a:rPr lang="en-US" dirty="0" smtClean="0"/>
              <a:t>. In many countries outside North America, entire houses are typically wired from a single 240 volt single phase wire so this problem does not occur.</a:t>
            </a:r>
          </a:p>
          <a:p>
            <a:endParaRPr lang="en-US" dirty="0" smtClean="0"/>
          </a:p>
          <a:p>
            <a:r>
              <a:rPr lang="en-US" dirty="0" smtClean="0"/>
              <a:t>An </a:t>
            </a:r>
            <a:r>
              <a:rPr lang="en-US" dirty="0" smtClean="0">
                <a:hlinkClick r:id="rId9" tooltip="Residual-current device"/>
              </a:rPr>
              <a:t>RCD/GFCI</a:t>
            </a:r>
            <a:r>
              <a:rPr lang="en-US" dirty="0" smtClean="0"/>
              <a:t> can attenuate X10 signals passing through the device. This means that X10 signals passing through an RCD may not be strong enough to provide reliable communication.</a:t>
            </a:r>
          </a:p>
          <a:p>
            <a:endParaRPr lang="en-US" dirty="0" smtClean="0"/>
          </a:p>
          <a:p>
            <a:r>
              <a:rPr lang="en-US" dirty="0" smtClean="0"/>
              <a:t>Other problems: TVs or wireless devices may cause spurious off or on signals. Noise filtering (as installed on computers as well as many modern appliances) may help keep external noise out of X10 signals, but noise filters not designed for X10 may also filter out X10 signals traveling on the branch circuit to which the appliance is connected.</a:t>
            </a:r>
          </a:p>
          <a:p>
            <a:endParaRPr lang="en-US" dirty="0" smtClean="0"/>
          </a:p>
          <a:p>
            <a:r>
              <a:rPr lang="en-US" dirty="0" smtClean="0"/>
              <a:t>Also, certain types of </a:t>
            </a:r>
            <a:r>
              <a:rPr lang="en-US" dirty="0" smtClean="0">
                <a:hlinkClick r:id="rId10" tooltip="Power &#10;supplies"/>
              </a:rPr>
              <a:t>power supplies</a:t>
            </a:r>
            <a:r>
              <a:rPr lang="en-US" dirty="0" smtClean="0"/>
              <a:t> used in modern electronic equipment (such as computers, television sets, and satellite receivers) "eat" passing X10 signals by providing a low impedance path to high frequency signals. Typically, the capacitors used on the inputs to these power supplies short the X10 signal from line to neutral, suppressing any hope of X10 control on the circuit near that device. Filters are available that will block the X10 signals from ever reaching such devices; plugging offending devices into such filters can cure mysterious X10 intermittent failures.</a:t>
            </a:r>
          </a:p>
          <a:p>
            <a:r>
              <a:rPr lang="en-US" dirty="0" smtClean="0"/>
              <a:t>Some X10 controllers may not work well or at all with low power devices (below 50 watts) or devices like fluorescent bulbs that do not present resistive loads. Use of an appliance module rather than a lamp module may resolve this problem.</a:t>
            </a:r>
          </a:p>
          <a:p>
            <a:endParaRPr lang="en-US" dirty="0" smtClean="0"/>
          </a:p>
          <a:p>
            <a:r>
              <a:rPr lang="en-US" b="1" dirty="0" smtClean="0"/>
              <a:t>Commands getting lost</a:t>
            </a:r>
          </a:p>
          <a:p>
            <a:r>
              <a:rPr lang="en-US" dirty="0" smtClean="0"/>
              <a:t>X10 signals can only be transmitted one command at a time, first by addressing the device to control, and then sending an operation for that device to perform. If two X10 signals are transmitted at the same time they may </a:t>
            </a:r>
            <a:r>
              <a:rPr lang="en-US" dirty="0" smtClean="0">
                <a:hlinkClick r:id="rId11" tooltip="Collision"/>
              </a:rPr>
              <a:t>collide</a:t>
            </a:r>
            <a:r>
              <a:rPr lang="en-US" dirty="0" smtClean="0"/>
              <a:t> or interleave, leading to commands that either cannot be decoded or that trigger incorrect operations.</a:t>
            </a:r>
          </a:p>
          <a:p>
            <a:endParaRPr lang="en-US" dirty="0" smtClean="0"/>
          </a:p>
          <a:p>
            <a:r>
              <a:rPr lang="en-US" b="1" dirty="0" smtClean="0"/>
              <a:t>Relatively slow</a:t>
            </a:r>
          </a:p>
          <a:p>
            <a:r>
              <a:rPr lang="en-US" dirty="0" smtClean="0"/>
              <a:t>The X10 protocol is also slow. It takes roughly three quarters of a second to transmit a device address and a command. While generally not noticeable when using a tabletop controller, it becomes a noticeable problem when using 2-way switches or when utilizing some sort of computerized controller. The apparent delay can be lessened somewhat by using slower device dim rates. With more advanced modules another option is to use group control (lighting scene) extended commands. These allow to adjust several modules at once by a single command.</a:t>
            </a:r>
          </a:p>
          <a:p>
            <a:endParaRPr lang="en-US" dirty="0" smtClean="0"/>
          </a:p>
          <a:p>
            <a:r>
              <a:rPr lang="en-US" b="1" dirty="0" smtClean="0"/>
              <a:t> Limited functionality</a:t>
            </a:r>
          </a:p>
          <a:p>
            <a:r>
              <a:rPr lang="en-US" dirty="0" smtClean="0"/>
              <a:t>X10 protocol does support more advanced control over the dimming speed, direct dim level setting and group control (scene settings). This is done via extended message set, which is an official part of X10 standard </a:t>
            </a:r>
            <a:r>
              <a:rPr lang="en-US" baseline="30000" dirty="0" smtClean="0">
                <a:hlinkClick r:id="rId12"/>
              </a:rPr>
              <a:t>[1]</a:t>
            </a:r>
            <a:r>
              <a:rPr lang="en-US" dirty="0" smtClean="0"/>
              <a:t>. However support for all extended messages is not mandatory, and a lot of cheaper modules implement only the basic message set. These require adjusting each lighting circuit one after the other, which can be visually unappealing and also very slow.</a:t>
            </a:r>
          </a:p>
          <a:p>
            <a:endParaRPr lang="en-US" dirty="0" smtClean="0"/>
          </a:p>
          <a:p>
            <a:r>
              <a:rPr lang="en-US" b="1" dirty="0" smtClean="0"/>
              <a:t>Interference and lack of encryption</a:t>
            </a:r>
          </a:p>
          <a:p>
            <a:r>
              <a:rPr lang="en-US" dirty="0" smtClean="0"/>
              <a:t>The standard X10 power line and RF protocols lack support for encryption, and can only address 256 devices. Unless filtered, power line signals from close </a:t>
            </a:r>
            <a:r>
              <a:rPr lang="en-US" dirty="0" err="1" smtClean="0"/>
              <a:t>neighbours</a:t>
            </a:r>
            <a:r>
              <a:rPr lang="en-US" dirty="0" smtClean="0"/>
              <a:t> using X10 may interfere with each other if the same device addresses are used by each party. Interfering RF wireless signals may similarly be received, with it being easy for anyone nearby with an X10 RF remote to wittingly or unwittingly cause mayhem if an RF to power line device is being used on a premises.</a:t>
            </a:r>
          </a:p>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28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1F4C47-E77D-4523-8D5E-DEDCDFF61543}"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C913B-57D0-44C0-9A1F-F48ABCE8B21F}"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C913B-57D0-44C0-9A1F-F48ABCE8B21F}"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C913B-57D0-44C0-9A1F-F48ABCE8B21F}"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C913B-57D0-44C0-9A1F-F48ABCE8B21F}"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C913B-57D0-44C0-9A1F-F48ABCE8B21F}" type="datetimeFigureOut">
              <a:rPr lang="en-US" smtClean="0"/>
              <a:pPr/>
              <a:t>4/30/2010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1C913B-57D0-44C0-9A1F-F48ABCE8B21F}"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C913B-57D0-44C0-9A1F-F48ABCE8B21F}" type="datetimeFigureOut">
              <a:rPr lang="en-US" smtClean="0"/>
              <a:pPr/>
              <a:t>4/30/2010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1C913B-57D0-44C0-9A1F-F48ABCE8B21F}" type="datetimeFigureOut">
              <a:rPr lang="en-US" smtClean="0"/>
              <a:pPr/>
              <a:t>4/30/2010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C913B-57D0-44C0-9A1F-F48ABCE8B21F}" type="datetimeFigureOut">
              <a:rPr lang="en-US" smtClean="0"/>
              <a:pPr/>
              <a:t>4/30/2010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C913B-57D0-44C0-9A1F-F48ABCE8B21F}"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C913B-57D0-44C0-9A1F-F48ABCE8B21F}" type="datetimeFigureOut">
              <a:rPr lang="en-US" smtClean="0"/>
              <a:pPr/>
              <a:t>4/30/2010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F8474-CAAC-4273-B6A0-4793EF58CE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C913B-57D0-44C0-9A1F-F48ABCE8B21F}" type="datetimeFigureOut">
              <a:rPr lang="en-US" smtClean="0"/>
              <a:pPr/>
              <a:t>4/30/2010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F8474-CAAC-4273-B6A0-4793EF58CE9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oleObject" Target="file:///C:\Users\Pranil\Desktop\system%20overview.vsd"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p:cNvPicPr>
            <a:picLocks noChangeAspect="1" noChangeArrowheads="1"/>
          </p:cNvPicPr>
          <p:nvPr/>
        </p:nvPicPr>
        <p:blipFill>
          <a:blip r:embed="rId3" cstate="print"/>
          <a:srcRect/>
          <a:stretch>
            <a:fillRect/>
          </a:stretch>
        </p:blipFill>
        <p:spPr bwMode="auto">
          <a:xfrm>
            <a:off x="0" y="-152400"/>
            <a:ext cx="9144000" cy="6099587"/>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26631" name="TextBox 16391"/>
          <p:cNvSpPr txBox="1">
            <a:spLocks noChangeArrowheads="1"/>
          </p:cNvSpPr>
          <p:nvPr/>
        </p:nvSpPr>
        <p:spPr bwMode="auto">
          <a:xfrm>
            <a:off x="228605" y="4572002"/>
            <a:ext cx="9067799" cy="538609"/>
          </a:xfrm>
          <a:prstGeom prst="rect">
            <a:avLst/>
          </a:prstGeom>
          <a:noFill/>
          <a:ln w="9525">
            <a:noFill/>
            <a:miter lim="800000"/>
            <a:headEnd/>
            <a:tailEnd/>
          </a:ln>
        </p:spPr>
        <p:txBody>
          <a:bodyPr wrap="square">
            <a:spAutoFit/>
          </a:bodyPr>
          <a:lstStyle/>
          <a:p>
            <a:r>
              <a:rPr lang="en-US" altLang="ja-JP" sz="2900" dirty="0" smtClean="0">
                <a:solidFill>
                  <a:schemeClr val="bg1"/>
                </a:solidFill>
                <a:ea typeface="ＭＳ Ｐゴシック" pitchFamily="34" charset="-128"/>
              </a:rPr>
              <a:t>Power Line Communication System for Home Automation</a:t>
            </a:r>
            <a:endParaRPr lang="en-US" altLang="ja-JP" sz="29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4" cstate="print"/>
          <a:stretch>
            <a:fillRect/>
          </a:stretch>
        </p:blipFill>
        <p:spPr>
          <a:xfrm>
            <a:off x="5257800" y="5334001"/>
            <a:ext cx="3581400" cy="526939"/>
          </a:xfrm>
          <a:prstGeom prst="rect">
            <a:avLst/>
          </a:prstGeom>
        </p:spPr>
      </p:pic>
      <p:sp>
        <p:nvSpPr>
          <p:cNvPr id="29" name="Rectangle 16386"/>
          <p:cNvSpPr>
            <a:spLocks noChangeArrowheads="1"/>
          </p:cNvSpPr>
          <p:nvPr/>
        </p:nvSpPr>
        <p:spPr bwMode="auto">
          <a:xfrm>
            <a:off x="0" y="6248400"/>
            <a:ext cx="9144000" cy="381000"/>
          </a:xfrm>
          <a:prstGeom prst="rect">
            <a:avLst/>
          </a:prstGeom>
          <a:solidFill>
            <a:schemeClr val="tx1">
              <a:lumMod val="75000"/>
              <a:lumOff val="2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0" name="Rectangle 29"/>
          <p:cNvSpPr/>
          <p:nvPr/>
        </p:nvSpPr>
        <p:spPr>
          <a:xfrm>
            <a:off x="7467600" y="6248400"/>
            <a:ext cx="1491114" cy="369332"/>
          </a:xfrm>
          <a:prstGeom prst="rect">
            <a:avLst/>
          </a:prstGeom>
        </p:spPr>
        <p:txBody>
          <a:bodyPr wrap="none">
            <a:spAutoFit/>
          </a:bodyPr>
          <a:lstStyle/>
          <a:p>
            <a:pPr algn="ctr">
              <a:defRPr/>
            </a:pPr>
            <a:r>
              <a:rPr lang="en-US" dirty="0">
                <a:solidFill>
                  <a:schemeClr val="bg1"/>
                </a:solidFill>
              </a:rPr>
              <a:t>April 30, 2010</a:t>
            </a:r>
          </a:p>
        </p:txBody>
      </p:sp>
      <p:sp>
        <p:nvSpPr>
          <p:cNvPr id="11" name="Rectangle 10"/>
          <p:cNvSpPr/>
          <p:nvPr/>
        </p:nvSpPr>
        <p:spPr>
          <a:xfrm>
            <a:off x="159808" y="6248400"/>
            <a:ext cx="1059393" cy="369332"/>
          </a:xfrm>
          <a:prstGeom prst="rect">
            <a:avLst/>
          </a:prstGeom>
        </p:spPr>
        <p:txBody>
          <a:bodyPr wrap="none">
            <a:spAutoFit/>
          </a:bodyPr>
          <a:lstStyle/>
          <a:p>
            <a:pPr algn="ctr">
              <a:defRPr/>
            </a:pPr>
            <a:r>
              <a:rPr lang="en-US" dirty="0" smtClean="0">
                <a:solidFill>
                  <a:schemeClr val="bg1"/>
                </a:solidFill>
              </a:rPr>
              <a:t>Group 12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51054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11" name="Straight Connector 16411"/>
          <p:cNvSpPr>
            <a:spLocks noChangeShapeType="1"/>
          </p:cNvSpPr>
          <p:nvPr/>
        </p:nvSpPr>
        <p:spPr bwMode="auto">
          <a:xfrm>
            <a:off x="8274054" y="4495802"/>
            <a:ext cx="13897" cy="652463"/>
          </a:xfrm>
          <a:prstGeom prst="line">
            <a:avLst/>
          </a:prstGeom>
          <a:noFill/>
          <a:ln w="9525" algn="ctr">
            <a:solidFill>
              <a:schemeClr val="bg1"/>
            </a:solidFill>
            <a:round/>
            <a:headEnd/>
            <a:tailEnd/>
          </a:ln>
        </p:spPr>
        <p:txBody>
          <a:bodyPr/>
          <a:lstStyle/>
          <a:p>
            <a:endParaRPr lang="en-US"/>
          </a:p>
        </p:txBody>
      </p:sp>
      <p:sp>
        <p:nvSpPr>
          <p:cNvPr id="13" name="TextBox 16391"/>
          <p:cNvSpPr txBox="1">
            <a:spLocks noChangeArrowheads="1"/>
          </p:cNvSpPr>
          <p:nvPr/>
        </p:nvSpPr>
        <p:spPr bwMode="auto">
          <a:xfrm>
            <a:off x="2743200" y="4495802"/>
            <a:ext cx="5410200" cy="830997"/>
          </a:xfrm>
          <a:prstGeom prst="rect">
            <a:avLst/>
          </a:prstGeom>
          <a:noFill/>
          <a:ln w="9525">
            <a:noFill/>
            <a:miter lim="800000"/>
            <a:headEnd/>
            <a:tailEnd/>
          </a:ln>
        </p:spPr>
        <p:txBody>
          <a:bodyPr wrap="square">
            <a:spAutoFit/>
          </a:bodyPr>
          <a:lstStyle/>
          <a:p>
            <a:pPr lvl="1" algn="r"/>
            <a:r>
              <a:rPr lang="en-US" altLang="ja-JP" sz="3000" dirty="0" smtClean="0">
                <a:solidFill>
                  <a:schemeClr val="bg1"/>
                </a:solidFill>
                <a:ea typeface="ＭＳ Ｐゴシック" pitchFamily="34" charset="-128"/>
              </a:rPr>
              <a:t>System Overview</a:t>
            </a:r>
          </a:p>
          <a:p>
            <a:pPr lvl="1" algn="r"/>
            <a:endParaRPr lang="en-US" altLang="ja-JP" dirty="0" smtClean="0">
              <a:solidFill>
                <a:schemeClr val="bg1"/>
              </a:solidFill>
              <a:ea typeface="ＭＳ Ｐゴシック" pitchFamily="34" charset="-128"/>
            </a:endParaRPr>
          </a:p>
        </p:txBody>
      </p:sp>
      <p:pic>
        <p:nvPicPr>
          <p:cNvPr id="12" name="Picture 11" descr="Nexus Logo-Nexus whttxts.png"/>
          <p:cNvPicPr>
            <a:picLocks noChangeAspect="1"/>
          </p:cNvPicPr>
          <p:nvPr/>
        </p:nvPicPr>
        <p:blipFill>
          <a:blip r:embed="rId3" cstate="print"/>
          <a:stretch>
            <a:fillRect/>
          </a:stretch>
        </p:blipFill>
        <p:spPr>
          <a:xfrm>
            <a:off x="7239000" y="6447736"/>
            <a:ext cx="1752600" cy="25786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System Overview</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2054" name="Picture 6"/>
          <p:cNvPicPr>
            <a:picLocks noGrp="1" noChangeAspect="1" noChangeArrowheads="1"/>
          </p:cNvPicPr>
          <p:nvPr>
            <p:ph sz="half" idx="2"/>
          </p:nvPr>
        </p:nvPicPr>
        <p:blipFill>
          <a:blip r:embed="rId3" cstate="print"/>
          <a:srcRect/>
          <a:stretch>
            <a:fillRect/>
          </a:stretch>
        </p:blipFill>
        <p:spPr bwMode="auto">
          <a:xfrm>
            <a:off x="2551499" y="1219200"/>
            <a:ext cx="6403211" cy="421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4"/>
            <a:ext cx="6629400" cy="1015663"/>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Power Line Communication Modem</a:t>
            </a:r>
          </a:p>
          <a:p>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lnSpcReduction="10000"/>
          </a:bodyPr>
          <a:lstStyle/>
          <a:p>
            <a:pPr>
              <a:buNone/>
            </a:pPr>
            <a:endParaRPr lang="en-US" dirty="0" smtClean="0"/>
          </a:p>
          <a:p>
            <a:pPr>
              <a:buNone/>
            </a:pPr>
            <a:r>
              <a:rPr lang="en-US" dirty="0" smtClean="0"/>
              <a:t>Purpose of the PLCM</a:t>
            </a:r>
          </a:p>
          <a:p>
            <a:pPr>
              <a:buNone/>
            </a:pPr>
            <a:endParaRPr lang="en-US" dirty="0" smtClean="0"/>
          </a:p>
          <a:p>
            <a:r>
              <a:rPr lang="en-US" sz="2400" dirty="0" smtClean="0"/>
              <a:t>Act as a MODEM between the master microcontroller and the device controller</a:t>
            </a:r>
          </a:p>
          <a:p>
            <a:endParaRPr lang="en-US" sz="2400" dirty="0" smtClean="0"/>
          </a:p>
          <a:p>
            <a:r>
              <a:rPr lang="en-US" sz="2400" dirty="0" smtClean="0"/>
              <a:t>Modulate the digital transmitting signals and couple them over the power line</a:t>
            </a:r>
          </a:p>
          <a:p>
            <a:endParaRPr lang="en-US" sz="2400" dirty="0" smtClean="0"/>
          </a:p>
          <a:p>
            <a:r>
              <a:rPr lang="en-US" sz="2400" dirty="0" smtClean="0"/>
              <a:t>Decouple the receiving signals from the power line and demodulate them to their digital format</a:t>
            </a:r>
          </a:p>
          <a:p>
            <a:endParaRPr lang="en-US" sz="2400" dirty="0" smtClean="0"/>
          </a:p>
          <a:p>
            <a:pPr>
              <a:buNone/>
            </a:pPr>
            <a:r>
              <a:rPr lang="en-US" dirty="0" smtClean="0"/>
              <a:t/>
            </a:r>
            <a:br>
              <a:rPr lang="en-US" dirty="0" smtClean="0"/>
            </a:br>
            <a:endParaRPr lang="en-US" dirty="0" smtClean="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lnSpcReduction="10000"/>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228600" y="1981200"/>
            <a:ext cx="22098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25" name="Straight Connector 16411"/>
          <p:cNvSpPr>
            <a:spLocks noChangeShapeType="1"/>
          </p:cNvSpPr>
          <p:nvPr/>
        </p:nvSpPr>
        <p:spPr bwMode="auto">
          <a:xfrm>
            <a:off x="8274054" y="5105402"/>
            <a:ext cx="13897" cy="652463"/>
          </a:xfrm>
          <a:prstGeom prst="line">
            <a:avLst/>
          </a:prstGeom>
          <a:no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Power Line Communication Modem</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pPr>
              <a:buNone/>
            </a:pPr>
            <a:endParaRPr lang="en-US" dirty="0" smtClean="0"/>
          </a:p>
          <a:p>
            <a:pPr algn="ctr">
              <a:buNone/>
            </a:pPr>
            <a:r>
              <a:rPr lang="en-US" sz="2400" dirty="0" smtClean="0"/>
              <a:t>PLCM Block Diagram</a:t>
            </a:r>
          </a:p>
          <a:p>
            <a:pPr algn="ctr">
              <a:buNone/>
            </a:pPr>
            <a:endParaRPr lang="en-US" dirty="0" smtClean="0"/>
          </a:p>
          <a:p>
            <a:pPr>
              <a:buNone/>
            </a:pPr>
            <a:endParaRPr lang="en-US" dirty="0" smtClean="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228600" y="1981200"/>
            <a:ext cx="22098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1029" name="Picture 5"/>
          <p:cNvPicPr>
            <a:picLocks noChangeAspect="1" noChangeArrowheads="1"/>
          </p:cNvPicPr>
          <p:nvPr/>
        </p:nvPicPr>
        <p:blipFill>
          <a:blip r:embed="rId3" cstate="print"/>
          <a:srcRect/>
          <a:stretch>
            <a:fillRect/>
          </a:stretch>
        </p:blipFill>
        <p:spPr bwMode="auto">
          <a:xfrm>
            <a:off x="2514603" y="2057400"/>
            <a:ext cx="6521109" cy="41302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048000" y="3124201"/>
            <a:ext cx="5257800" cy="3224763"/>
          </a:xfrm>
          <a:prstGeom prst="rect">
            <a:avLst/>
          </a:prstGeom>
          <a:noFill/>
          <a:ln w="9525">
            <a:noFill/>
            <a:miter lim="800000"/>
            <a:headEnd/>
            <a:tailEnd/>
          </a:ln>
        </p:spPr>
      </p:pic>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Transmitter – Why FSK vs. AM</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228600" y="1981200"/>
            <a:ext cx="22098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25" name="Straight Connector 16411"/>
          <p:cNvSpPr>
            <a:spLocks noChangeShapeType="1"/>
          </p:cNvSpPr>
          <p:nvPr/>
        </p:nvSpPr>
        <p:spPr bwMode="auto">
          <a:xfrm>
            <a:off x="8274054" y="5105402"/>
            <a:ext cx="13897" cy="652463"/>
          </a:xfrm>
          <a:prstGeom prst="line">
            <a:avLst/>
          </a:prstGeom>
          <a:noFill/>
          <a:ln w="9525" algn="ctr">
            <a:solidFill>
              <a:schemeClr val="bg1"/>
            </a:solidFill>
            <a:round/>
            <a:headEnd/>
            <a:tailEnd/>
          </a:ln>
        </p:spPr>
        <p:txBody>
          <a:bodyPr/>
          <a:lstStyle/>
          <a:p>
            <a:endParaRPr lang="en-US"/>
          </a:p>
        </p:txBody>
      </p:sp>
      <p:sp>
        <p:nvSpPr>
          <p:cNvPr id="11" name="Content Placeholder 10"/>
          <p:cNvSpPr>
            <a:spLocks noGrp="1"/>
          </p:cNvSpPr>
          <p:nvPr>
            <p:ph sz="half" idx="2"/>
          </p:nvPr>
        </p:nvSpPr>
        <p:spPr>
          <a:xfrm>
            <a:off x="2438400" y="1066800"/>
            <a:ext cx="6705600" cy="5562600"/>
          </a:xfrm>
        </p:spPr>
        <p:txBody>
          <a:bodyPr>
            <a:normAutofit/>
          </a:bodyPr>
          <a:lstStyle/>
          <a:p>
            <a:pPr>
              <a:buNone/>
            </a:pPr>
            <a:r>
              <a:rPr lang="en-US" dirty="0" smtClean="0"/>
              <a:t>Amplitude Modulation</a:t>
            </a:r>
          </a:p>
          <a:p>
            <a:r>
              <a:rPr lang="en-US" sz="2400" dirty="0" smtClean="0"/>
              <a:t>Logic 1’s provide larger amplitudes</a:t>
            </a:r>
          </a:p>
          <a:p>
            <a:r>
              <a:rPr lang="en-US" sz="2400" dirty="0" smtClean="0"/>
              <a:t>Logic 0’s provide smaller amplitudes</a:t>
            </a:r>
          </a:p>
          <a:p>
            <a:r>
              <a:rPr lang="en-US" sz="2400" dirty="0" smtClean="0"/>
              <a:t>Affected by Power Line noise and signal loss</a:t>
            </a:r>
          </a:p>
          <a:p>
            <a:pPr>
              <a:buNone/>
            </a:pPr>
            <a:endParaRPr lang="en-US" dirty="0" smtClean="0"/>
          </a:p>
          <a:p>
            <a:pPr>
              <a:buNone/>
            </a:pPr>
            <a:endParaRPr lang="en-US" dirty="0" smtClean="0"/>
          </a:p>
          <a:p>
            <a:pPr>
              <a:buNone/>
            </a:pP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Transmitter – Why FSK vs. AM</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pPr>
              <a:buNone/>
            </a:pPr>
            <a:r>
              <a:rPr lang="en-US" dirty="0" smtClean="0"/>
              <a:t>Frequency-Shift Keying</a:t>
            </a:r>
          </a:p>
          <a:p>
            <a:r>
              <a:rPr lang="en-US" dirty="0" smtClean="0"/>
              <a:t>Logic 1’s generate high frequency</a:t>
            </a:r>
          </a:p>
          <a:p>
            <a:r>
              <a:rPr lang="en-US" dirty="0" smtClean="0"/>
              <a:t>Logic 0’s generate low frequency</a:t>
            </a:r>
          </a:p>
          <a:p>
            <a:r>
              <a:rPr lang="en-US" dirty="0" smtClean="0"/>
              <a:t>Immune to power line noise, uses frequency to recover signals</a:t>
            </a:r>
          </a:p>
          <a:p>
            <a:endParaRPr lang="en-US" dirty="0" smtClean="0"/>
          </a:p>
          <a:p>
            <a:endParaRPr lang="en-US" dirty="0" smtClean="0"/>
          </a:p>
          <a:p>
            <a:endParaRPr lang="en-US" dirty="0" smtClean="0"/>
          </a:p>
          <a:p>
            <a:pPr>
              <a:buNone/>
            </a:pPr>
            <a:r>
              <a:rPr lang="en-US" dirty="0" smtClean="0"/>
              <a:t/>
            </a:r>
            <a:br>
              <a:rPr lang="en-US" dirty="0" smtClean="0"/>
            </a:br>
            <a:endParaRPr lang="en-US" dirty="0" smtClean="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228600" y="1981200"/>
            <a:ext cx="22098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25" name="Straight Connector 16411"/>
          <p:cNvSpPr>
            <a:spLocks noChangeShapeType="1"/>
          </p:cNvSpPr>
          <p:nvPr/>
        </p:nvSpPr>
        <p:spPr bwMode="auto">
          <a:xfrm>
            <a:off x="8274054" y="5105402"/>
            <a:ext cx="13897" cy="652463"/>
          </a:xfrm>
          <a:prstGeom prst="line">
            <a:avLst/>
          </a:prstGeom>
          <a:noFill/>
          <a:ln w="9525" algn="ctr">
            <a:solidFill>
              <a:schemeClr val="bg1"/>
            </a:solidFill>
            <a:round/>
            <a:headEnd/>
            <a:tailEnd/>
          </a:ln>
        </p:spPr>
        <p:txBody>
          <a:bodyPr/>
          <a:lstStyle/>
          <a:p>
            <a:endParaRPr lang="en-US"/>
          </a:p>
        </p:txBody>
      </p:sp>
      <p:pic>
        <p:nvPicPr>
          <p:cNvPr id="21506" name="Picture 2"/>
          <p:cNvPicPr>
            <a:picLocks noChangeAspect="1" noChangeArrowheads="1"/>
          </p:cNvPicPr>
          <p:nvPr/>
        </p:nvPicPr>
        <p:blipFill>
          <a:blip r:embed="rId3" cstate="print"/>
          <a:srcRect/>
          <a:stretch>
            <a:fillRect/>
          </a:stretch>
        </p:blipFill>
        <p:spPr bwMode="auto">
          <a:xfrm>
            <a:off x="2438400" y="3657602"/>
            <a:ext cx="6524625" cy="2572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0"/>
          <p:cNvSpPr txBox="1">
            <a:spLocks/>
          </p:cNvSpPr>
          <p:nvPr/>
        </p:nvSpPr>
        <p:spPr>
          <a:xfrm>
            <a:off x="2590800" y="1066800"/>
            <a:ext cx="6705600" cy="5715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What does the</a:t>
            </a:r>
            <a:r>
              <a:rPr kumimoji="0" lang="en-US" sz="2800" b="0" i="0" u="none" strike="noStrike" kern="1200" cap="none" spc="0" normalizeH="0" noProof="0" dirty="0" smtClean="0">
                <a:ln>
                  <a:noFill/>
                </a:ln>
                <a:solidFill>
                  <a:schemeClr val="tx1"/>
                </a:solidFill>
                <a:effectLst/>
                <a:uLnTx/>
                <a:uFillTx/>
                <a:latin typeface="+mn-lt"/>
                <a:ea typeface="+mn-ea"/>
                <a:cs typeface="+mn-cs"/>
              </a:rPr>
              <a:t> coupled signal look like?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FSK Signals from PLCM </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endParaRPr lang="en-US" dirty="0" smtClean="0"/>
          </a:p>
          <a:p>
            <a:endParaRPr lang="en-US" dirty="0" smtClean="0"/>
          </a:p>
          <a:p>
            <a:endParaRPr lang="en-US" dirty="0" smtClean="0"/>
          </a:p>
          <a:p>
            <a:pPr>
              <a:buNone/>
            </a:pPr>
            <a:r>
              <a:rPr lang="en-US" dirty="0" smtClean="0"/>
              <a:t/>
            </a:r>
            <a:br>
              <a:rPr lang="en-US" dirty="0" smtClean="0"/>
            </a:br>
            <a:endParaRPr lang="en-US" dirty="0" smtClean="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228600" y="1981200"/>
            <a:ext cx="22098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25" name="Straight Connector 16411"/>
          <p:cNvSpPr>
            <a:spLocks noChangeShapeType="1"/>
          </p:cNvSpPr>
          <p:nvPr/>
        </p:nvSpPr>
        <p:spPr bwMode="auto">
          <a:xfrm>
            <a:off x="8274054" y="5105402"/>
            <a:ext cx="13897" cy="652463"/>
          </a:xfrm>
          <a:prstGeom prst="line">
            <a:avLst/>
          </a:prstGeom>
          <a:noFill/>
          <a:ln w="9525" algn="ctr">
            <a:solidFill>
              <a:schemeClr val="bg1"/>
            </a:solidFill>
            <a:round/>
            <a:headEnd/>
            <a:tailEnd/>
          </a:ln>
        </p:spPr>
        <p:txBody>
          <a:bodyPr/>
          <a:lstStyle/>
          <a:p>
            <a:endParaRPr lang="en-US"/>
          </a:p>
        </p:txBody>
      </p:sp>
      <p:pic>
        <p:nvPicPr>
          <p:cNvPr id="69634" name="Picture 2"/>
          <p:cNvPicPr>
            <a:picLocks noChangeAspect="1" noChangeArrowheads="1"/>
          </p:cNvPicPr>
          <p:nvPr/>
        </p:nvPicPr>
        <p:blipFill>
          <a:blip r:embed="rId3" cstate="print"/>
          <a:srcRect r="18640"/>
          <a:stretch>
            <a:fillRect/>
          </a:stretch>
        </p:blipFill>
        <p:spPr bwMode="auto">
          <a:xfrm>
            <a:off x="3276600" y="3886200"/>
            <a:ext cx="2935014" cy="2659856"/>
          </a:xfrm>
          <a:prstGeom prst="rect">
            <a:avLst/>
          </a:prstGeom>
          <a:ln>
            <a:noFill/>
          </a:ln>
          <a:effectLst>
            <a:softEdge rad="112500"/>
          </a:effectLst>
        </p:spPr>
      </p:pic>
      <p:pic>
        <p:nvPicPr>
          <p:cNvPr id="69635" name="Picture 3"/>
          <p:cNvPicPr>
            <a:picLocks noChangeAspect="1" noChangeArrowheads="1"/>
          </p:cNvPicPr>
          <p:nvPr/>
        </p:nvPicPr>
        <p:blipFill>
          <a:blip r:embed="rId4" cstate="print"/>
          <a:srcRect/>
          <a:stretch>
            <a:fillRect/>
          </a:stretch>
        </p:blipFill>
        <p:spPr bwMode="auto">
          <a:xfrm>
            <a:off x="6135418" y="2057400"/>
            <a:ext cx="2487413"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9" name="Straight Connector 18"/>
          <p:cNvCxnSpPr/>
          <p:nvPr/>
        </p:nvCxnSpPr>
        <p:spPr>
          <a:xfrm rot="5400000">
            <a:off x="5106714" y="3771900"/>
            <a:ext cx="1828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69635" idx="4"/>
          </p:cNvCxnSpPr>
          <p:nvPr/>
        </p:nvCxnSpPr>
        <p:spPr>
          <a:xfrm flipV="1">
            <a:off x="5983018" y="4191000"/>
            <a:ext cx="1396107" cy="762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Master Controller Design</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pPr>
              <a:buNone/>
            </a:pPr>
            <a:endParaRPr lang="en-US" dirty="0" smtClean="0"/>
          </a:p>
          <a:p>
            <a:pPr algn="ctr">
              <a:buNone/>
            </a:pPr>
            <a:r>
              <a:rPr lang="en-US" sz="2400" dirty="0" smtClean="0"/>
              <a:t>Master Controller Block Diagram</a:t>
            </a:r>
          </a:p>
          <a:p>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152400" y="24384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1026" name="Picture 2"/>
          <p:cNvPicPr>
            <a:picLocks noChangeAspect="1" noChangeArrowheads="1"/>
          </p:cNvPicPr>
          <p:nvPr/>
        </p:nvPicPr>
        <p:blipFill>
          <a:blip r:embed="rId3" cstate="print"/>
          <a:srcRect/>
          <a:stretch>
            <a:fillRect/>
          </a:stretch>
        </p:blipFill>
        <p:spPr bwMode="auto">
          <a:xfrm>
            <a:off x="2514601" y="1905003"/>
            <a:ext cx="6400800" cy="43584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p:cNvPicPr>
            <a:picLocks noChangeAspect="1" noChangeArrowheads="1"/>
          </p:cNvPicPr>
          <p:nvPr/>
        </p:nvPicPr>
        <p:blipFill>
          <a:blip r:embed="rId3" cstate="print"/>
          <a:srcRect/>
          <a:stretch>
            <a:fillRect/>
          </a:stretch>
        </p:blipFill>
        <p:spPr bwMode="auto">
          <a:xfrm>
            <a:off x="3657604" y="2743202"/>
            <a:ext cx="492373" cy="152401"/>
          </a:xfrm>
          <a:prstGeom prst="rect">
            <a:avLst/>
          </a:prstGeom>
          <a:noFill/>
          <a:ln w="9525">
            <a:noFill/>
            <a:miter lim="800000"/>
            <a:headEnd/>
            <a:tailEnd/>
          </a:ln>
        </p:spPr>
      </p:pic>
      <p:pic>
        <p:nvPicPr>
          <p:cNvPr id="20" name="Picture 6"/>
          <p:cNvPicPr>
            <a:picLocks noChangeAspect="1" noChangeArrowheads="1"/>
          </p:cNvPicPr>
          <p:nvPr/>
        </p:nvPicPr>
        <p:blipFill>
          <a:blip r:embed="rId3" cstate="print"/>
          <a:srcRect/>
          <a:stretch>
            <a:fillRect/>
          </a:stretch>
        </p:blipFill>
        <p:spPr bwMode="auto">
          <a:xfrm>
            <a:off x="6629404" y="2057402"/>
            <a:ext cx="492373" cy="152401"/>
          </a:xfrm>
          <a:prstGeom prst="rect">
            <a:avLst/>
          </a:prstGeom>
          <a:noFill/>
          <a:ln w="9525">
            <a:noFill/>
            <a:miter lim="800000"/>
            <a:headEnd/>
            <a:tailEnd/>
          </a:ln>
        </p:spPr>
      </p:pic>
      <p:pic>
        <p:nvPicPr>
          <p:cNvPr id="19" name="Picture 6"/>
          <p:cNvPicPr>
            <a:picLocks noChangeAspect="1" noChangeArrowheads="1"/>
          </p:cNvPicPr>
          <p:nvPr/>
        </p:nvPicPr>
        <p:blipFill>
          <a:blip r:embed="rId3" cstate="print"/>
          <a:srcRect/>
          <a:stretch>
            <a:fillRect/>
          </a:stretch>
        </p:blipFill>
        <p:spPr bwMode="auto">
          <a:xfrm>
            <a:off x="4038604" y="2590802"/>
            <a:ext cx="492373" cy="152401"/>
          </a:xfrm>
          <a:prstGeom prst="rect">
            <a:avLst/>
          </a:prstGeom>
          <a:noFill/>
          <a:ln w="9525">
            <a:noFill/>
            <a:miter lim="800000"/>
            <a:headEnd/>
            <a:tailEnd/>
          </a:ln>
        </p:spPr>
      </p:pic>
      <p:pic>
        <p:nvPicPr>
          <p:cNvPr id="54278" name="Picture 6"/>
          <p:cNvPicPr>
            <a:picLocks noChangeAspect="1" noChangeArrowheads="1"/>
          </p:cNvPicPr>
          <p:nvPr/>
        </p:nvPicPr>
        <p:blipFill>
          <a:blip r:embed="rId3" cstate="print"/>
          <a:srcRect/>
          <a:stretch>
            <a:fillRect/>
          </a:stretch>
        </p:blipFill>
        <p:spPr bwMode="auto">
          <a:xfrm>
            <a:off x="6477004" y="2057402"/>
            <a:ext cx="492373" cy="152401"/>
          </a:xfrm>
          <a:prstGeom prst="rect">
            <a:avLst/>
          </a:prstGeom>
          <a:noFill/>
          <a:ln w="9525">
            <a:noFill/>
            <a:miter lim="800000"/>
            <a:headEnd/>
            <a:tailEnd/>
          </a:ln>
        </p:spPr>
      </p:pic>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Master Controller Design</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4"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152400" y="24384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graphicFrame>
        <p:nvGraphicFramePr>
          <p:cNvPr id="54275" name="Object 3"/>
          <p:cNvGraphicFramePr>
            <a:graphicFrameLocks noChangeAspect="1"/>
          </p:cNvGraphicFramePr>
          <p:nvPr/>
        </p:nvGraphicFramePr>
        <p:xfrm>
          <a:off x="3048000" y="4114801"/>
          <a:ext cx="1981200" cy="1329811"/>
        </p:xfrm>
        <a:graphic>
          <a:graphicData uri="http://schemas.openxmlformats.org/presentationml/2006/ole">
            <p:oleObj spid="_x0000_s54275" name="Visio" r:id="rId5" imgW="2443500" imgH="1639558" progId="Visio.Drawing.11">
              <p:link updateAutomatic="1"/>
            </p:oleObj>
          </a:graphicData>
        </a:graphic>
      </p:graphicFrame>
      <p:graphicFrame>
        <p:nvGraphicFramePr>
          <p:cNvPr id="54276" name="Object 4"/>
          <p:cNvGraphicFramePr>
            <a:graphicFrameLocks noChangeAspect="1"/>
          </p:cNvGraphicFramePr>
          <p:nvPr/>
        </p:nvGraphicFramePr>
        <p:xfrm>
          <a:off x="3048000" y="1600201"/>
          <a:ext cx="1981200" cy="1329811"/>
        </p:xfrm>
        <a:graphic>
          <a:graphicData uri="http://schemas.openxmlformats.org/presentationml/2006/ole">
            <p:oleObj spid="_x0000_s54276" name="Visio" r:id="rId5" imgW="2443500" imgH="1639558" progId="Visio.Drawing.11">
              <p:link updateAutomatic="1"/>
            </p:oleObj>
          </a:graphicData>
        </a:graphic>
      </p:graphicFrame>
      <p:graphicFrame>
        <p:nvGraphicFramePr>
          <p:cNvPr id="54277" name="Object 5"/>
          <p:cNvGraphicFramePr>
            <a:graphicFrameLocks noChangeAspect="1"/>
          </p:cNvGraphicFramePr>
          <p:nvPr/>
        </p:nvGraphicFramePr>
        <p:xfrm>
          <a:off x="6324600" y="1600201"/>
          <a:ext cx="1981200" cy="1329811"/>
        </p:xfrm>
        <a:graphic>
          <a:graphicData uri="http://schemas.openxmlformats.org/presentationml/2006/ole">
            <p:oleObj spid="_x0000_s54277" name="Visio" r:id="rId5" imgW="2443500" imgH="1639558" progId="Visio.Drawing.11">
              <p:link updateAutomatic="1"/>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fade">
                                      <p:cBhvr>
                                        <p:cTn id="7" dur="1000"/>
                                        <p:tgtEl>
                                          <p:spTgt spid="54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8"/>
                                        </p:tgtEl>
                                        <p:attrNameLst>
                                          <p:attrName>style.visibility</p:attrName>
                                        </p:attrNameLst>
                                      </p:cBhvr>
                                      <p:to>
                                        <p:strVal val="visible"/>
                                      </p:to>
                                    </p:set>
                                    <p:animEffect transition="in" filter="fade">
                                      <p:cBhvr>
                                        <p:cTn id="12" dur="1000"/>
                                        <p:tgtEl>
                                          <p:spTgt spid="54278"/>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06476 -1.11111E-6 L -0.25191 -1.11111E-6 " pathEditMode="relative" rAng="0" ptsTypes="AA">
                                      <p:cBhvr>
                                        <p:cTn id="16" dur="2000" fill="hold"/>
                                        <p:tgtEl>
                                          <p:spTgt spid="54278"/>
                                        </p:tgtEl>
                                        <p:attrNameLst>
                                          <p:attrName>ppt_x</p:attrName>
                                          <p:attrName>ppt_y</p:attrName>
                                        </p:attrNameLst>
                                      </p:cBhvr>
                                      <p:rCtr x="-158"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31666 1.11111E-6 L 3.33333E-6 1.11111E-6 " pathEditMode="relative" rAng="0" ptsTypes="AA">
                                      <p:cBhvr>
                                        <p:cTn id="25" dur="2000" spd="-100000" fill="hold"/>
                                        <p:tgtEl>
                                          <p:spTgt spid="19"/>
                                        </p:tgtEl>
                                        <p:attrNameLst>
                                          <p:attrName>ppt_x</p:attrName>
                                          <p:attrName>ppt_y</p:attrName>
                                        </p:attrNameLst>
                                      </p:cBhvr>
                                      <p:rCtr x="-158" y="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04809 -1.11111E-6 L -0.26858 -1.11111E-6 " pathEditMode="relative" rAng="0" ptsTypes="AA">
                                      <p:cBhvr>
                                        <p:cTn id="34" dur="2000" fill="hold"/>
                                        <p:tgtEl>
                                          <p:spTgt spid="20"/>
                                        </p:tgtEl>
                                        <p:attrNameLst>
                                          <p:attrName>ppt_x</p:attrName>
                                          <p:attrName>ppt_y</p:attrName>
                                        </p:attrNameLst>
                                      </p:cBhvr>
                                      <p:rCtr x="-158" y="0"/>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19"/>
                                        </p:tgtEl>
                                      </p:cBhvr>
                                    </p:animEffect>
                                    <p:set>
                                      <p:cBhvr>
                                        <p:cTn id="39" dur="1" fill="hold">
                                          <p:stCondLst>
                                            <p:cond delay="1999"/>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4277"/>
                                        </p:tgtEl>
                                      </p:cBhvr>
                                    </p:animEffect>
                                    <p:set>
                                      <p:cBhvr>
                                        <p:cTn id="44" dur="1" fill="hold">
                                          <p:stCondLst>
                                            <p:cond delay="499"/>
                                          </p:stCondLst>
                                        </p:cTn>
                                        <p:tgtEl>
                                          <p:spTgt spid="542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2.77778E-7 -1.11111E-6 L 2.77778E-7 0.25556 " pathEditMode="relative" rAng="0" ptsTypes="AA">
                                      <p:cBhvr>
                                        <p:cTn id="53" dur="2000" fill="hold"/>
                                        <p:tgtEl>
                                          <p:spTgt spid="21"/>
                                        </p:tgtEl>
                                        <p:attrNameLst>
                                          <p:attrName>ppt_x</p:attrName>
                                          <p:attrName>ppt_y</p:attrName>
                                        </p:attrNameLst>
                                      </p:cBhvr>
                                      <p:rCtr x="0" y="1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Master Controller Software Flowchart</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152400" y="24384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68613" name="Picture 5"/>
          <p:cNvPicPr>
            <a:picLocks noChangeAspect="1" noChangeArrowheads="1"/>
          </p:cNvPicPr>
          <p:nvPr/>
        </p:nvPicPr>
        <p:blipFill>
          <a:blip r:embed="rId3" cstate="print"/>
          <a:srcRect/>
          <a:stretch>
            <a:fillRect/>
          </a:stretch>
        </p:blipFill>
        <p:spPr bwMode="auto">
          <a:xfrm>
            <a:off x="3962400" y="990600"/>
            <a:ext cx="3324225" cy="560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Nexus Technologies Team</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pic>
        <p:nvPicPr>
          <p:cNvPr id="3075" name="Picture 3"/>
          <p:cNvPicPr>
            <a:picLocks noChangeAspect="1" noChangeArrowheads="1"/>
          </p:cNvPicPr>
          <p:nvPr/>
        </p:nvPicPr>
        <p:blipFill>
          <a:blip r:embed="rId3" cstate="print"/>
          <a:srcRect/>
          <a:stretch>
            <a:fillRect/>
          </a:stretch>
        </p:blipFill>
        <p:spPr bwMode="auto">
          <a:xfrm>
            <a:off x="571500" y="914400"/>
            <a:ext cx="8572500" cy="5724525"/>
          </a:xfrm>
          <a:prstGeom prst="rect">
            <a:avLst/>
          </a:prstGeom>
          <a:noFill/>
          <a:ln w="9525">
            <a:noFill/>
            <a:miter lim="800000"/>
            <a:headEnd/>
            <a:tailEnd/>
          </a:ln>
        </p:spPr>
      </p:pic>
      <p:sp>
        <p:nvSpPr>
          <p:cNvPr id="13" name="Rectangle 16386"/>
          <p:cNvSpPr>
            <a:spLocks noChangeArrowheads="1"/>
          </p:cNvSpPr>
          <p:nvPr/>
        </p:nvSpPr>
        <p:spPr bwMode="auto">
          <a:xfrm>
            <a:off x="0" y="914400"/>
            <a:ext cx="9144000" cy="5715000"/>
          </a:xfrm>
          <a:prstGeom prst="rect">
            <a:avLst/>
          </a:prstGeom>
          <a:solidFill>
            <a:schemeClr val="bg1">
              <a:alpha val="41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Content Placeholder 11"/>
          <p:cNvSpPr>
            <a:spLocks noGrp="1"/>
          </p:cNvSpPr>
          <p:nvPr>
            <p:ph idx="1"/>
          </p:nvPr>
        </p:nvSpPr>
        <p:spPr>
          <a:xfrm>
            <a:off x="457200" y="1295401"/>
            <a:ext cx="8229600" cy="4830763"/>
          </a:xfrm>
        </p:spPr>
        <p:txBody>
          <a:bodyPr>
            <a:normAutofit/>
          </a:bodyPr>
          <a:lstStyle/>
          <a:p>
            <a:pPr>
              <a:buNone/>
            </a:pPr>
            <a:r>
              <a:rPr lang="en-US" sz="2800" dirty="0" err="1" smtClean="0"/>
              <a:t>Kevan</a:t>
            </a:r>
            <a:r>
              <a:rPr lang="en-US" sz="2800" dirty="0" smtClean="0"/>
              <a:t> Thompson (CEO) – Software</a:t>
            </a:r>
          </a:p>
          <a:p>
            <a:pPr>
              <a:buNone/>
            </a:pPr>
            <a:endParaRPr lang="en-US" sz="2800" dirty="0" smtClean="0"/>
          </a:p>
          <a:p>
            <a:r>
              <a:rPr lang="en-US" sz="2800" dirty="0" smtClean="0"/>
              <a:t>Master Controller Software</a:t>
            </a:r>
          </a:p>
          <a:p>
            <a:r>
              <a:rPr lang="en-US" sz="2800" dirty="0" smtClean="0"/>
              <a:t>User Interface Design (Controller Webpage)</a:t>
            </a:r>
          </a:p>
          <a:p>
            <a:endParaRPr lang="en-US" sz="2800" dirty="0" smtClean="0"/>
          </a:p>
          <a:p>
            <a:pPr>
              <a:buNone/>
            </a:pPr>
            <a:r>
              <a:rPr lang="en-US" sz="2800" dirty="0" smtClean="0"/>
              <a:t>Kia </a:t>
            </a:r>
            <a:r>
              <a:rPr lang="en-US" sz="2800" dirty="0" err="1" smtClean="0"/>
              <a:t>Filsoof</a:t>
            </a:r>
            <a:r>
              <a:rPr lang="en-US" sz="2800" dirty="0" smtClean="0"/>
              <a:t> (CRO) - Hardware</a:t>
            </a:r>
          </a:p>
          <a:p>
            <a:pPr>
              <a:buNone/>
            </a:pPr>
            <a:endParaRPr lang="en-US" sz="2800" dirty="0" smtClean="0"/>
          </a:p>
          <a:p>
            <a:r>
              <a:rPr lang="en-US" sz="2800" dirty="0" smtClean="0"/>
              <a:t>Power Line Communication Modem Design</a:t>
            </a:r>
          </a:p>
          <a:p>
            <a:r>
              <a:rPr lang="en-US" sz="2800" dirty="0" smtClean="0"/>
              <a:t>Line Coupling Circuitry</a:t>
            </a:r>
          </a:p>
          <a:p>
            <a:pPr>
              <a:buNone/>
            </a:pPr>
            <a:endParaRPr lang="en-US"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Device Controller Design</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pPr algn="ctr">
              <a:buNone/>
            </a:pPr>
            <a:endParaRPr lang="en-US" dirty="0" smtClean="0"/>
          </a:p>
          <a:p>
            <a:pPr algn="ctr">
              <a:buNone/>
            </a:pPr>
            <a:r>
              <a:rPr lang="en-US" sz="2400" dirty="0" smtClean="0"/>
              <a:t>Device Controller Block Diagram</a:t>
            </a:r>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152400" y="24384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2050" name="Picture 2"/>
          <p:cNvPicPr>
            <a:picLocks noChangeAspect="1" noChangeArrowheads="1"/>
          </p:cNvPicPr>
          <p:nvPr/>
        </p:nvPicPr>
        <p:blipFill>
          <a:blip r:embed="rId3" cstate="print"/>
          <a:srcRect/>
          <a:stretch>
            <a:fillRect/>
          </a:stretch>
        </p:blipFill>
        <p:spPr bwMode="auto">
          <a:xfrm>
            <a:off x="2743200" y="2229843"/>
            <a:ext cx="6019800" cy="4018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Device Controller Software Flowchart</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152400" y="24384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0" y="1524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70658" name="Picture 2"/>
          <p:cNvPicPr>
            <a:picLocks noChangeAspect="1" noChangeArrowheads="1"/>
          </p:cNvPicPr>
          <p:nvPr/>
        </p:nvPicPr>
        <p:blipFill>
          <a:blip r:embed="rId3" cstate="print"/>
          <a:srcRect/>
          <a:stretch>
            <a:fillRect/>
          </a:stretch>
        </p:blipFill>
        <p:spPr bwMode="auto">
          <a:xfrm>
            <a:off x="3733800" y="1066800"/>
            <a:ext cx="40386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a:stretch>
            <a:fillRect/>
          </a:stretch>
        </p:blipFill>
        <p:spPr bwMode="auto">
          <a:xfrm>
            <a:off x="0" y="0"/>
            <a:ext cx="9144000" cy="65532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pic>
        <p:nvPicPr>
          <p:cNvPr id="28" name="Picture 27" descr="Nexus Logo-Nexus whttxts.png"/>
          <p:cNvPicPr>
            <a:picLocks noChangeAspect="1"/>
          </p:cNvPicPr>
          <p:nvPr/>
        </p:nvPicPr>
        <p:blipFill>
          <a:blip r:embed="rId3" cstate="print"/>
          <a:stretch>
            <a:fillRect/>
          </a:stretch>
        </p:blipFill>
        <p:spPr>
          <a:xfrm>
            <a:off x="7239000" y="6447736"/>
            <a:ext cx="1752600" cy="257864"/>
          </a:xfrm>
          <a:prstGeom prst="rect">
            <a:avLst/>
          </a:prstGeom>
        </p:spPr>
      </p:pic>
      <p:sp>
        <p:nvSpPr>
          <p:cNvPr id="13" name="TextBox 16391"/>
          <p:cNvSpPr txBox="1">
            <a:spLocks noChangeArrowheads="1"/>
          </p:cNvSpPr>
          <p:nvPr/>
        </p:nvSpPr>
        <p:spPr bwMode="auto">
          <a:xfrm>
            <a:off x="4724400" y="4495802"/>
            <a:ext cx="3505200" cy="830997"/>
          </a:xfrm>
          <a:prstGeom prst="rect">
            <a:avLst/>
          </a:prstGeom>
          <a:noFill/>
          <a:ln w="9525">
            <a:noFill/>
            <a:miter lim="800000"/>
            <a:headEnd/>
            <a:tailEnd/>
          </a:ln>
        </p:spPr>
        <p:txBody>
          <a:bodyPr wrap="square">
            <a:spAutoFit/>
          </a:bodyPr>
          <a:lstStyle/>
          <a:p>
            <a:pPr lvl="1" algn="r"/>
            <a:r>
              <a:rPr lang="en-US" altLang="ja-JP" sz="3000" dirty="0" smtClean="0">
                <a:solidFill>
                  <a:schemeClr val="bg1"/>
                </a:solidFill>
                <a:ea typeface="ＭＳ Ｐゴシック" pitchFamily="34" charset="-128"/>
              </a:rPr>
              <a:t>Business Aspects</a:t>
            </a:r>
          </a:p>
          <a:p>
            <a:pPr lvl="1" algn="r"/>
            <a:endParaRPr lang="en-US" altLang="ja-JP" dirty="0" smtClean="0">
              <a:solidFill>
                <a:schemeClr val="bg1"/>
              </a:solidFill>
              <a:ea typeface="ＭＳ Ｐゴシック" pitchFamily="34" charset="-128"/>
            </a:endParaRPr>
          </a:p>
        </p:txBody>
      </p:sp>
      <p:sp>
        <p:nvSpPr>
          <p:cNvPr id="12" name="Straight Connector 16411"/>
          <p:cNvSpPr>
            <a:spLocks noChangeShapeType="1"/>
          </p:cNvSpPr>
          <p:nvPr/>
        </p:nvSpPr>
        <p:spPr bwMode="auto">
          <a:xfrm>
            <a:off x="8274054" y="4495802"/>
            <a:ext cx="13897" cy="652463"/>
          </a:xfrm>
          <a:prstGeom prst="line">
            <a:avLst/>
          </a:prstGeom>
          <a:no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srcRect/>
          <a:stretch>
            <a:fillRect/>
          </a:stretch>
        </p:blipFill>
        <p:spPr bwMode="auto">
          <a:xfrm>
            <a:off x="2438400" y="2819402"/>
            <a:ext cx="6705600" cy="3791791"/>
          </a:xfrm>
          <a:prstGeom prst="rect">
            <a:avLst/>
          </a:prstGeom>
          <a:noFill/>
          <a:ln w="9525">
            <a:noFill/>
            <a:miter lim="800000"/>
            <a:headEnd/>
            <a:tailEnd/>
          </a:ln>
        </p:spPr>
      </p:pic>
      <p:sp>
        <p:nvSpPr>
          <p:cNvPr id="20" name="Rectangle 16386"/>
          <p:cNvSpPr>
            <a:spLocks noChangeArrowheads="1"/>
          </p:cNvSpPr>
          <p:nvPr/>
        </p:nvSpPr>
        <p:spPr bwMode="auto">
          <a:xfrm>
            <a:off x="2438400" y="914400"/>
            <a:ext cx="6705600" cy="5715000"/>
          </a:xfrm>
          <a:prstGeom prst="rect">
            <a:avLst/>
          </a:prstGeom>
          <a:solidFill>
            <a:schemeClr val="bg1">
              <a:alpha val="52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Sources of Funding</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32766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9" name="Content Placeholder 18"/>
          <p:cNvSpPr>
            <a:spLocks noGrp="1"/>
          </p:cNvSpPr>
          <p:nvPr>
            <p:ph sz="half" idx="2"/>
          </p:nvPr>
        </p:nvSpPr>
        <p:spPr>
          <a:xfrm>
            <a:off x="2438400" y="1066800"/>
            <a:ext cx="6705600" cy="5562600"/>
          </a:xfrm>
          <a:gradFill>
            <a:gsLst>
              <a:gs pos="0">
                <a:schemeClr val="bg1">
                  <a:alpha val="92000"/>
                </a:schemeClr>
              </a:gs>
              <a:gs pos="100000">
                <a:schemeClr val="bg1">
                  <a:alpha val="0"/>
                </a:schemeClr>
              </a:gs>
              <a:gs pos="100000">
                <a:schemeClr val="accent1">
                  <a:tint val="23500"/>
                  <a:satMod val="160000"/>
                </a:schemeClr>
              </a:gs>
            </a:gsLst>
            <a:lin ang="5400000" scaled="0"/>
          </a:gradFill>
        </p:spPr>
        <p:txBody>
          <a:bodyPr>
            <a:normAutofit/>
          </a:bodyPr>
          <a:lstStyle/>
          <a:p>
            <a:pPr>
              <a:buNone/>
            </a:pPr>
            <a:r>
              <a:rPr lang="en-US" dirty="0" smtClean="0"/>
              <a:t>Primary sources of funding</a:t>
            </a:r>
          </a:p>
          <a:p>
            <a:r>
              <a:rPr lang="en-US" sz="2400" dirty="0" smtClean="0"/>
              <a:t>ESSEF - $350.00</a:t>
            </a:r>
          </a:p>
          <a:p>
            <a:r>
              <a:rPr lang="en-US" sz="2400" dirty="0" smtClean="0"/>
              <a:t>IEEE Mini-Grant - $500.00</a:t>
            </a:r>
          </a:p>
          <a:p>
            <a:pPr lvl="1">
              <a:buFont typeface="Arial" pitchFamily="34" charset="0"/>
              <a:buChar char="•"/>
            </a:pPr>
            <a:r>
              <a:rPr lang="en-US" sz="2000" dirty="0" smtClean="0"/>
              <a:t>Granted to students beginning a design project</a:t>
            </a:r>
          </a:p>
          <a:p>
            <a:pPr lvl="1">
              <a:buFont typeface="Arial" pitchFamily="34" charset="0"/>
              <a:buChar char="•"/>
            </a:pPr>
            <a:r>
              <a:rPr lang="en-US" sz="2000" dirty="0" smtClean="0"/>
              <a:t>Required statement of endorsement from faculty member</a:t>
            </a:r>
          </a:p>
          <a:p>
            <a:pPr lvl="1">
              <a:buFont typeface="Arial" pitchFamily="34" charset="0"/>
              <a:buChar char="•"/>
            </a:pPr>
            <a:r>
              <a:rPr lang="en-US" sz="2000" dirty="0" smtClean="0"/>
              <a:t>Submit an application paper upon completion</a:t>
            </a:r>
            <a:endParaRPr lang="en-US" sz="2400" dirty="0" smtClean="0"/>
          </a:p>
          <a:p>
            <a:r>
              <a:rPr lang="en-US" sz="2400" dirty="0" smtClean="0"/>
              <a:t>Department Funding - $50.00</a:t>
            </a:r>
          </a:p>
          <a:p>
            <a:endParaRPr lang="en-US" sz="2400" dirty="0" smtClean="0"/>
          </a:p>
          <a:p>
            <a:r>
              <a:rPr lang="en-US" sz="2400" dirty="0" smtClean="0"/>
              <a:t>Total Funding Available: $900.00</a:t>
            </a:r>
          </a:p>
          <a:p>
            <a:pPr lvl="1">
              <a:buFont typeface="Arial" pitchFamily="34" charset="0"/>
              <a:buChar char="•"/>
            </a:pPr>
            <a:endParaRPr lang="en-US" sz="2000" dirty="0" smtClean="0"/>
          </a:p>
          <a:p>
            <a:pPr lvl="1">
              <a:buFont typeface="Arial" pitchFamily="34" charset="0"/>
              <a:buChar char="•"/>
            </a:pPr>
            <a:endParaRPr lang="en-US" sz="2000" dirty="0" smtClean="0"/>
          </a:p>
          <a:p>
            <a:pPr>
              <a:buNone/>
            </a:pPr>
            <a:endParaRPr lang="en-US" sz="2400" dirty="0" smtClean="0"/>
          </a:p>
          <a:p>
            <a:pPr>
              <a:buNone/>
            </a:pPr>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Budget</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32766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graphicFrame>
        <p:nvGraphicFramePr>
          <p:cNvPr id="13" name="Content Placeholder 12"/>
          <p:cNvGraphicFramePr>
            <a:graphicFrameLocks noGrp="1"/>
          </p:cNvGraphicFramePr>
          <p:nvPr>
            <p:ph sz="half" idx="2"/>
          </p:nvPr>
        </p:nvGraphicFramePr>
        <p:xfrm>
          <a:off x="2819400" y="1600200"/>
          <a:ext cx="5524500" cy="2133600"/>
        </p:xfrm>
        <a:graphic>
          <a:graphicData uri="http://schemas.openxmlformats.org/drawingml/2006/table">
            <a:tbl>
              <a:tblPr/>
              <a:tblGrid>
                <a:gridCol w="3238500"/>
                <a:gridCol w="2286000"/>
              </a:tblGrid>
              <a:tr h="266700">
                <a:tc>
                  <a:txBody>
                    <a:bodyPr/>
                    <a:lstStyle/>
                    <a:p>
                      <a:pPr algn="ctr" fontAlgn="t"/>
                      <a:r>
                        <a:rPr lang="en-CA" sz="1600" b="1" i="0" u="none" strike="noStrike" dirty="0">
                          <a:solidFill>
                            <a:srgbClr val="000000"/>
                          </a:solidFill>
                          <a:latin typeface="Calibri"/>
                          <a:cs typeface="Calibri"/>
                        </a:rPr>
                        <a:t>Equipment</a:t>
                      </a:r>
                      <a:endParaRPr lang="en-US" sz="1600" b="1" i="0" u="none" strike="noStrike" dirty="0">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CA" sz="1600" b="1" i="0" u="none" strike="noStrike" dirty="0">
                          <a:solidFill>
                            <a:srgbClr val="000000"/>
                          </a:solidFill>
                          <a:latin typeface="Calibri"/>
                          <a:cs typeface="Calibri"/>
                        </a:rPr>
                        <a:t>Estimated Cost</a:t>
                      </a:r>
                      <a:endParaRPr lang="en-US" sz="1600" b="1" i="0" u="none" strike="noStrike" dirty="0">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t"/>
                      <a:r>
                        <a:rPr lang="en-CA" sz="1200" b="0" i="0" u="none" strike="noStrike">
                          <a:solidFill>
                            <a:srgbClr val="000000"/>
                          </a:solidFill>
                          <a:latin typeface="Calibri"/>
                          <a:cs typeface="Calibri"/>
                        </a:rPr>
                        <a:t>TS-7200 SBC (ARM9 Processor)</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0" i="0" u="none" strike="noStrike" dirty="0">
                          <a:solidFill>
                            <a:srgbClr val="000000"/>
                          </a:solidFill>
                          <a:latin typeface="Calibri"/>
                          <a:cs typeface="Calibri"/>
                        </a:rPr>
                        <a:t> $                                           120.00 </a:t>
                      </a:r>
                      <a:endParaRPr lang="en-US" sz="1200" b="0" i="0" u="none" strike="noStrike" dirty="0">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66700">
                <a:tc>
                  <a:txBody>
                    <a:bodyPr/>
                    <a:lstStyle/>
                    <a:p>
                      <a:pPr algn="l" fontAlgn="t"/>
                      <a:r>
                        <a:rPr lang="en-CA" sz="1200" b="0" i="0" u="none" strike="noStrike" dirty="0" smtClean="0">
                          <a:solidFill>
                            <a:srgbClr val="000000"/>
                          </a:solidFill>
                          <a:latin typeface="Calibri"/>
                          <a:cs typeface="Calibri"/>
                        </a:rPr>
                        <a:t>Power Line </a:t>
                      </a:r>
                      <a:r>
                        <a:rPr lang="en-CA" sz="1200" b="0" i="0" u="none" strike="noStrike" dirty="0">
                          <a:solidFill>
                            <a:srgbClr val="000000"/>
                          </a:solidFill>
                          <a:latin typeface="Calibri"/>
                          <a:cs typeface="Calibri"/>
                        </a:rPr>
                        <a:t>Communication Modem</a:t>
                      </a:r>
                      <a:endParaRPr lang="en-US" sz="1200" b="0" i="0" u="none" strike="noStrike" dirty="0">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0" i="0" u="none" strike="noStrike" dirty="0">
                          <a:solidFill>
                            <a:srgbClr val="000000"/>
                          </a:solidFill>
                          <a:latin typeface="Calibri"/>
                          <a:cs typeface="Calibri"/>
                        </a:rPr>
                        <a:t> $                                             70.00 </a:t>
                      </a:r>
                      <a:endParaRPr lang="en-US" sz="1200" b="0" i="0" u="none" strike="noStrike" dirty="0">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66700">
                <a:tc>
                  <a:txBody>
                    <a:bodyPr/>
                    <a:lstStyle/>
                    <a:p>
                      <a:pPr algn="l" fontAlgn="t"/>
                      <a:r>
                        <a:rPr lang="en-CA" sz="1200" b="0" i="0" u="none" strike="noStrike">
                          <a:solidFill>
                            <a:srgbClr val="000000"/>
                          </a:solidFill>
                          <a:latin typeface="Calibri"/>
                          <a:cs typeface="Calibri"/>
                        </a:rPr>
                        <a:t>Controlled Devices</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0" i="0" u="none" strike="noStrike">
                          <a:solidFill>
                            <a:srgbClr val="000000"/>
                          </a:solidFill>
                          <a:latin typeface="Calibri"/>
                          <a:cs typeface="Calibri"/>
                        </a:rPr>
                        <a:t> $                                             20.00 </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66700">
                <a:tc>
                  <a:txBody>
                    <a:bodyPr/>
                    <a:lstStyle/>
                    <a:p>
                      <a:pPr algn="l" fontAlgn="t"/>
                      <a:r>
                        <a:rPr lang="en-CA" sz="1200" b="0" i="0" u="none" strike="noStrike">
                          <a:solidFill>
                            <a:srgbClr val="000000"/>
                          </a:solidFill>
                          <a:latin typeface="Calibri"/>
                          <a:cs typeface="Calibri"/>
                        </a:rPr>
                        <a:t>Appliance Interfacing</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0" i="0" u="none" strike="noStrike">
                          <a:solidFill>
                            <a:srgbClr val="000000"/>
                          </a:solidFill>
                          <a:latin typeface="Calibri"/>
                          <a:cs typeface="Calibri"/>
                        </a:rPr>
                        <a:t> $                                             30.00 </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66700">
                <a:tc>
                  <a:txBody>
                    <a:bodyPr/>
                    <a:lstStyle/>
                    <a:p>
                      <a:pPr algn="l" fontAlgn="t"/>
                      <a:r>
                        <a:rPr lang="en-CA" sz="1200" b="0" i="0" u="none" strike="noStrike">
                          <a:solidFill>
                            <a:srgbClr val="000000"/>
                          </a:solidFill>
                          <a:latin typeface="Calibri"/>
                          <a:cs typeface="Calibri"/>
                        </a:rPr>
                        <a:t>System Chassis</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0" i="0" u="none" strike="noStrike">
                          <a:solidFill>
                            <a:srgbClr val="000000"/>
                          </a:solidFill>
                          <a:latin typeface="Calibri"/>
                          <a:cs typeface="Calibri"/>
                        </a:rPr>
                        <a:t> $                                             22.00 </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66700">
                <a:tc>
                  <a:txBody>
                    <a:bodyPr/>
                    <a:lstStyle/>
                    <a:p>
                      <a:pPr algn="l" fontAlgn="t"/>
                      <a:r>
                        <a:rPr lang="en-CA" sz="1200" b="0" i="0" u="none" strike="noStrike">
                          <a:solidFill>
                            <a:srgbClr val="000000"/>
                          </a:solidFill>
                          <a:latin typeface="Calibri"/>
                          <a:cs typeface="Calibri"/>
                        </a:rPr>
                        <a:t>15% Contingency Plan</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0" i="0" u="none" strike="noStrike">
                          <a:solidFill>
                            <a:srgbClr val="000000"/>
                          </a:solidFill>
                          <a:latin typeface="Calibri"/>
                          <a:cs typeface="Calibri"/>
                        </a:rPr>
                        <a:t> $                                             38.00 </a:t>
                      </a:r>
                      <a:endParaRPr lang="en-US" sz="1200" b="0" i="0" u="none" strike="noStrike">
                        <a:solidFill>
                          <a:srgbClr val="00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66700">
                <a:tc>
                  <a:txBody>
                    <a:bodyPr/>
                    <a:lstStyle/>
                    <a:p>
                      <a:pPr algn="l" fontAlgn="t"/>
                      <a:r>
                        <a:rPr lang="en-CA" sz="1200" b="1" i="0" u="none" strike="noStrike" dirty="0">
                          <a:solidFill>
                            <a:srgbClr val="FF0000"/>
                          </a:solidFill>
                          <a:latin typeface="Calibri"/>
                          <a:cs typeface="Calibri"/>
                        </a:rPr>
                        <a:t>Total Cost</a:t>
                      </a:r>
                      <a:endParaRPr lang="en-US" sz="1200" b="1" i="0" u="none" strike="noStrike" dirty="0">
                        <a:solidFill>
                          <a:srgbClr val="FF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t"/>
                      <a:r>
                        <a:rPr lang="en-CA" sz="1200" b="1" i="0" u="none" strike="noStrike" dirty="0">
                          <a:solidFill>
                            <a:srgbClr val="FF0000"/>
                          </a:solidFill>
                          <a:latin typeface="Calibri"/>
                          <a:cs typeface="Calibri"/>
                        </a:rPr>
                        <a:t> $                                           300.00 </a:t>
                      </a:r>
                      <a:endParaRPr lang="en-US" sz="1200" b="1" i="0" u="none" strike="noStrike" dirty="0">
                        <a:solidFill>
                          <a:srgbClr val="FF0000"/>
                        </a:solidFill>
                        <a:latin typeface="Calibri"/>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bl>
          </a:graphicData>
        </a:graphic>
      </p:graphicFrame>
      <p:graphicFrame>
        <p:nvGraphicFramePr>
          <p:cNvPr id="16" name="Table 15"/>
          <p:cNvGraphicFramePr>
            <a:graphicFrameLocks noGrp="1"/>
          </p:cNvGraphicFramePr>
          <p:nvPr/>
        </p:nvGraphicFramePr>
        <p:xfrm>
          <a:off x="2819400" y="4267203"/>
          <a:ext cx="5943600" cy="1925259"/>
        </p:xfrm>
        <a:graphic>
          <a:graphicData uri="http://schemas.openxmlformats.org/drawingml/2006/table">
            <a:tbl>
              <a:tblPr/>
              <a:tblGrid>
                <a:gridCol w="2951544"/>
                <a:gridCol w="782256"/>
                <a:gridCol w="1066800"/>
                <a:gridCol w="1143000"/>
              </a:tblGrid>
              <a:tr h="275037">
                <a:tc>
                  <a:txBody>
                    <a:bodyPr/>
                    <a:lstStyle/>
                    <a:p>
                      <a:pPr algn="ctr" fontAlgn="t"/>
                      <a:r>
                        <a:rPr lang="en-CA" sz="1500" b="1" i="0" u="none" strike="noStrike" dirty="0">
                          <a:solidFill>
                            <a:srgbClr val="000000"/>
                          </a:solidFill>
                          <a:latin typeface="Calibri"/>
                          <a:cs typeface="Calibri"/>
                        </a:rPr>
                        <a:t>Equipment</a:t>
                      </a:r>
                      <a:endParaRPr lang="en-CA" sz="1500" b="1"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CA" sz="1500" b="1" i="0" u="none" strike="noStrike">
                          <a:solidFill>
                            <a:srgbClr val="000000"/>
                          </a:solidFill>
                          <a:latin typeface="Calibri"/>
                          <a:cs typeface="Calibri"/>
                        </a:rPr>
                        <a:t>Quantity</a:t>
                      </a:r>
                      <a:endParaRPr lang="en-CA" sz="1500" b="1" i="0" u="none" strike="noStrike">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CA" sz="1500" b="1" i="0" u="none" strike="noStrike" dirty="0">
                          <a:solidFill>
                            <a:srgbClr val="000000"/>
                          </a:solidFill>
                          <a:latin typeface="Calibri"/>
                          <a:cs typeface="Calibri"/>
                        </a:rPr>
                        <a:t>Unit Cost</a:t>
                      </a:r>
                      <a:endParaRPr lang="en-CA" sz="1500" b="1"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CA" sz="1500" b="1" i="0" u="none" strike="noStrike" dirty="0">
                          <a:solidFill>
                            <a:srgbClr val="000000"/>
                          </a:solidFill>
                          <a:latin typeface="Calibri"/>
                          <a:cs typeface="Calibri"/>
                        </a:rPr>
                        <a:t>Actual Cost</a:t>
                      </a:r>
                      <a:endParaRPr lang="en-CA" sz="1500" b="1"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037">
                <a:tc>
                  <a:txBody>
                    <a:bodyPr/>
                    <a:lstStyle/>
                    <a:p>
                      <a:pPr algn="l" fontAlgn="t"/>
                      <a:r>
                        <a:rPr lang="sv-SE" sz="1200" b="0" i="0" u="none" strike="noStrike" dirty="0" smtClean="0">
                          <a:solidFill>
                            <a:srgbClr val="000000"/>
                          </a:solidFill>
                          <a:latin typeface="Calibri"/>
                          <a:cs typeface="Calibri"/>
                        </a:rPr>
                        <a:t>TS-7200 </a:t>
                      </a:r>
                      <a:r>
                        <a:rPr lang="sv-SE" sz="1200" b="0" i="0" u="none" strike="noStrike" dirty="0">
                          <a:solidFill>
                            <a:srgbClr val="000000"/>
                          </a:solidFill>
                          <a:latin typeface="Calibri"/>
                          <a:cs typeface="Calibri"/>
                        </a:rPr>
                        <a:t>SBC (ARM9 Processor)</a:t>
                      </a:r>
                      <a:endParaRPr lang="sv-SE"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1</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$228.85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FF0000"/>
                          </a:solidFill>
                          <a:latin typeface="Calibri"/>
                          <a:cs typeface="Calibri"/>
                        </a:rPr>
                        <a:t>$228.85 </a:t>
                      </a:r>
                      <a:endParaRPr lang="en-CA" sz="1200" b="0" i="0" u="none" strike="noStrike" dirty="0">
                        <a:solidFill>
                          <a:srgbClr val="FF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5037">
                <a:tc>
                  <a:txBody>
                    <a:bodyPr/>
                    <a:lstStyle/>
                    <a:p>
                      <a:pPr algn="l" fontAlgn="t"/>
                      <a:r>
                        <a:rPr lang="en-CA" sz="1200" b="0" i="0" u="none" strike="noStrike" dirty="0">
                          <a:solidFill>
                            <a:srgbClr val="000000"/>
                          </a:solidFill>
                          <a:latin typeface="Calibri"/>
                          <a:cs typeface="Calibri"/>
                        </a:rPr>
                        <a:t>Power </a:t>
                      </a:r>
                      <a:r>
                        <a:rPr lang="en-CA" sz="1200" b="0" i="0" u="none" strike="noStrike" dirty="0" smtClean="0">
                          <a:solidFill>
                            <a:srgbClr val="000000"/>
                          </a:solidFill>
                          <a:latin typeface="Calibri"/>
                          <a:cs typeface="Calibri"/>
                        </a:rPr>
                        <a:t>Line</a:t>
                      </a:r>
                      <a:r>
                        <a:rPr lang="en-CA" sz="1200" b="0" i="0" u="none" strike="noStrike" baseline="0" dirty="0" smtClean="0">
                          <a:solidFill>
                            <a:srgbClr val="000000"/>
                          </a:solidFill>
                          <a:latin typeface="Calibri"/>
                          <a:cs typeface="Calibri"/>
                        </a:rPr>
                        <a:t> Communication</a:t>
                      </a:r>
                      <a:r>
                        <a:rPr lang="en-CA" sz="1200" b="0" i="0" u="none" strike="noStrike" dirty="0" smtClean="0">
                          <a:solidFill>
                            <a:srgbClr val="000000"/>
                          </a:solidFill>
                          <a:latin typeface="Calibri"/>
                          <a:cs typeface="Calibri"/>
                        </a:rPr>
                        <a:t> </a:t>
                      </a:r>
                      <a:r>
                        <a:rPr lang="en-CA" sz="1200" b="0" i="0" u="none" strike="noStrike" dirty="0">
                          <a:solidFill>
                            <a:srgbClr val="000000"/>
                          </a:solidFill>
                          <a:latin typeface="Calibri"/>
                          <a:cs typeface="Calibri"/>
                        </a:rPr>
                        <a:t>Modem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3</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$21.14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$63.43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5037">
                <a:tc>
                  <a:txBody>
                    <a:bodyPr/>
                    <a:lstStyle/>
                    <a:p>
                      <a:pPr algn="l" fontAlgn="t"/>
                      <a:r>
                        <a:rPr lang="en-CA" sz="1200" b="0" i="0" u="none" strike="noStrike">
                          <a:solidFill>
                            <a:srgbClr val="000000"/>
                          </a:solidFill>
                          <a:latin typeface="Calibri"/>
                          <a:cs typeface="Calibri"/>
                        </a:rPr>
                        <a:t>Device Controller </a:t>
                      </a:r>
                      <a:endParaRPr lang="en-CA" sz="1200" b="0" i="0" u="none" strike="noStrike">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2</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$28.78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$57.56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5037">
                <a:tc>
                  <a:txBody>
                    <a:bodyPr/>
                    <a:lstStyle/>
                    <a:p>
                      <a:pPr algn="l" fontAlgn="t"/>
                      <a:r>
                        <a:rPr lang="en-CA" sz="1200" b="0" i="0" u="none" strike="noStrike">
                          <a:solidFill>
                            <a:srgbClr val="000000"/>
                          </a:solidFill>
                          <a:latin typeface="Calibri"/>
                          <a:cs typeface="Calibri"/>
                        </a:rPr>
                        <a:t>Controlled Devices</a:t>
                      </a:r>
                      <a:endParaRPr lang="en-CA" sz="1200" b="0" i="0" u="none" strike="noStrike">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1</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$0.00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$0.00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5037">
                <a:tc>
                  <a:txBody>
                    <a:bodyPr/>
                    <a:lstStyle/>
                    <a:p>
                      <a:pPr algn="l" fontAlgn="t"/>
                      <a:r>
                        <a:rPr lang="en-CA" sz="1200" b="0" i="0" u="none" strike="noStrike">
                          <a:solidFill>
                            <a:srgbClr val="000000"/>
                          </a:solidFill>
                          <a:latin typeface="Calibri"/>
                          <a:cs typeface="Calibri"/>
                        </a:rPr>
                        <a:t>High Voltage Enclosure</a:t>
                      </a:r>
                      <a:endParaRPr lang="en-CA" sz="1200" b="0" i="0" u="none" strike="noStrike">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3</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$34.32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0" i="0" u="none" strike="noStrike" dirty="0">
                          <a:solidFill>
                            <a:srgbClr val="000000"/>
                          </a:solidFill>
                          <a:latin typeface="Calibri"/>
                          <a:cs typeface="Calibri"/>
                        </a:rPr>
                        <a:t>$102.97 </a:t>
                      </a:r>
                      <a:endParaRPr lang="en-CA" sz="1200" b="0" i="0" u="none" strike="noStrike" dirty="0">
                        <a:solidFill>
                          <a:srgbClr val="00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5037">
                <a:tc gridSpan="2">
                  <a:txBody>
                    <a:bodyPr/>
                    <a:lstStyle/>
                    <a:p>
                      <a:pPr algn="ctr" fontAlgn="t"/>
                      <a:r>
                        <a:rPr lang="en-CA" sz="1200" b="1" i="0" u="none" strike="noStrike">
                          <a:solidFill>
                            <a:srgbClr val="FF0000"/>
                          </a:solidFill>
                          <a:latin typeface="Calibri"/>
                          <a:cs typeface="Calibri"/>
                        </a:rPr>
                        <a:t>Total Cost</a:t>
                      </a:r>
                      <a:endParaRPr lang="en-CA" sz="1200" b="1" i="0" u="none" strike="noStrike">
                        <a:solidFill>
                          <a:srgbClr val="FF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a:txBody>
                    <a:bodyPr/>
                    <a:lstStyle/>
                    <a:p>
                      <a:pPr algn="ctr" fontAlgn="t"/>
                      <a:r>
                        <a:rPr lang="en-CA" sz="1200" b="1" i="0" u="none" strike="noStrike" dirty="0">
                          <a:solidFill>
                            <a:srgbClr val="FF0000"/>
                          </a:solidFill>
                          <a:latin typeface="Calibri"/>
                          <a:cs typeface="Calibri"/>
                        </a:rPr>
                        <a:t>$313.10 </a:t>
                      </a:r>
                      <a:endParaRPr lang="en-CA" sz="1200" b="1" i="0" u="none" strike="noStrike" dirty="0">
                        <a:solidFill>
                          <a:srgbClr val="FF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t"/>
                      <a:r>
                        <a:rPr lang="en-CA" sz="1200" b="1" i="0" u="none" strike="noStrike" dirty="0">
                          <a:solidFill>
                            <a:srgbClr val="FF0000"/>
                          </a:solidFill>
                          <a:latin typeface="Calibri"/>
                          <a:cs typeface="Calibri"/>
                        </a:rPr>
                        <a:t>$452.81 </a:t>
                      </a:r>
                      <a:endParaRPr lang="en-CA" sz="1200" b="1" i="0" u="none" strike="noStrike" dirty="0">
                        <a:solidFill>
                          <a:srgbClr val="FF0000"/>
                        </a:solidFill>
                        <a:latin typeface="Calibri"/>
                      </a:endParaRPr>
                    </a:p>
                  </a:txBody>
                  <a:tcPr marL="8268" marR="8268" marT="826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bl>
          </a:graphicData>
        </a:graphic>
      </p:graphicFrame>
      <p:sp>
        <p:nvSpPr>
          <p:cNvPr id="17" name="TextBox 16"/>
          <p:cNvSpPr txBox="1"/>
          <p:nvPr/>
        </p:nvSpPr>
        <p:spPr>
          <a:xfrm>
            <a:off x="2819404" y="1143000"/>
            <a:ext cx="2530373" cy="369332"/>
          </a:xfrm>
          <a:prstGeom prst="rect">
            <a:avLst/>
          </a:prstGeom>
          <a:noFill/>
        </p:spPr>
        <p:txBody>
          <a:bodyPr wrap="none" rtlCol="0">
            <a:spAutoFit/>
          </a:bodyPr>
          <a:lstStyle/>
          <a:p>
            <a:r>
              <a:rPr lang="en-US" dirty="0" smtClean="0"/>
              <a:t>Prototype: Initial Budget </a:t>
            </a:r>
            <a:endParaRPr lang="en-US" dirty="0"/>
          </a:p>
        </p:txBody>
      </p:sp>
      <p:sp>
        <p:nvSpPr>
          <p:cNvPr id="18" name="TextBox 17"/>
          <p:cNvSpPr txBox="1"/>
          <p:nvPr/>
        </p:nvSpPr>
        <p:spPr>
          <a:xfrm>
            <a:off x="2819404" y="3886200"/>
            <a:ext cx="2597699" cy="369332"/>
          </a:xfrm>
          <a:prstGeom prst="rect">
            <a:avLst/>
          </a:prstGeom>
          <a:noFill/>
        </p:spPr>
        <p:txBody>
          <a:bodyPr wrap="none" rtlCol="0">
            <a:spAutoFit/>
          </a:bodyPr>
          <a:lstStyle/>
          <a:p>
            <a:r>
              <a:rPr lang="en-US" dirty="0" smtClean="0"/>
              <a:t>Prototype: Actual Budget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438400" y="2209801"/>
            <a:ext cx="6667500" cy="4438651"/>
          </a:xfrm>
          <a:prstGeom prst="rect">
            <a:avLst/>
          </a:prstGeom>
          <a:noFill/>
          <a:ln w="9525">
            <a:noFill/>
            <a:miter lim="800000"/>
            <a:headEnd/>
            <a:tailEnd/>
          </a:ln>
        </p:spPr>
      </p:pic>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Market Analysis</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32766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9" name="Content Placeholder 18"/>
          <p:cNvSpPr>
            <a:spLocks noGrp="1"/>
          </p:cNvSpPr>
          <p:nvPr>
            <p:ph sz="half" idx="2"/>
          </p:nvPr>
        </p:nvSpPr>
        <p:spPr>
          <a:xfrm>
            <a:off x="2438400" y="1143000"/>
            <a:ext cx="6705600" cy="5334000"/>
          </a:xfrm>
          <a:gradFill>
            <a:gsLst>
              <a:gs pos="37000">
                <a:schemeClr val="bg1">
                  <a:alpha val="92000"/>
                </a:schemeClr>
              </a:gs>
              <a:gs pos="100000">
                <a:schemeClr val="bg1">
                  <a:alpha val="0"/>
                </a:schemeClr>
              </a:gs>
              <a:gs pos="100000">
                <a:schemeClr val="accent1">
                  <a:tint val="23500"/>
                  <a:satMod val="160000"/>
                </a:schemeClr>
              </a:gs>
            </a:gsLst>
            <a:lin ang="5400000" scaled="0"/>
          </a:gradFill>
        </p:spPr>
        <p:txBody>
          <a:bodyPr>
            <a:normAutofit/>
          </a:bodyPr>
          <a:lstStyle/>
          <a:p>
            <a:pPr>
              <a:buNone/>
            </a:pPr>
            <a:r>
              <a:rPr lang="en-US" dirty="0" smtClean="0"/>
              <a:t>Primary users for power line communication</a:t>
            </a:r>
          </a:p>
          <a:p>
            <a:r>
              <a:rPr lang="en-US" dirty="0" smtClean="0"/>
              <a:t>Home Automation</a:t>
            </a:r>
          </a:p>
          <a:p>
            <a:r>
              <a:rPr lang="en-US" dirty="0" smtClean="0"/>
              <a:t>Home Networking (Broadband)</a:t>
            </a:r>
          </a:p>
          <a:p>
            <a:r>
              <a:rPr lang="en-US" dirty="0" smtClean="0"/>
              <a:t>Security Systems (Alarms)</a:t>
            </a:r>
          </a:p>
          <a:p>
            <a:endParaRPr lang="en-US" dirty="0" smtClean="0"/>
          </a:p>
          <a:p>
            <a:endParaRPr lang="en-US" dirty="0" smtClean="0"/>
          </a:p>
          <a:p>
            <a:endParaRPr lang="en-US" dirty="0" smtClean="0"/>
          </a:p>
          <a:p>
            <a:pPr>
              <a:buNone/>
            </a:pPr>
            <a:endParaRPr lang="en-US" sz="2400" dirty="0" smtClean="0"/>
          </a:p>
          <a:p>
            <a:pPr lvl="1">
              <a:buFont typeface="Arial" pitchFamily="34" charset="0"/>
              <a:buChar char="•"/>
            </a:pPr>
            <a:endParaRPr lang="en-US" sz="2000" dirty="0" smtClean="0"/>
          </a:p>
          <a:p>
            <a:pPr lvl="1">
              <a:buFont typeface="Arial" pitchFamily="34" charset="0"/>
              <a:buChar char="•"/>
            </a:pPr>
            <a:endParaRPr lang="en-US" sz="2000" dirty="0" smtClean="0"/>
          </a:p>
          <a:p>
            <a:pPr>
              <a:buNone/>
            </a:pPr>
            <a:endParaRPr lang="en-US" sz="2400" dirty="0" smtClean="0"/>
          </a:p>
          <a:p>
            <a:pPr>
              <a:buNone/>
            </a:pPr>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Competition – X10</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1143000"/>
            <a:ext cx="6705600" cy="5486400"/>
          </a:xfrm>
        </p:spPr>
        <p:txBody>
          <a:bodyPr>
            <a:normAutofit/>
          </a:bodyPr>
          <a:lstStyle/>
          <a:p>
            <a:pPr>
              <a:buNone/>
            </a:pPr>
            <a:endParaRPr lang="en-US" sz="2400" dirty="0" smtClean="0"/>
          </a:p>
          <a:p>
            <a:pPr>
              <a:buNone/>
            </a:pPr>
            <a:endParaRPr lang="en-US" sz="2400" dirty="0" smtClean="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37338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3" name="TextBox 12"/>
          <p:cNvSpPr txBox="1"/>
          <p:nvPr/>
        </p:nvSpPr>
        <p:spPr>
          <a:xfrm>
            <a:off x="2514600" y="1219203"/>
            <a:ext cx="6705600" cy="5262979"/>
          </a:xfrm>
          <a:prstGeom prst="rect">
            <a:avLst/>
          </a:prstGeom>
          <a:noFill/>
        </p:spPr>
        <p:txBody>
          <a:bodyPr wrap="square" rtlCol="0">
            <a:spAutoFit/>
          </a:bodyPr>
          <a:lstStyle/>
          <a:p>
            <a:r>
              <a:rPr lang="en-US" sz="2400" dirty="0" smtClean="0"/>
              <a:t>X10 is a international standard for communication between electronic devices used for home automation.</a:t>
            </a:r>
          </a:p>
          <a:p>
            <a:endParaRPr lang="en-US" sz="2400" dirty="0" smtClean="0"/>
          </a:p>
          <a:p>
            <a:r>
              <a:rPr lang="en-US" sz="2400" dirty="0" smtClean="0"/>
              <a:t>Advantages:</a:t>
            </a:r>
          </a:p>
          <a:p>
            <a:pPr>
              <a:buFont typeface="Arial" pitchFamily="34" charset="0"/>
              <a:buChar char="•"/>
            </a:pPr>
            <a:r>
              <a:rPr lang="en-US" sz="2400" dirty="0" smtClean="0"/>
              <a:t>Supports 1 and 3 phase power</a:t>
            </a:r>
          </a:p>
          <a:p>
            <a:pPr>
              <a:buFont typeface="Arial" pitchFamily="34" charset="0"/>
              <a:buChar char="•"/>
            </a:pPr>
            <a:endParaRPr lang="en-US" sz="2400" dirty="0" smtClean="0"/>
          </a:p>
          <a:p>
            <a:r>
              <a:rPr lang="en-US" sz="2400" dirty="0" smtClean="0"/>
              <a:t>Disadvantages:</a:t>
            </a:r>
          </a:p>
          <a:p>
            <a:pPr>
              <a:buFont typeface="Arial" pitchFamily="34" charset="0"/>
              <a:buChar char="•"/>
            </a:pPr>
            <a:r>
              <a:rPr lang="en-US" sz="2400" dirty="0" smtClean="0"/>
              <a:t>Transmits at the 60Hz zero crossing</a:t>
            </a:r>
          </a:p>
          <a:p>
            <a:pPr lvl="1">
              <a:buFont typeface="Arial" pitchFamily="34" charset="0"/>
              <a:buChar char="•"/>
            </a:pPr>
            <a:r>
              <a:rPr lang="en-US" sz="2400" dirty="0" smtClean="0"/>
              <a:t>Slower Data Rates (20bit/s)</a:t>
            </a:r>
          </a:p>
          <a:p>
            <a:pPr>
              <a:buFont typeface="Arial" pitchFamily="34" charset="0"/>
              <a:buChar char="•"/>
            </a:pPr>
            <a:r>
              <a:rPr lang="en-US" sz="2400" dirty="0" smtClean="0"/>
              <a:t>User Interface is not simple to use</a:t>
            </a:r>
          </a:p>
          <a:p>
            <a:pPr>
              <a:buFont typeface="Arial" pitchFamily="34" charset="0"/>
              <a:buChar char="•"/>
            </a:pPr>
            <a:r>
              <a:rPr lang="en-US" sz="2400" dirty="0" smtClean="0"/>
              <a:t>Signal loss through high impedance transformers</a:t>
            </a:r>
          </a:p>
          <a:p>
            <a:pPr>
              <a:buFont typeface="Arial" pitchFamily="34" charset="0"/>
              <a:buChar char="•"/>
            </a:pPr>
            <a:endParaRPr lang="en-US" sz="2400" dirty="0" smtClean="0"/>
          </a:p>
          <a:p>
            <a:pPr>
              <a:buFont typeface="Arial" pitchFamily="34" charset="0"/>
              <a:buChar char="•"/>
            </a:pPr>
            <a:endParaRPr lang="en-US" sz="2400" dirty="0"/>
          </a:p>
        </p:txBody>
      </p:sp>
      <p:pic>
        <p:nvPicPr>
          <p:cNvPr id="52226" name="Picture 2"/>
          <p:cNvPicPr>
            <a:picLocks noChangeAspect="1" noChangeArrowheads="1"/>
          </p:cNvPicPr>
          <p:nvPr/>
        </p:nvPicPr>
        <p:blipFill>
          <a:blip r:embed="rId4" cstate="print"/>
          <a:srcRect/>
          <a:stretch>
            <a:fillRect/>
          </a:stretch>
        </p:blipFill>
        <p:spPr bwMode="auto">
          <a:xfrm>
            <a:off x="7086600" y="2051147"/>
            <a:ext cx="1874248" cy="23684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Competition – INSTEON</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37338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3" name="TextBox 12"/>
          <p:cNvSpPr txBox="1"/>
          <p:nvPr/>
        </p:nvSpPr>
        <p:spPr>
          <a:xfrm>
            <a:off x="2514600" y="1219203"/>
            <a:ext cx="6705600" cy="5632311"/>
          </a:xfrm>
          <a:prstGeom prst="rect">
            <a:avLst/>
          </a:prstGeom>
          <a:noFill/>
        </p:spPr>
        <p:txBody>
          <a:bodyPr wrap="square" rtlCol="0">
            <a:spAutoFit/>
          </a:bodyPr>
          <a:lstStyle/>
          <a:p>
            <a:r>
              <a:rPr lang="en-US" sz="2400" dirty="0" smtClean="0"/>
              <a:t>INSTEON is similar X10 but design to improve on X10 design. </a:t>
            </a:r>
          </a:p>
          <a:p>
            <a:endParaRPr lang="en-US" sz="2400" dirty="0" smtClean="0"/>
          </a:p>
          <a:p>
            <a:r>
              <a:rPr lang="en-US" sz="2400" dirty="0" smtClean="0"/>
              <a:t>Advantages:</a:t>
            </a:r>
          </a:p>
          <a:p>
            <a:pPr>
              <a:buFont typeface="Arial" pitchFamily="34" charset="0"/>
              <a:buChar char="•"/>
            </a:pPr>
            <a:r>
              <a:rPr lang="en-US" sz="2400" dirty="0" smtClean="0"/>
              <a:t>Combines RF wireless and home’s existing wiring</a:t>
            </a:r>
          </a:p>
          <a:p>
            <a:pPr>
              <a:buFont typeface="Arial" pitchFamily="34" charset="0"/>
              <a:buChar char="•"/>
            </a:pPr>
            <a:r>
              <a:rPr lang="en-US" sz="2400" dirty="0" smtClean="0"/>
              <a:t>Faster communication speed (9600 baud)</a:t>
            </a:r>
          </a:p>
          <a:p>
            <a:pPr>
              <a:buFont typeface="Arial" pitchFamily="34" charset="0"/>
              <a:buChar char="•"/>
            </a:pPr>
            <a:r>
              <a:rPr lang="en-US" sz="2400" dirty="0" smtClean="0"/>
              <a:t>Easy installation (Plug and Tap)</a:t>
            </a:r>
          </a:p>
          <a:p>
            <a:endParaRPr lang="en-US" sz="2400" dirty="0" smtClean="0"/>
          </a:p>
          <a:p>
            <a:r>
              <a:rPr lang="en-US" sz="2400" dirty="0" smtClean="0"/>
              <a:t>Disadvantages:</a:t>
            </a:r>
          </a:p>
          <a:p>
            <a:pPr>
              <a:buFont typeface="Arial" pitchFamily="34" charset="0"/>
              <a:buChar char="•"/>
            </a:pPr>
            <a:r>
              <a:rPr lang="en-US" sz="2400" dirty="0" smtClean="0"/>
              <a:t>3 phase power unsupported </a:t>
            </a:r>
          </a:p>
          <a:p>
            <a:pPr>
              <a:buFont typeface="Arial" pitchFamily="34" charset="0"/>
              <a:buChar char="•"/>
            </a:pPr>
            <a:r>
              <a:rPr lang="en-US" sz="2400" dirty="0" smtClean="0"/>
              <a:t>Expensive</a:t>
            </a:r>
          </a:p>
          <a:p>
            <a:pPr>
              <a:buFont typeface="Arial" pitchFamily="34" charset="0"/>
              <a:buChar char="•"/>
            </a:pPr>
            <a:r>
              <a:rPr lang="en-US" sz="2400" dirty="0" smtClean="0"/>
              <a:t>Signal loss through high impedance transformers</a:t>
            </a:r>
          </a:p>
          <a:p>
            <a:endParaRPr lang="en-US" sz="2400" dirty="0" smtClean="0"/>
          </a:p>
          <a:p>
            <a:pPr>
              <a:buFont typeface="Arial" pitchFamily="34" charset="0"/>
              <a:buChar char="•"/>
            </a:pP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Our Product</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3"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37338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3" name="TextBox 12"/>
          <p:cNvSpPr txBox="1"/>
          <p:nvPr/>
        </p:nvSpPr>
        <p:spPr>
          <a:xfrm>
            <a:off x="2514600" y="1219203"/>
            <a:ext cx="6705600" cy="4647426"/>
          </a:xfrm>
          <a:prstGeom prst="rect">
            <a:avLst/>
          </a:prstGeom>
          <a:noFill/>
        </p:spPr>
        <p:txBody>
          <a:bodyPr wrap="square" rtlCol="0">
            <a:spAutoFit/>
          </a:bodyPr>
          <a:lstStyle/>
          <a:p>
            <a:pPr marL="0" lvl="1"/>
            <a:r>
              <a:rPr lang="en-US" sz="2800" dirty="0" smtClean="0"/>
              <a:t>Prometheus Home Control System</a:t>
            </a:r>
          </a:p>
          <a:p>
            <a:endParaRPr lang="en-US" sz="2400" dirty="0" smtClean="0"/>
          </a:p>
          <a:p>
            <a:r>
              <a:rPr lang="en-US" sz="2400" dirty="0" smtClean="0"/>
              <a:t>Advantages:</a:t>
            </a:r>
          </a:p>
          <a:p>
            <a:pPr>
              <a:buFont typeface="Arial" pitchFamily="34" charset="0"/>
              <a:buChar char="•"/>
            </a:pPr>
            <a:r>
              <a:rPr lang="en-US" sz="2400" dirty="0" smtClean="0"/>
              <a:t>Fast communication rate (9600 – 19200 Baud)</a:t>
            </a:r>
          </a:p>
          <a:p>
            <a:pPr>
              <a:buFont typeface="Arial" pitchFamily="34" charset="0"/>
              <a:buChar char="•"/>
            </a:pPr>
            <a:r>
              <a:rPr lang="en-US" sz="2400" dirty="0" smtClean="0"/>
              <a:t>Simple user interface</a:t>
            </a:r>
          </a:p>
          <a:p>
            <a:pPr>
              <a:buFont typeface="Arial" pitchFamily="34" charset="0"/>
              <a:buChar char="•"/>
            </a:pPr>
            <a:r>
              <a:rPr lang="en-US" sz="2400" dirty="0" smtClean="0"/>
              <a:t>Inexpensive</a:t>
            </a:r>
          </a:p>
          <a:p>
            <a:pPr>
              <a:buFont typeface="Arial" pitchFamily="34" charset="0"/>
              <a:buChar char="•"/>
            </a:pPr>
            <a:r>
              <a:rPr lang="en-US" sz="2400" dirty="0" smtClean="0"/>
              <a:t>Works over the internet</a:t>
            </a:r>
          </a:p>
          <a:p>
            <a:endParaRPr lang="en-US" sz="2400" dirty="0" smtClean="0"/>
          </a:p>
          <a:p>
            <a:r>
              <a:rPr lang="en-US" sz="2400" dirty="0" smtClean="0"/>
              <a:t>Disadvantages:</a:t>
            </a:r>
          </a:p>
          <a:p>
            <a:pPr>
              <a:buFont typeface="Arial" pitchFamily="34" charset="0"/>
              <a:buChar char="•"/>
            </a:pPr>
            <a:r>
              <a:rPr lang="en-US" sz="2400" dirty="0" smtClean="0"/>
              <a:t>Signal loss through high impedance transformers</a:t>
            </a:r>
          </a:p>
          <a:p>
            <a:pPr>
              <a:buFont typeface="Arial" pitchFamily="34" charset="0"/>
              <a:buChar char="•"/>
            </a:pP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Project Timeline</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28194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41910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pic>
        <p:nvPicPr>
          <p:cNvPr id="68613" name="Picture 5"/>
          <p:cNvPicPr>
            <a:picLocks noChangeAspect="1" noChangeArrowheads="1"/>
          </p:cNvPicPr>
          <p:nvPr/>
        </p:nvPicPr>
        <p:blipFill>
          <a:blip r:embed="rId3" cstate="print"/>
          <a:srcRect/>
          <a:stretch>
            <a:fillRect/>
          </a:stretch>
        </p:blipFill>
        <p:spPr bwMode="auto">
          <a:xfrm>
            <a:off x="2514600" y="1219200"/>
            <a:ext cx="64770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Nexus Technologies Team</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pic>
        <p:nvPicPr>
          <p:cNvPr id="3075" name="Picture 3"/>
          <p:cNvPicPr>
            <a:picLocks noChangeAspect="1" noChangeArrowheads="1"/>
          </p:cNvPicPr>
          <p:nvPr/>
        </p:nvPicPr>
        <p:blipFill>
          <a:blip r:embed="rId3" cstate="print"/>
          <a:srcRect/>
          <a:stretch>
            <a:fillRect/>
          </a:stretch>
        </p:blipFill>
        <p:spPr bwMode="auto">
          <a:xfrm>
            <a:off x="571500" y="914400"/>
            <a:ext cx="8572500" cy="5724525"/>
          </a:xfrm>
          <a:prstGeom prst="rect">
            <a:avLst/>
          </a:prstGeom>
          <a:noFill/>
          <a:ln w="9525">
            <a:noFill/>
            <a:miter lim="800000"/>
            <a:headEnd/>
            <a:tailEnd/>
          </a:ln>
        </p:spPr>
      </p:pic>
      <p:sp>
        <p:nvSpPr>
          <p:cNvPr id="13" name="Rectangle 16386"/>
          <p:cNvSpPr>
            <a:spLocks noChangeArrowheads="1"/>
          </p:cNvSpPr>
          <p:nvPr/>
        </p:nvSpPr>
        <p:spPr bwMode="auto">
          <a:xfrm>
            <a:off x="0" y="914400"/>
            <a:ext cx="9144000" cy="5715000"/>
          </a:xfrm>
          <a:prstGeom prst="rect">
            <a:avLst/>
          </a:prstGeom>
          <a:solidFill>
            <a:schemeClr val="bg1">
              <a:alpha val="41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Content Placeholder 11"/>
          <p:cNvSpPr>
            <a:spLocks noGrp="1"/>
          </p:cNvSpPr>
          <p:nvPr>
            <p:ph idx="1"/>
          </p:nvPr>
        </p:nvSpPr>
        <p:spPr>
          <a:xfrm>
            <a:off x="457200" y="1295401"/>
            <a:ext cx="8229600" cy="4830763"/>
          </a:xfrm>
        </p:spPr>
        <p:txBody>
          <a:bodyPr>
            <a:normAutofit/>
          </a:bodyPr>
          <a:lstStyle/>
          <a:p>
            <a:pPr>
              <a:buNone/>
            </a:pPr>
            <a:r>
              <a:rPr lang="en-US" sz="2800" dirty="0" smtClean="0"/>
              <a:t>Mike </a:t>
            </a:r>
            <a:r>
              <a:rPr lang="en-US" sz="2800" dirty="0" err="1" smtClean="0"/>
              <a:t>Kubanski</a:t>
            </a:r>
            <a:r>
              <a:rPr lang="en-US" sz="2800" dirty="0" smtClean="0"/>
              <a:t> (CTO) – Software / Hardware</a:t>
            </a:r>
          </a:p>
          <a:p>
            <a:pPr>
              <a:buNone/>
            </a:pPr>
            <a:endParaRPr lang="en-US" sz="2800" dirty="0" smtClean="0"/>
          </a:p>
          <a:p>
            <a:r>
              <a:rPr lang="en-US" sz="2800" dirty="0" smtClean="0"/>
              <a:t>Device Controller Software</a:t>
            </a:r>
          </a:p>
          <a:p>
            <a:r>
              <a:rPr lang="en-US" sz="2800" dirty="0" smtClean="0"/>
              <a:t>Device Controller Circuitry</a:t>
            </a:r>
          </a:p>
          <a:p>
            <a:pPr>
              <a:buNone/>
            </a:pPr>
            <a:endParaRPr lang="en-US" sz="2800" dirty="0" smtClean="0"/>
          </a:p>
          <a:p>
            <a:pPr>
              <a:buNone/>
            </a:pPr>
            <a:r>
              <a:rPr lang="en-US" sz="2800" dirty="0" err="1" smtClean="0"/>
              <a:t>Pranil</a:t>
            </a:r>
            <a:r>
              <a:rPr lang="en-US" sz="2800" dirty="0" smtClean="0"/>
              <a:t> Reddy (CFO) – Hardware </a:t>
            </a:r>
          </a:p>
          <a:p>
            <a:pPr>
              <a:buNone/>
            </a:pPr>
            <a:endParaRPr lang="en-US" sz="2800" dirty="0" smtClean="0"/>
          </a:p>
          <a:p>
            <a:r>
              <a:rPr lang="en-US" sz="2800" dirty="0" smtClean="0"/>
              <a:t>Power Line Communication Modem Design</a:t>
            </a:r>
          </a:p>
          <a:p>
            <a:r>
              <a:rPr lang="en-US" sz="2800" dirty="0" smtClean="0"/>
              <a:t>Line Coupling Circuitry</a:t>
            </a:r>
          </a:p>
          <a:p>
            <a:endParaRPr lang="en-US" sz="2800" dirty="0" smtClean="0"/>
          </a:p>
          <a:p>
            <a:endParaRPr lang="en-US" sz="2800" dirty="0" smtClean="0"/>
          </a:p>
          <a:p>
            <a:pPr>
              <a:buNone/>
            </a:pPr>
            <a:endParaRPr lang="en-US" sz="2800" dirty="0" smtClean="0"/>
          </a:p>
          <a:p>
            <a:endParaRPr lang="en-US" sz="2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l="2500" t="22050" r="1875" b="3125"/>
          <a:stretch>
            <a:fillRect/>
          </a:stretch>
        </p:blipFill>
        <p:spPr bwMode="auto">
          <a:xfrm>
            <a:off x="0" y="0"/>
            <a:ext cx="9144000" cy="5723965"/>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pic>
        <p:nvPicPr>
          <p:cNvPr id="28" name="Picture 27" descr="Nexus Logo-Nexus whttxts.png"/>
          <p:cNvPicPr>
            <a:picLocks noChangeAspect="1"/>
          </p:cNvPicPr>
          <p:nvPr/>
        </p:nvPicPr>
        <p:blipFill>
          <a:blip r:embed="rId3" cstate="print"/>
          <a:stretch>
            <a:fillRect/>
          </a:stretch>
        </p:blipFill>
        <p:spPr>
          <a:xfrm>
            <a:off x="7239000" y="6447736"/>
            <a:ext cx="1752600" cy="257864"/>
          </a:xfrm>
          <a:prstGeom prst="rect">
            <a:avLst/>
          </a:prstGeom>
        </p:spPr>
      </p:pic>
      <p:sp>
        <p:nvSpPr>
          <p:cNvPr id="11" name="Straight Connector 16411"/>
          <p:cNvSpPr>
            <a:spLocks noChangeShapeType="1"/>
          </p:cNvSpPr>
          <p:nvPr/>
        </p:nvSpPr>
        <p:spPr bwMode="auto">
          <a:xfrm>
            <a:off x="8274054" y="4495800"/>
            <a:ext cx="11043" cy="609600"/>
          </a:xfrm>
          <a:prstGeom prst="line">
            <a:avLst/>
          </a:prstGeom>
          <a:noFill/>
          <a:ln w="9525" algn="ctr">
            <a:solidFill>
              <a:schemeClr val="bg1"/>
            </a:solidFill>
            <a:round/>
            <a:headEnd/>
            <a:tailEnd/>
          </a:ln>
        </p:spPr>
        <p:txBody>
          <a:bodyPr/>
          <a:lstStyle/>
          <a:p>
            <a:endParaRPr lang="en-US"/>
          </a:p>
        </p:txBody>
      </p:sp>
      <p:sp>
        <p:nvSpPr>
          <p:cNvPr id="13" name="TextBox 16391"/>
          <p:cNvSpPr txBox="1">
            <a:spLocks noChangeArrowheads="1"/>
          </p:cNvSpPr>
          <p:nvPr/>
        </p:nvSpPr>
        <p:spPr bwMode="auto">
          <a:xfrm>
            <a:off x="3276600" y="4494077"/>
            <a:ext cx="4953000" cy="1138773"/>
          </a:xfrm>
          <a:prstGeom prst="rect">
            <a:avLst/>
          </a:prstGeom>
          <a:noFill/>
          <a:ln w="9525">
            <a:noFill/>
            <a:miter lim="800000"/>
            <a:headEnd/>
            <a:tailEnd/>
          </a:ln>
        </p:spPr>
        <p:txBody>
          <a:bodyPr wrap="square">
            <a:spAutoFit/>
          </a:bodyPr>
          <a:lstStyle/>
          <a:p>
            <a:pPr lvl="1" algn="r"/>
            <a:r>
              <a:rPr lang="en-US" altLang="ja-JP" sz="3000" dirty="0" smtClean="0">
                <a:solidFill>
                  <a:schemeClr val="bg1"/>
                </a:solidFill>
                <a:ea typeface="ＭＳ Ｐゴシック" pitchFamily="34" charset="-128"/>
              </a:rPr>
              <a:t>Summary</a:t>
            </a:r>
          </a:p>
          <a:p>
            <a:pPr lvl="1" algn="r"/>
            <a:endParaRPr lang="en-US" altLang="ja-JP" dirty="0" smtClean="0">
              <a:solidFill>
                <a:schemeClr val="bg1"/>
              </a:solidFill>
              <a:ea typeface="ＭＳ Ｐゴシック" pitchFamily="34" charset="-128"/>
            </a:endParaRPr>
          </a:p>
          <a:p>
            <a:pPr lvl="1" algn="r"/>
            <a:endParaRPr lang="en-US" sz="2000" dirty="0" smtClean="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3543300" y="1028702"/>
            <a:ext cx="5600700" cy="5600700"/>
          </a:xfrm>
          <a:prstGeom prst="rect">
            <a:avLst/>
          </a:prstGeom>
          <a:noFill/>
          <a:ln w="9525">
            <a:noFill/>
            <a:miter lim="800000"/>
            <a:headEnd/>
            <a:tailEnd/>
          </a:ln>
        </p:spPr>
      </p:pic>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Learning Outcomes</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4"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90600"/>
            <a:ext cx="6705600" cy="5638800"/>
          </a:xfrm>
          <a:gradFill flip="none" rotWithShape="1">
            <a:gsLst>
              <a:gs pos="0">
                <a:schemeClr val="bg1">
                  <a:alpha val="97000"/>
                </a:schemeClr>
              </a:gs>
              <a:gs pos="100000">
                <a:schemeClr val="bg1">
                  <a:alpha val="44000"/>
                </a:schemeClr>
              </a:gs>
              <a:gs pos="100000">
                <a:schemeClr val="accent1">
                  <a:tint val="23500"/>
                  <a:satMod val="160000"/>
                </a:schemeClr>
              </a:gs>
            </a:gsLst>
            <a:lin ang="0" scaled="1"/>
            <a:tileRect/>
          </a:gradFill>
        </p:spPr>
        <p:txBody>
          <a:bodyPr>
            <a:normAutofit/>
          </a:bodyPr>
          <a:lstStyle/>
          <a:p>
            <a:r>
              <a:rPr lang="en-US" dirty="0" smtClean="0"/>
              <a:t>Debugging and troubleshooting skills</a:t>
            </a:r>
          </a:p>
          <a:p>
            <a:r>
              <a:rPr lang="en-US" dirty="0" smtClean="0"/>
              <a:t>Team dynamics and professionalism</a:t>
            </a:r>
          </a:p>
          <a:p>
            <a:r>
              <a:rPr lang="en-US" dirty="0" smtClean="0"/>
              <a:t>Project and time management </a:t>
            </a:r>
          </a:p>
          <a:p>
            <a:pPr lvl="1">
              <a:buFont typeface="Arial" pitchFamily="34" charset="0"/>
              <a:buChar char="•"/>
            </a:pPr>
            <a:r>
              <a:rPr lang="en-US" dirty="0" smtClean="0"/>
              <a:t>Research skills</a:t>
            </a:r>
          </a:p>
          <a:p>
            <a:pPr lvl="1">
              <a:buFont typeface="Arial" pitchFamily="34" charset="0"/>
              <a:buChar char="•"/>
            </a:pPr>
            <a:r>
              <a:rPr lang="en-US" dirty="0" smtClean="0"/>
              <a:t>Proper part procurement </a:t>
            </a:r>
          </a:p>
          <a:p>
            <a:r>
              <a:rPr lang="en-US" dirty="0" smtClean="0"/>
              <a:t>Budget management</a:t>
            </a:r>
          </a:p>
          <a:p>
            <a:r>
              <a:rPr lang="en-US" dirty="0" smtClean="0"/>
              <a:t>Importance of project integration</a:t>
            </a:r>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4572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50292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Future Improvements</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endParaRPr lang="en-US" dirty="0"/>
          </a:p>
          <a:p>
            <a:r>
              <a:rPr lang="en-US" dirty="0" smtClean="0"/>
              <a:t>Optimize power consumption and efficiency</a:t>
            </a:r>
          </a:p>
          <a:p>
            <a:r>
              <a:rPr lang="en-US" dirty="0" smtClean="0"/>
              <a:t>Create PCB for the Master/Device Controller</a:t>
            </a:r>
          </a:p>
          <a:p>
            <a:r>
              <a:rPr lang="en-US" dirty="0" smtClean="0"/>
              <a:t>Improve filtering techniques for noise removal</a:t>
            </a:r>
          </a:p>
          <a:p>
            <a:r>
              <a:rPr lang="en-US" dirty="0" smtClean="0"/>
              <a:t>Faster communication speeds</a:t>
            </a:r>
          </a:p>
          <a:p>
            <a:r>
              <a:rPr lang="en-US" dirty="0" smtClean="0"/>
              <a:t>Controllability of more complex devices</a:t>
            </a:r>
          </a:p>
          <a:p>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4572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54864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Conclusion</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r>
              <a:rPr lang="en-US" dirty="0" smtClean="0"/>
              <a:t>We were able to create a PLC network</a:t>
            </a:r>
          </a:p>
          <a:p>
            <a:r>
              <a:rPr lang="en-US" dirty="0" smtClean="0"/>
              <a:t>Can send bidirectional data on PLC network</a:t>
            </a:r>
          </a:p>
          <a:p>
            <a:r>
              <a:rPr lang="en-US" dirty="0" smtClean="0"/>
              <a:t>Can control electrical devices on the via web interface</a:t>
            </a:r>
          </a:p>
          <a:p>
            <a:endParaRPr lang="en-US" dirty="0" smtClean="0"/>
          </a:p>
          <a:p>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4572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59436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Acknowledgements</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914400"/>
            <a:ext cx="6705600" cy="5715000"/>
          </a:xfrm>
        </p:spPr>
        <p:txBody>
          <a:bodyPr>
            <a:normAutofit/>
          </a:bodyPr>
          <a:lstStyle/>
          <a:p>
            <a:endParaRPr lang="en-US" dirty="0" smtClean="0"/>
          </a:p>
          <a:p>
            <a:r>
              <a:rPr lang="en-US" dirty="0" smtClean="0"/>
              <a:t>ESSEF </a:t>
            </a:r>
            <a:r>
              <a:rPr lang="en-US" dirty="0" smtClean="0"/>
              <a:t>(Funding)</a:t>
            </a:r>
          </a:p>
          <a:p>
            <a:r>
              <a:rPr lang="en-US" dirty="0" smtClean="0"/>
              <a:t>IEEE (Funding)</a:t>
            </a:r>
          </a:p>
          <a:p>
            <a:r>
              <a:rPr lang="en-US" dirty="0" smtClean="0"/>
              <a:t>SFU Engineering Faculty</a:t>
            </a:r>
          </a:p>
          <a:p>
            <a:pPr lvl="1">
              <a:buFont typeface="Arial" pitchFamily="34" charset="0"/>
              <a:buChar char="•"/>
            </a:pPr>
            <a:r>
              <a:rPr lang="en-US" dirty="0" smtClean="0"/>
              <a:t>Dr. Andrew </a:t>
            </a:r>
            <a:r>
              <a:rPr lang="en-US" dirty="0" err="1" smtClean="0"/>
              <a:t>Rawicz</a:t>
            </a:r>
            <a:endParaRPr lang="en-US" dirty="0" smtClean="0"/>
          </a:p>
          <a:p>
            <a:pPr lvl="1">
              <a:buFont typeface="Arial" pitchFamily="34" charset="0"/>
              <a:buChar char="•"/>
            </a:pPr>
            <a:r>
              <a:rPr lang="en-US" dirty="0" smtClean="0"/>
              <a:t>Steve Whitmore </a:t>
            </a:r>
          </a:p>
          <a:p>
            <a:pPr lvl="1">
              <a:buFont typeface="Arial" pitchFamily="34" charset="0"/>
              <a:buChar char="•"/>
            </a:pPr>
            <a:r>
              <a:rPr lang="en-US" dirty="0" err="1" smtClean="0"/>
              <a:t>Lakshman</a:t>
            </a:r>
            <a:r>
              <a:rPr lang="en-US" dirty="0" smtClean="0"/>
              <a:t> (Lucky) One</a:t>
            </a:r>
          </a:p>
          <a:p>
            <a:r>
              <a:rPr lang="en-US" dirty="0" smtClean="0"/>
              <a:t>BCIT Engineering Faculty</a:t>
            </a:r>
          </a:p>
          <a:p>
            <a:pPr lvl="1">
              <a:buFont typeface="Arial" pitchFamily="34" charset="0"/>
              <a:buChar char="•"/>
            </a:pPr>
            <a:r>
              <a:rPr lang="en-US" dirty="0" smtClean="0"/>
              <a:t>Mr. Mark Lane</a:t>
            </a:r>
          </a:p>
          <a:p>
            <a:pPr lvl="1">
              <a:buFont typeface="Arial" pitchFamily="34" charset="0"/>
              <a:buChar char="•"/>
            </a:pPr>
            <a:r>
              <a:rPr lang="en-US" dirty="0" smtClean="0"/>
              <a:t>Mr. Robert </a:t>
            </a:r>
            <a:r>
              <a:rPr lang="en-US" dirty="0" err="1" smtClean="0"/>
              <a:t>Trost</a:t>
            </a:r>
            <a:endParaRPr lang="en-US" dirty="0" smtClean="0"/>
          </a:p>
          <a:p>
            <a:pPr lvl="1">
              <a:buFont typeface="Arial" pitchFamily="34" charset="0"/>
              <a:buChar char="•"/>
            </a:pPr>
            <a:r>
              <a:rPr lang="en-US" dirty="0" smtClean="0"/>
              <a:t>Dr. Ron Jones</a:t>
            </a:r>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45720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Rectangle 16386"/>
          <p:cNvSpPr>
            <a:spLocks noChangeArrowheads="1"/>
          </p:cNvSpPr>
          <p:nvPr/>
        </p:nvSpPr>
        <p:spPr bwMode="auto">
          <a:xfrm>
            <a:off x="152400" y="5943600"/>
            <a:ext cx="22860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t="24911" b="39430"/>
          <a:stretch>
            <a:fillRect/>
          </a:stretch>
        </p:blipFill>
        <p:spPr bwMode="auto">
          <a:xfrm>
            <a:off x="0" y="0"/>
            <a:ext cx="9144000" cy="44196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26631" name="TextBox 16391"/>
          <p:cNvSpPr txBox="1">
            <a:spLocks noChangeArrowheads="1"/>
          </p:cNvSpPr>
          <p:nvPr/>
        </p:nvSpPr>
        <p:spPr bwMode="auto">
          <a:xfrm>
            <a:off x="3124200" y="4648200"/>
            <a:ext cx="60960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Questions and Answers Session</a:t>
            </a:r>
            <a:endParaRPr lang="en-US" altLang="ja-JP" sz="3000" dirty="0">
              <a:solidFill>
                <a:schemeClr val="bg1"/>
              </a:solidFill>
              <a:ea typeface="ＭＳ Ｐゴシック" pitchFamily="34" charset="-128"/>
            </a:endParaRPr>
          </a:p>
        </p:txBody>
      </p:sp>
      <p:sp>
        <p:nvSpPr>
          <p:cNvPr id="11" name="Straight Connector 16411"/>
          <p:cNvSpPr>
            <a:spLocks noChangeShapeType="1"/>
          </p:cNvSpPr>
          <p:nvPr/>
        </p:nvSpPr>
        <p:spPr bwMode="auto">
          <a:xfrm>
            <a:off x="8274050" y="4605339"/>
            <a:ext cx="0" cy="593725"/>
          </a:xfrm>
          <a:prstGeom prst="line">
            <a:avLst/>
          </a:prstGeom>
          <a:noFill/>
          <a:ln w="9525" algn="ctr">
            <a:solidFill>
              <a:schemeClr val="bg1"/>
            </a:solidFill>
            <a:round/>
            <a:headEnd/>
            <a:tailEnd/>
          </a:ln>
        </p:spPr>
        <p:txBody>
          <a:bodyPr/>
          <a:lstStyle/>
          <a:p>
            <a:endParaRPr lang="en-US"/>
          </a:p>
        </p:txBody>
      </p:sp>
      <p:sp>
        <p:nvSpPr>
          <p:cNvPr id="10" name="Rectangle 9"/>
          <p:cNvSpPr/>
          <p:nvPr/>
        </p:nvSpPr>
        <p:spPr>
          <a:xfrm>
            <a:off x="8153400" y="4038600"/>
            <a:ext cx="1371600" cy="184666"/>
          </a:xfrm>
          <a:prstGeom prst="rect">
            <a:avLst/>
          </a:prstGeom>
        </p:spPr>
        <p:txBody>
          <a:bodyPr wrap="square">
            <a:spAutoFit/>
          </a:bodyPr>
          <a:lstStyle/>
          <a:p>
            <a:r>
              <a:rPr kumimoji="1" lang="en-US" altLang="ja-JP" sz="600" dirty="0" smtClean="0">
                <a:solidFill>
                  <a:schemeClr val="bg1"/>
                </a:solidFill>
                <a:ea typeface="ＭＳ Ｐゴシック" pitchFamily="34" charset="-128"/>
              </a:rPr>
              <a:t>IMG Source: Deviantart.com</a:t>
            </a:r>
            <a:endParaRPr lang="en-US" sz="600" dirty="0"/>
          </a:p>
        </p:txBody>
      </p:sp>
      <p:pic>
        <p:nvPicPr>
          <p:cNvPr id="12" name="Picture 11" descr="Nexus Logo-Nexus whttxts.png"/>
          <p:cNvPicPr>
            <a:picLocks noChangeAspect="1"/>
          </p:cNvPicPr>
          <p:nvPr/>
        </p:nvPicPr>
        <p:blipFill>
          <a:blip r:embed="rId3" cstate="print"/>
          <a:stretch>
            <a:fillRect/>
          </a:stretch>
        </p:blipFill>
        <p:spPr>
          <a:xfrm>
            <a:off x="7239000" y="6447736"/>
            <a:ext cx="1752600" cy="2578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44000" cy="51054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26631" name="TextBox 16391"/>
          <p:cNvSpPr txBox="1">
            <a:spLocks noChangeArrowheads="1"/>
          </p:cNvSpPr>
          <p:nvPr/>
        </p:nvSpPr>
        <p:spPr bwMode="auto">
          <a:xfrm>
            <a:off x="5562600" y="4648200"/>
            <a:ext cx="2667000" cy="553998"/>
          </a:xfrm>
          <a:prstGeom prst="rect">
            <a:avLst/>
          </a:prstGeom>
          <a:noFill/>
          <a:ln w="9525">
            <a:noFill/>
            <a:miter lim="800000"/>
            <a:headEnd/>
            <a:tailEnd/>
          </a:ln>
        </p:spPr>
        <p:txBody>
          <a:bodyPr wrap="square">
            <a:spAutoFit/>
          </a:bodyPr>
          <a:lstStyle/>
          <a:p>
            <a:pPr algn="r"/>
            <a:r>
              <a:rPr lang="en-US" altLang="ja-JP" sz="3000" dirty="0" smtClean="0">
                <a:solidFill>
                  <a:schemeClr val="bg1"/>
                </a:solidFill>
                <a:ea typeface="ＭＳ Ｐゴシック" pitchFamily="34" charset="-128"/>
              </a:rPr>
              <a:t>Demonstration</a:t>
            </a:r>
            <a:endParaRPr lang="en-US" altLang="ja-JP" sz="3000" dirty="0">
              <a:solidFill>
                <a:schemeClr val="bg1"/>
              </a:solidFill>
              <a:ea typeface="ＭＳ Ｐゴシック" pitchFamily="34" charset="-128"/>
            </a:endParaRPr>
          </a:p>
        </p:txBody>
      </p:sp>
      <p:sp>
        <p:nvSpPr>
          <p:cNvPr id="11" name="Straight Connector 16411"/>
          <p:cNvSpPr>
            <a:spLocks noChangeShapeType="1"/>
          </p:cNvSpPr>
          <p:nvPr/>
        </p:nvSpPr>
        <p:spPr bwMode="auto">
          <a:xfrm>
            <a:off x="8274050" y="4605339"/>
            <a:ext cx="0" cy="593725"/>
          </a:xfrm>
          <a:prstGeom prst="line">
            <a:avLst/>
          </a:prstGeom>
          <a:noFill/>
          <a:ln w="9525" algn="ctr">
            <a:solidFill>
              <a:schemeClr val="bg1"/>
            </a:solidFill>
            <a:round/>
            <a:headEnd/>
            <a:tailEnd/>
          </a:ln>
        </p:spPr>
        <p:txBody>
          <a:bodyPr/>
          <a:lstStyle/>
          <a:p>
            <a:endParaRPr lang="en-US"/>
          </a:p>
        </p:txBody>
      </p:sp>
      <p:pic>
        <p:nvPicPr>
          <p:cNvPr id="12" name="Picture 11" descr="Nexus Logo-Nexus whttxts.png"/>
          <p:cNvPicPr>
            <a:picLocks noChangeAspect="1"/>
          </p:cNvPicPr>
          <p:nvPr/>
        </p:nvPicPr>
        <p:blipFill>
          <a:blip r:embed="rId4" cstate="print"/>
          <a:stretch>
            <a:fillRect/>
          </a:stretch>
        </p:blipFill>
        <p:spPr>
          <a:xfrm>
            <a:off x="7239000" y="6447736"/>
            <a:ext cx="1752600" cy="25786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26631" name="TextBox 16391"/>
          <p:cNvSpPr txBox="1">
            <a:spLocks noChangeArrowheads="1"/>
          </p:cNvSpPr>
          <p:nvPr/>
        </p:nvSpPr>
        <p:spPr bwMode="auto">
          <a:xfrm>
            <a:off x="1371600" y="4648200"/>
            <a:ext cx="82296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Technical Design Information and Financials </a:t>
            </a:r>
            <a:endParaRPr lang="en-US" altLang="ja-JP" sz="3000" dirty="0">
              <a:solidFill>
                <a:schemeClr val="bg1"/>
              </a:solidFill>
              <a:ea typeface="ＭＳ Ｐゴシック" pitchFamily="34" charset="-128"/>
            </a:endParaRPr>
          </a:p>
        </p:txBody>
      </p:sp>
      <p:sp>
        <p:nvSpPr>
          <p:cNvPr id="11" name="Straight Connector 16411"/>
          <p:cNvSpPr>
            <a:spLocks noChangeShapeType="1"/>
          </p:cNvSpPr>
          <p:nvPr/>
        </p:nvSpPr>
        <p:spPr bwMode="auto">
          <a:xfrm>
            <a:off x="8274050" y="4605339"/>
            <a:ext cx="0" cy="593725"/>
          </a:xfrm>
          <a:prstGeom prst="line">
            <a:avLst/>
          </a:prstGeom>
          <a:noFill/>
          <a:ln w="9525" algn="ctr">
            <a:solidFill>
              <a:schemeClr val="bg1"/>
            </a:solidFill>
            <a:round/>
            <a:headEnd/>
            <a:tailEnd/>
          </a:ln>
        </p:spPr>
        <p:txBody>
          <a:bodyPr/>
          <a:lstStyle/>
          <a:p>
            <a:endParaRPr lang="en-US"/>
          </a:p>
        </p:txBody>
      </p:sp>
      <p:pic>
        <p:nvPicPr>
          <p:cNvPr id="12" name="Picture 11" descr="Nexus Logo-Nexus whttxts.png"/>
          <p:cNvPicPr>
            <a:picLocks noChangeAspect="1"/>
          </p:cNvPicPr>
          <p:nvPr/>
        </p:nvPicPr>
        <p:blipFill>
          <a:blip r:embed="rId3" cstate="print"/>
          <a:stretch>
            <a:fillRect/>
          </a:stretch>
        </p:blipFill>
        <p:spPr>
          <a:xfrm>
            <a:off x="7239000" y="6447736"/>
            <a:ext cx="1752600" cy="25786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Financials: Prototype Master Controller </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graphicFrame>
        <p:nvGraphicFramePr>
          <p:cNvPr id="16" name="Content Placeholder 15"/>
          <p:cNvGraphicFramePr>
            <a:graphicFrameLocks noGrp="1"/>
          </p:cNvGraphicFramePr>
          <p:nvPr>
            <p:ph idx="1"/>
          </p:nvPr>
        </p:nvGraphicFramePr>
        <p:xfrm>
          <a:off x="476250" y="1447800"/>
          <a:ext cx="8191500" cy="1402080"/>
        </p:xfrm>
        <a:graphic>
          <a:graphicData uri="http://schemas.openxmlformats.org/drawingml/2006/table">
            <a:tbl>
              <a:tblPr/>
              <a:tblGrid>
                <a:gridCol w="3237245"/>
                <a:gridCol w="1739226"/>
                <a:gridCol w="863265"/>
                <a:gridCol w="914046"/>
                <a:gridCol w="1437718"/>
              </a:tblGrid>
              <a:tr h="371475">
                <a:tc>
                  <a:txBody>
                    <a:bodyPr/>
                    <a:lstStyle/>
                    <a:p>
                      <a:pPr algn="ctr" fontAlgn="ctr"/>
                      <a:r>
                        <a:rPr lang="en-US" sz="1600" b="1" i="0" u="none" strike="noStrike" dirty="0">
                          <a:solidFill>
                            <a:srgbClr val="000000"/>
                          </a:solidFill>
                          <a:latin typeface="Calibri"/>
                        </a:rPr>
                        <a:t>Description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Supplier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Quantity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Price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Extended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497205">
                <a:tc>
                  <a:txBody>
                    <a:bodyPr/>
                    <a:lstStyle/>
                    <a:p>
                      <a:pPr algn="l" fontAlgn="b"/>
                      <a:endParaRPr lang="en-US" sz="1600" b="1" i="0" u="none" strike="noStrike" dirty="0" smtClean="0">
                        <a:solidFill>
                          <a:srgbClr val="000000"/>
                        </a:solidFill>
                        <a:latin typeface="Calibri"/>
                      </a:endParaRPr>
                    </a:p>
                    <a:p>
                      <a:pPr algn="l" fontAlgn="b"/>
                      <a:r>
                        <a:rPr lang="en-US" sz="1600" b="1" i="0" u="none" strike="noStrike" dirty="0" smtClean="0">
                          <a:solidFill>
                            <a:srgbClr val="000000"/>
                          </a:solidFill>
                          <a:latin typeface="Calibri"/>
                        </a:rPr>
                        <a:t>Master </a:t>
                      </a:r>
                      <a:r>
                        <a:rPr lang="en-US" sz="1600" b="1" i="0" u="none" strike="noStrike" dirty="0">
                          <a:solidFill>
                            <a:srgbClr val="000000"/>
                          </a:solidFill>
                          <a:latin typeface="Calibri"/>
                        </a:rPr>
                        <a:t>Controller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300" b="0" i="0" u="none" strike="noStrike" dirty="0">
                          <a:solidFill>
                            <a:srgbClr val="000000"/>
                          </a:solidFill>
                          <a:latin typeface="Calibri"/>
                        </a:rPr>
                        <a:t>TS-7200 SBC (ARM9 Processor)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300" b="0" i="0" u="none" strike="noStrike">
                          <a:solidFill>
                            <a:srgbClr val="000000"/>
                          </a:solidFill>
                          <a:latin typeface="Calibri"/>
                        </a:rPr>
                        <a:t>Tecnologic Systems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3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300" b="0" i="0" u="none" strike="noStrike">
                          <a:solidFill>
                            <a:srgbClr val="000000"/>
                          </a:solidFill>
                          <a:latin typeface="Calibri"/>
                        </a:rPr>
                        <a:t> $       228.85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300" b="0" i="0" u="none" strike="noStrike" dirty="0">
                          <a:solidFill>
                            <a:srgbClr val="000000"/>
                          </a:solidFill>
                          <a:latin typeface="Calibri"/>
                        </a:rPr>
                        <a:t> $                     228.85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266700">
                <a:tc gridSpan="4">
                  <a:txBody>
                    <a:bodyPr/>
                    <a:lstStyle/>
                    <a:p>
                      <a:pPr algn="r" fontAlgn="b"/>
                      <a:r>
                        <a:rPr lang="en-US" sz="1300" b="1" i="0" u="none" strike="noStrike" dirty="0">
                          <a:solidFill>
                            <a:srgbClr val="FF0000"/>
                          </a:solidFill>
                          <a:latin typeface="Calibri"/>
                        </a:rPr>
                        <a:t>Total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300" b="1" i="0" u="none" strike="noStrike" dirty="0">
                          <a:solidFill>
                            <a:srgbClr val="FF0000"/>
                          </a:solidFill>
                          <a:latin typeface="Calibri"/>
                        </a:rPr>
                        <a:t> $                     228.85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pic>
        <p:nvPicPr>
          <p:cNvPr id="1025" name="Picture 1"/>
          <p:cNvPicPr>
            <a:picLocks noChangeAspect="1" noChangeArrowheads="1"/>
          </p:cNvPicPr>
          <p:nvPr/>
        </p:nvPicPr>
        <p:blipFill>
          <a:blip r:embed="rId3" cstate="print"/>
          <a:srcRect/>
          <a:stretch>
            <a:fillRect/>
          </a:stretch>
        </p:blipFill>
        <p:spPr bwMode="auto">
          <a:xfrm>
            <a:off x="1752600" y="3048001"/>
            <a:ext cx="5715000" cy="334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Financials: Prototype PLCM</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graphicFrame>
        <p:nvGraphicFramePr>
          <p:cNvPr id="9" name="Content Placeholder 8"/>
          <p:cNvGraphicFramePr>
            <a:graphicFrameLocks noGrp="1"/>
          </p:cNvGraphicFramePr>
          <p:nvPr>
            <p:ph idx="1"/>
          </p:nvPr>
        </p:nvGraphicFramePr>
        <p:xfrm>
          <a:off x="381001" y="1470824"/>
          <a:ext cx="8439865" cy="4396592"/>
        </p:xfrm>
        <a:graphic>
          <a:graphicData uri="http://schemas.openxmlformats.org/drawingml/2006/table">
            <a:tbl>
              <a:tblPr/>
              <a:tblGrid>
                <a:gridCol w="3335398"/>
                <a:gridCol w="1791959"/>
                <a:gridCol w="889439"/>
                <a:gridCol w="941760"/>
                <a:gridCol w="1481309"/>
              </a:tblGrid>
              <a:tr h="274787">
                <a:tc>
                  <a:txBody>
                    <a:bodyPr/>
                    <a:lstStyle/>
                    <a:p>
                      <a:pPr algn="ctr" fontAlgn="ctr"/>
                      <a:r>
                        <a:rPr lang="en-US" sz="1600" b="1" i="0" u="none" strike="noStrike" dirty="0">
                          <a:solidFill>
                            <a:srgbClr val="000000"/>
                          </a:solidFill>
                          <a:latin typeface="Calibri"/>
                        </a:rPr>
                        <a:t>Description </a:t>
                      </a:r>
                    </a:p>
                  </a:txBody>
                  <a:tcPr marL="9814" marR="9814" marT="9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Supplier</a:t>
                      </a:r>
                    </a:p>
                  </a:txBody>
                  <a:tcPr marL="9814" marR="9814" marT="9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Quantity </a:t>
                      </a:r>
                    </a:p>
                  </a:txBody>
                  <a:tcPr marL="9814" marR="9814" marT="9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Price </a:t>
                      </a:r>
                    </a:p>
                  </a:txBody>
                  <a:tcPr marL="9814" marR="9814" marT="9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Extended Cost</a:t>
                      </a:r>
                    </a:p>
                  </a:txBody>
                  <a:tcPr marL="9814" marR="9814" marT="9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74787">
                <a:tc>
                  <a:txBody>
                    <a:bodyPr/>
                    <a:lstStyle/>
                    <a:p>
                      <a:pPr algn="l" fontAlgn="b"/>
                      <a:endParaRPr lang="en-US" sz="1100" b="0" i="0" u="none" strike="noStrike">
                        <a:solidFill>
                          <a:srgbClr val="000000"/>
                        </a:solidFill>
                        <a:latin typeface="Calibri"/>
                      </a:endParaRP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100" b="1" i="0" u="none" strike="noStrike">
                        <a:solidFill>
                          <a:srgbClr val="000000"/>
                        </a:solidFill>
                        <a:latin typeface="Calibri"/>
                      </a:endParaRP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87">
                <a:tc>
                  <a:txBody>
                    <a:bodyPr/>
                    <a:lstStyle/>
                    <a:p>
                      <a:pPr algn="l" fontAlgn="b"/>
                      <a:r>
                        <a:rPr lang="en-US" sz="1600" b="1" i="0" u="none" strike="noStrike">
                          <a:solidFill>
                            <a:srgbClr val="000000"/>
                          </a:solidFill>
                          <a:latin typeface="Calibri"/>
                        </a:rPr>
                        <a:t>PLCM</a:t>
                      </a:r>
                    </a:p>
                  </a:txBody>
                  <a:tcPr marL="9814" marR="9814" marT="981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latin typeface="Calibri"/>
                        </a:rPr>
                        <a:t> </a:t>
                      </a: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9814" marR="9814" marT="981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9814" marR="9814" marT="981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87">
                <a:tc>
                  <a:txBody>
                    <a:bodyPr/>
                    <a:lstStyle/>
                    <a:p>
                      <a:pPr algn="l" fontAlgn="b"/>
                      <a:r>
                        <a:rPr lang="en-US" sz="1300" b="0" i="0" u="none" strike="noStrike" dirty="0">
                          <a:solidFill>
                            <a:srgbClr val="000000"/>
                          </a:solidFill>
                          <a:latin typeface="Calibri"/>
                        </a:rPr>
                        <a:t>Phase Locked Loop - CD4046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Texas Instruments</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6</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0.54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3.24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dirty="0">
                          <a:solidFill>
                            <a:srgbClr val="000000"/>
                          </a:solidFill>
                          <a:latin typeface="Calibri"/>
                        </a:rPr>
                        <a:t>H-Bridge - L298</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STMicroelectronics</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3</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4.34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13.02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dirty="0">
                          <a:solidFill>
                            <a:srgbClr val="000000"/>
                          </a:solidFill>
                          <a:latin typeface="Calibri"/>
                        </a:rPr>
                        <a:t>5V Regulator - LM7805</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Fairchild Semiconductor</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3</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0.60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1.80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dirty="0" err="1">
                          <a:solidFill>
                            <a:srgbClr val="000000"/>
                          </a:solidFill>
                          <a:latin typeface="Calibri"/>
                        </a:rPr>
                        <a:t>Votlage</a:t>
                      </a:r>
                      <a:r>
                        <a:rPr lang="en-US" sz="1300" b="0" i="0" u="none" strike="noStrike" dirty="0">
                          <a:solidFill>
                            <a:srgbClr val="000000"/>
                          </a:solidFill>
                          <a:latin typeface="Calibri"/>
                        </a:rPr>
                        <a:t> Feedback Amp - LM6171</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National Semiconductor</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3</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2.83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8.49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dirty="0">
                          <a:solidFill>
                            <a:srgbClr val="000000"/>
                          </a:solidFill>
                          <a:latin typeface="Calibri"/>
                        </a:rPr>
                        <a:t>Op Amp - LF356</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National Semiconductor</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dirty="0">
                          <a:solidFill>
                            <a:srgbClr val="000000"/>
                          </a:solidFill>
                          <a:latin typeface="Calibri"/>
                        </a:rPr>
                        <a:t>15</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1.09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16.35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Zener Diode (4.7V) - 1N4732</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Fairchild Semiconductor</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3</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0.51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1.53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General Purpose Diode - 1N4148</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Fairchild Semiconductor</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9</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0.12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1.08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Fast Acting Fuses - 120V @ 250mA</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Cooper/Bussmann</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6</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0.31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1.86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Inline Fuse Holders 30mm</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Cooper/Bussmann</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6</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1.14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6.84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Pulse Transformers - 10mH</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Schurter</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3</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2.74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8.22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Various Resistors  (Lab Stock)</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Panasonic</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60</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a:txBody>
                    <a:bodyPr/>
                    <a:lstStyle/>
                    <a:p>
                      <a:pPr algn="l" fontAlgn="b"/>
                      <a:r>
                        <a:rPr lang="en-US" sz="1300" b="0" i="0" u="none" strike="noStrike">
                          <a:solidFill>
                            <a:srgbClr val="000000"/>
                          </a:solidFill>
                          <a:latin typeface="Calibri"/>
                        </a:rPr>
                        <a:t>Various Capacitor (Lab Stock</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Panasonic</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300" b="0" i="0" u="none" strike="noStrike">
                          <a:solidFill>
                            <a:srgbClr val="000000"/>
                          </a:solidFill>
                          <a:latin typeface="Calibri"/>
                        </a:rPr>
                        <a:t>21</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a:solidFill>
                            <a:srgbClr val="000000"/>
                          </a:solidFill>
                          <a:latin typeface="Calibri"/>
                        </a:rPr>
                        <a:t> $               -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b"/>
                      <a:r>
                        <a:rPr lang="en-US" sz="1300" b="0" i="0" u="none" strike="noStrike" dirty="0">
                          <a:solidFill>
                            <a:srgbClr val="000000"/>
                          </a:solidFill>
                          <a:latin typeface="Calibri"/>
                        </a:rPr>
                        <a:t> $                             -   </a:t>
                      </a:r>
                    </a:p>
                  </a:txBody>
                  <a:tcPr marL="9814" marR="9814" marT="9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74787">
                <a:tc gridSpan="4">
                  <a:txBody>
                    <a:bodyPr/>
                    <a:lstStyle/>
                    <a:p>
                      <a:pPr algn="r" fontAlgn="b"/>
                      <a:r>
                        <a:rPr lang="en-US" sz="1300" b="1" i="0" u="none" strike="noStrike" dirty="0">
                          <a:solidFill>
                            <a:srgbClr val="FF0000"/>
                          </a:solidFill>
                          <a:latin typeface="Calibri"/>
                        </a:rPr>
                        <a:t>Total  </a:t>
                      </a:r>
                    </a:p>
                  </a:txBody>
                  <a:tcPr marL="9814" marR="9814" marT="981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300" b="1" i="0" u="none" strike="noStrike" dirty="0">
                          <a:solidFill>
                            <a:srgbClr val="FF0000"/>
                          </a:solidFill>
                          <a:latin typeface="Calibri"/>
                        </a:rPr>
                        <a:t> $                       62.43 </a:t>
                      </a:r>
                    </a:p>
                  </a:txBody>
                  <a:tcPr marL="9814" marR="9814" marT="981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Nexus Technologies Team</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pic>
        <p:nvPicPr>
          <p:cNvPr id="3075" name="Picture 3"/>
          <p:cNvPicPr>
            <a:picLocks noChangeAspect="1" noChangeArrowheads="1"/>
          </p:cNvPicPr>
          <p:nvPr/>
        </p:nvPicPr>
        <p:blipFill>
          <a:blip r:embed="rId3" cstate="print"/>
          <a:srcRect/>
          <a:stretch>
            <a:fillRect/>
          </a:stretch>
        </p:blipFill>
        <p:spPr bwMode="auto">
          <a:xfrm>
            <a:off x="571500" y="914400"/>
            <a:ext cx="8572500" cy="5724525"/>
          </a:xfrm>
          <a:prstGeom prst="rect">
            <a:avLst/>
          </a:prstGeom>
          <a:noFill/>
          <a:ln w="9525">
            <a:noFill/>
            <a:miter lim="800000"/>
            <a:headEnd/>
            <a:tailEnd/>
          </a:ln>
        </p:spPr>
      </p:pic>
      <p:sp>
        <p:nvSpPr>
          <p:cNvPr id="13" name="Rectangle 16386"/>
          <p:cNvSpPr>
            <a:spLocks noChangeArrowheads="1"/>
          </p:cNvSpPr>
          <p:nvPr/>
        </p:nvSpPr>
        <p:spPr bwMode="auto">
          <a:xfrm>
            <a:off x="0" y="914400"/>
            <a:ext cx="9144000" cy="5715000"/>
          </a:xfrm>
          <a:prstGeom prst="rect">
            <a:avLst/>
          </a:prstGeom>
          <a:solidFill>
            <a:schemeClr val="bg1">
              <a:alpha val="41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12" name="Content Placeholder 11"/>
          <p:cNvSpPr>
            <a:spLocks noGrp="1"/>
          </p:cNvSpPr>
          <p:nvPr>
            <p:ph idx="1"/>
          </p:nvPr>
        </p:nvSpPr>
        <p:spPr>
          <a:xfrm>
            <a:off x="457200" y="1295401"/>
            <a:ext cx="8229600" cy="4830763"/>
          </a:xfrm>
        </p:spPr>
        <p:txBody>
          <a:bodyPr>
            <a:normAutofit/>
          </a:bodyPr>
          <a:lstStyle/>
          <a:p>
            <a:pPr>
              <a:buNone/>
            </a:pPr>
            <a:r>
              <a:rPr lang="en-US" sz="2800" dirty="0" err="1" smtClean="0"/>
              <a:t>Yalda</a:t>
            </a:r>
            <a:r>
              <a:rPr lang="en-US" sz="2800" dirty="0" smtClean="0"/>
              <a:t> </a:t>
            </a:r>
            <a:r>
              <a:rPr lang="en-US" sz="2800" dirty="0" err="1" smtClean="0"/>
              <a:t>Hakki</a:t>
            </a:r>
            <a:r>
              <a:rPr lang="en-US" sz="2800" dirty="0" smtClean="0"/>
              <a:t> (COO) - Hardware</a:t>
            </a:r>
          </a:p>
          <a:p>
            <a:endParaRPr lang="en-US" sz="2800" dirty="0" smtClean="0"/>
          </a:p>
          <a:p>
            <a:r>
              <a:rPr lang="en-US" sz="2800" dirty="0" smtClean="0"/>
              <a:t>Power Line Communication Modem Design</a:t>
            </a:r>
          </a:p>
          <a:p>
            <a:r>
              <a:rPr lang="en-US" sz="2800" dirty="0" smtClean="0"/>
              <a:t>Line Coupling Circuitry</a:t>
            </a:r>
          </a:p>
          <a:p>
            <a:pPr>
              <a:buNone/>
            </a:pPr>
            <a:endParaRPr lang="en-US" sz="2800" dirty="0" smtClean="0"/>
          </a:p>
          <a:p>
            <a:pPr>
              <a:buNone/>
            </a:pPr>
            <a:endParaRPr lang="en-US" sz="2800" dirty="0" smtClean="0"/>
          </a:p>
          <a:p>
            <a:endParaRPr lang="en-US" sz="28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Financials: Prototype Device Controller</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graphicFrame>
        <p:nvGraphicFramePr>
          <p:cNvPr id="20" name="Content Placeholder 19"/>
          <p:cNvGraphicFramePr>
            <a:graphicFrameLocks noGrp="1"/>
          </p:cNvGraphicFramePr>
          <p:nvPr>
            <p:ph idx="1"/>
          </p:nvPr>
        </p:nvGraphicFramePr>
        <p:xfrm>
          <a:off x="228600" y="1790168"/>
          <a:ext cx="8610598" cy="3924830"/>
        </p:xfrm>
        <a:graphic>
          <a:graphicData uri="http://schemas.openxmlformats.org/drawingml/2006/table">
            <a:tbl>
              <a:tblPr/>
              <a:tblGrid>
                <a:gridCol w="3402871"/>
                <a:gridCol w="1828209"/>
                <a:gridCol w="907431"/>
                <a:gridCol w="960811"/>
                <a:gridCol w="1511276"/>
              </a:tblGrid>
              <a:tr h="280345">
                <a:tc>
                  <a:txBody>
                    <a:bodyPr/>
                    <a:lstStyle/>
                    <a:p>
                      <a:pPr algn="ctr" fontAlgn="ctr"/>
                      <a:r>
                        <a:rPr lang="en-US" sz="1700" b="1" i="0" u="none" strike="noStrike" dirty="0">
                          <a:solidFill>
                            <a:srgbClr val="000000"/>
                          </a:solidFill>
                          <a:latin typeface="Calibri"/>
                        </a:rPr>
                        <a:t>Description </a:t>
                      </a:r>
                    </a:p>
                  </a:txBody>
                  <a:tcPr marL="10013" marR="10013" marT="10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700" b="1" i="0" u="none" strike="noStrike">
                          <a:solidFill>
                            <a:srgbClr val="000000"/>
                          </a:solidFill>
                          <a:latin typeface="Calibri"/>
                        </a:rPr>
                        <a:t>Supplier</a:t>
                      </a:r>
                    </a:p>
                  </a:txBody>
                  <a:tcPr marL="10013" marR="10013" marT="10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700" b="1" i="0" u="none" strike="noStrike">
                          <a:solidFill>
                            <a:srgbClr val="000000"/>
                          </a:solidFill>
                          <a:latin typeface="Calibri"/>
                        </a:rPr>
                        <a:t>Quantity </a:t>
                      </a:r>
                    </a:p>
                  </a:txBody>
                  <a:tcPr marL="10013" marR="10013" marT="10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700" b="1" i="0" u="none" strike="noStrike">
                          <a:solidFill>
                            <a:srgbClr val="000000"/>
                          </a:solidFill>
                          <a:latin typeface="Calibri"/>
                        </a:rPr>
                        <a:t>Price </a:t>
                      </a:r>
                    </a:p>
                  </a:txBody>
                  <a:tcPr marL="10013" marR="10013" marT="10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700" b="1" i="0" u="none" strike="noStrike">
                          <a:solidFill>
                            <a:srgbClr val="000000"/>
                          </a:solidFill>
                          <a:latin typeface="Calibri"/>
                        </a:rPr>
                        <a:t>Extended Cost</a:t>
                      </a:r>
                    </a:p>
                  </a:txBody>
                  <a:tcPr marL="10013" marR="10013" marT="10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80345">
                <a:tc>
                  <a:txBody>
                    <a:bodyPr/>
                    <a:lstStyle/>
                    <a:p>
                      <a:pPr algn="l" fontAlgn="b"/>
                      <a:endParaRPr lang="en-US" sz="1200" b="0" i="0" u="none" strike="noStrike">
                        <a:solidFill>
                          <a:srgbClr val="000000"/>
                        </a:solidFill>
                        <a:latin typeface="Calibri"/>
                      </a:endParaRP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latin typeface="Calibri"/>
                      </a:endParaRP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latin typeface="Calibri"/>
                      </a:endParaRP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latin typeface="Calibri"/>
                      </a:endParaRP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latin typeface="Calibri"/>
                      </a:endParaRP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45">
                <a:tc>
                  <a:txBody>
                    <a:bodyPr/>
                    <a:lstStyle/>
                    <a:p>
                      <a:pPr algn="l" fontAlgn="b"/>
                      <a:r>
                        <a:rPr lang="en-US" sz="1700" b="1" i="0" u="none" strike="noStrike">
                          <a:solidFill>
                            <a:srgbClr val="000000"/>
                          </a:solidFill>
                          <a:latin typeface="Calibri"/>
                        </a:rPr>
                        <a:t>Device Microcontroller</a:t>
                      </a:r>
                    </a:p>
                  </a:txBody>
                  <a:tcPr marL="10013" marR="10013" marT="1001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 </a:t>
                      </a: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 </a:t>
                      </a: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 </a:t>
                      </a:r>
                    </a:p>
                  </a:txBody>
                  <a:tcPr marL="10013" marR="10013" marT="100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 </a:t>
                      </a:r>
                    </a:p>
                  </a:txBody>
                  <a:tcPr marL="10013" marR="10013" marT="1001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45">
                <a:tc>
                  <a:txBody>
                    <a:bodyPr/>
                    <a:lstStyle/>
                    <a:p>
                      <a:pPr algn="l" fontAlgn="b"/>
                      <a:r>
                        <a:rPr lang="en-US" sz="1300" b="0" i="0" u="none" strike="noStrike">
                          <a:solidFill>
                            <a:srgbClr val="000000"/>
                          </a:solidFill>
                          <a:latin typeface="Calibri"/>
                        </a:rPr>
                        <a:t>PIC16F877</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Microchip</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6.72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13.44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dirty="0" err="1">
                          <a:solidFill>
                            <a:srgbClr val="000000"/>
                          </a:solidFill>
                          <a:latin typeface="Calibri"/>
                        </a:rPr>
                        <a:t>Optoisolator</a:t>
                      </a:r>
                      <a:r>
                        <a:rPr lang="en-US" sz="1300" b="0" i="0" u="none" strike="noStrike" dirty="0">
                          <a:solidFill>
                            <a:srgbClr val="000000"/>
                          </a:solidFill>
                          <a:latin typeface="Calibri"/>
                        </a:rPr>
                        <a:t> Darlington - 4N33836Q</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Fairchild Semiconductor</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0.64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1.28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Switching Transistor - TIP122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Fairchild Semiconductor</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0.61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1.22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dirty="0">
                          <a:solidFill>
                            <a:srgbClr val="000000"/>
                          </a:solidFill>
                          <a:latin typeface="Calibri"/>
                        </a:rPr>
                        <a:t>RS-232 Interface - MAX232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Maxim</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3.31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6.62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Crystal Oscillator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ECS</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0.50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1.00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Relay Socket</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N/A</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8.50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17.00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Relay 12VDC - 5A/250VAC</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Song Chuan</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8.50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17.00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Light Socket - (Free)</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N/A</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Various Resistors (Lab Stock)</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Panasonic</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18</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a:txBody>
                    <a:bodyPr/>
                    <a:lstStyle/>
                    <a:p>
                      <a:pPr algn="l" fontAlgn="b"/>
                      <a:r>
                        <a:rPr lang="en-US" sz="1300" b="0" i="0" u="none" strike="noStrike">
                          <a:solidFill>
                            <a:srgbClr val="000000"/>
                          </a:solidFill>
                          <a:latin typeface="Calibri"/>
                        </a:rPr>
                        <a:t>Various Capacitor (Lab Stock)</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Panasonic</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n-US" sz="1300" b="0" i="0" u="none" strike="noStrike">
                          <a:solidFill>
                            <a:srgbClr val="000000"/>
                          </a:solidFill>
                          <a:latin typeface="Calibri"/>
                        </a:rPr>
                        <a:t>12</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300" b="0" i="0" u="none" strike="noStrike">
                          <a:solidFill>
                            <a:srgbClr val="000000"/>
                          </a:solidFill>
                          <a:latin typeface="Calibri"/>
                        </a:rPr>
                        <a:t> $                             -   </a:t>
                      </a:r>
                    </a:p>
                  </a:txBody>
                  <a:tcPr marL="10013" marR="10013" marT="100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280345">
                <a:tc gridSpan="4">
                  <a:txBody>
                    <a:bodyPr/>
                    <a:lstStyle/>
                    <a:p>
                      <a:pPr algn="r" fontAlgn="b"/>
                      <a:r>
                        <a:rPr lang="en-US" sz="1300" b="1" i="0" u="none" strike="noStrike" dirty="0">
                          <a:solidFill>
                            <a:srgbClr val="FF0000"/>
                          </a:solidFill>
                          <a:latin typeface="Calibri"/>
                        </a:rPr>
                        <a:t>Total  </a:t>
                      </a:r>
                    </a:p>
                  </a:txBody>
                  <a:tcPr marL="10013" marR="10013" marT="1001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300" b="1" i="0" u="none" strike="noStrike" dirty="0">
                          <a:solidFill>
                            <a:srgbClr val="FF0000"/>
                          </a:solidFill>
                          <a:latin typeface="Calibri"/>
                        </a:rPr>
                        <a:t> $                       57.56 </a:t>
                      </a:r>
                    </a:p>
                  </a:txBody>
                  <a:tcPr marL="10013" marR="10013" marT="1001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Financials: Prototype High Voltage Chassis</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graphicFrame>
        <p:nvGraphicFramePr>
          <p:cNvPr id="9" name="Content Placeholder 8"/>
          <p:cNvGraphicFramePr>
            <a:graphicFrameLocks noGrp="1"/>
          </p:cNvGraphicFramePr>
          <p:nvPr>
            <p:ph idx="1"/>
          </p:nvPr>
        </p:nvGraphicFramePr>
        <p:xfrm>
          <a:off x="476250" y="1371602"/>
          <a:ext cx="8191500" cy="2400300"/>
        </p:xfrm>
        <a:graphic>
          <a:graphicData uri="http://schemas.openxmlformats.org/drawingml/2006/table">
            <a:tbl>
              <a:tblPr/>
              <a:tblGrid>
                <a:gridCol w="3237245"/>
                <a:gridCol w="1739226"/>
                <a:gridCol w="863265"/>
                <a:gridCol w="914046"/>
                <a:gridCol w="1437718"/>
              </a:tblGrid>
              <a:tr h="266700">
                <a:tc>
                  <a:txBody>
                    <a:bodyPr/>
                    <a:lstStyle/>
                    <a:p>
                      <a:pPr algn="ctr" fontAlgn="ctr"/>
                      <a:r>
                        <a:rPr lang="en-US" sz="1600" b="1" i="0" u="none" strike="noStrike" dirty="0">
                          <a:solidFill>
                            <a:srgbClr val="000000"/>
                          </a:solidFill>
                          <a:latin typeface="Calibri"/>
                        </a:rPr>
                        <a:t>Description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Supplier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Quantity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Price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600" b="1" i="0" u="none" strike="noStrike">
                          <a:solidFill>
                            <a:srgbClr val="000000"/>
                          </a:solidFill>
                          <a:latin typeface="Calibri"/>
                        </a:rPr>
                        <a:t>Extended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66700">
                <a:tc>
                  <a:txBody>
                    <a:bodyPr/>
                    <a:lstStyle/>
                    <a:p>
                      <a:pPr algn="l" fontAlgn="b"/>
                      <a:r>
                        <a:rPr lang="en-US" sz="1600" b="1" i="0" u="none" strike="noStrike" dirty="0">
                          <a:solidFill>
                            <a:srgbClr val="000000"/>
                          </a:solidFill>
                          <a:latin typeface="Calibri"/>
                        </a:rPr>
                        <a:t>High Voltage Enclosure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300" b="0" i="0" u="none" strike="noStrike" dirty="0">
                          <a:solidFill>
                            <a:srgbClr val="000000"/>
                          </a:solidFill>
                          <a:latin typeface="Calibri"/>
                        </a:rPr>
                        <a:t>3 Prong Chassis Plug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Generic Brand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3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1.99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5.97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66700">
                <a:tc>
                  <a:txBody>
                    <a:bodyPr/>
                    <a:lstStyle/>
                    <a:p>
                      <a:pPr algn="l" fontAlgn="b"/>
                      <a:r>
                        <a:rPr lang="en-US" sz="1300" b="0" i="0" u="none" strike="noStrike" dirty="0">
                          <a:solidFill>
                            <a:srgbClr val="000000"/>
                          </a:solidFill>
                          <a:latin typeface="Calibri"/>
                        </a:rPr>
                        <a:t>PCB Terminal Blocks 10 / PKG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Generic Brand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3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6.74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20.22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66700">
                <a:tc>
                  <a:txBody>
                    <a:bodyPr/>
                    <a:lstStyle/>
                    <a:p>
                      <a:pPr algn="l" fontAlgn="b"/>
                      <a:r>
                        <a:rPr lang="en-US" sz="1300" b="0" i="0" u="none" strike="noStrike" dirty="0">
                          <a:solidFill>
                            <a:srgbClr val="000000"/>
                          </a:solidFill>
                          <a:latin typeface="Calibri"/>
                        </a:rPr>
                        <a:t>Metal Chassis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Hammond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3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16.98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50.94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66700">
                <a:tc>
                  <a:txBody>
                    <a:bodyPr/>
                    <a:lstStyle/>
                    <a:p>
                      <a:pPr algn="l" fontAlgn="b"/>
                      <a:r>
                        <a:rPr lang="en-US" sz="1300" b="0" i="0" u="none" strike="noStrike" dirty="0">
                          <a:solidFill>
                            <a:srgbClr val="000000"/>
                          </a:solidFill>
                          <a:latin typeface="Calibri"/>
                        </a:rPr>
                        <a:t>Nylon Standoffs 10 / PKG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Generic Brand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3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4.73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4.73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66700">
                <a:tc>
                  <a:txBody>
                    <a:bodyPr/>
                    <a:lstStyle/>
                    <a:p>
                      <a:pPr algn="l" fontAlgn="b"/>
                      <a:r>
                        <a:rPr lang="en-US" sz="1300" b="0" i="0" u="none" strike="noStrike" dirty="0">
                          <a:solidFill>
                            <a:srgbClr val="000000"/>
                          </a:solidFill>
                          <a:latin typeface="Calibri"/>
                        </a:rPr>
                        <a:t>Prototype Boards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dirty="0">
                          <a:solidFill>
                            <a:srgbClr val="000000"/>
                          </a:solidFill>
                          <a:latin typeface="Calibri"/>
                        </a:rPr>
                        <a:t>Generic Brand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300" b="0"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8.51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8.51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66700">
                <a:tc>
                  <a:txBody>
                    <a:bodyPr/>
                    <a:lstStyle/>
                    <a:p>
                      <a:pPr algn="l" fontAlgn="b"/>
                      <a:r>
                        <a:rPr lang="en-US" sz="1300" b="0" i="0" u="none" strike="noStrike" dirty="0">
                          <a:solidFill>
                            <a:srgbClr val="000000"/>
                          </a:solidFill>
                          <a:latin typeface="Calibri"/>
                        </a:rPr>
                        <a:t>Binding Posts - Black/Red Pack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Generic Brand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300" b="0" i="0" u="none" strike="noStrike" dirty="0">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dirty="0">
                          <a:solidFill>
                            <a:srgbClr val="000000"/>
                          </a:solidFill>
                          <a:latin typeface="Calibri"/>
                        </a:rPr>
                        <a:t> $           4.20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1300" b="0" i="0" u="none" strike="noStrike">
                          <a:solidFill>
                            <a:srgbClr val="000000"/>
                          </a:solidFill>
                          <a:latin typeface="Calibri"/>
                        </a:rPr>
                        <a:t> $                       12.60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66700">
                <a:tc gridSpan="4">
                  <a:txBody>
                    <a:bodyPr/>
                    <a:lstStyle/>
                    <a:p>
                      <a:pPr algn="r" fontAlgn="b"/>
                      <a:r>
                        <a:rPr lang="en-US" sz="1300" b="1" i="0" u="none" strike="noStrike" dirty="0">
                          <a:solidFill>
                            <a:srgbClr val="FF0000"/>
                          </a:solidFill>
                          <a:latin typeface="Calibri"/>
                        </a:rPr>
                        <a:t>Total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300" b="1" i="0" u="none" strike="noStrike" dirty="0">
                          <a:solidFill>
                            <a:srgbClr val="FF0000"/>
                          </a:solidFill>
                          <a:latin typeface="Calibri"/>
                        </a:rPr>
                        <a:t> $                     102.97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PLCM Circuit Diagram</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pic>
        <p:nvPicPr>
          <p:cNvPr id="69634" name="Picture 2"/>
          <p:cNvPicPr>
            <a:picLocks noChangeAspect="1" noChangeArrowheads="1"/>
          </p:cNvPicPr>
          <p:nvPr/>
        </p:nvPicPr>
        <p:blipFill>
          <a:blip r:embed="rId3" cstate="print"/>
          <a:srcRect/>
          <a:stretch>
            <a:fillRect/>
          </a:stretch>
        </p:blipFill>
        <p:spPr bwMode="auto">
          <a:xfrm>
            <a:off x="1172563" y="990600"/>
            <a:ext cx="7036841"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PLCM PCB</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pic>
        <p:nvPicPr>
          <p:cNvPr id="70658" name="Picture 2"/>
          <p:cNvPicPr>
            <a:picLocks noChangeAspect="1" noChangeArrowheads="1"/>
          </p:cNvPicPr>
          <p:nvPr/>
        </p:nvPicPr>
        <p:blipFill>
          <a:blip r:embed="rId3" cstate="print"/>
          <a:srcRect/>
          <a:stretch>
            <a:fillRect/>
          </a:stretch>
        </p:blipFill>
        <p:spPr bwMode="auto">
          <a:xfrm>
            <a:off x="914400" y="914400"/>
            <a:ext cx="7391400" cy="57146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23220"/>
          </a:xfrm>
          <a:prstGeom prst="rect">
            <a:avLst/>
          </a:prstGeom>
          <a:noFill/>
          <a:ln w="9525">
            <a:noFill/>
            <a:miter lim="800000"/>
            <a:headEnd/>
            <a:tailEnd/>
          </a:ln>
        </p:spPr>
        <p:txBody>
          <a:bodyPr wrap="square">
            <a:spAutoFit/>
          </a:bodyPr>
          <a:lstStyle/>
          <a:p>
            <a:r>
              <a:rPr lang="en-US" altLang="ja-JP" sz="2800" dirty="0" smtClean="0">
                <a:solidFill>
                  <a:schemeClr val="bg1"/>
                </a:solidFill>
                <a:ea typeface="ＭＳ Ｐゴシック" pitchFamily="34" charset="-128"/>
              </a:rPr>
              <a:t>PLCM PCB</a:t>
            </a:r>
            <a:endParaRPr lang="en-US" altLang="ja-JP" sz="28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pic>
        <p:nvPicPr>
          <p:cNvPr id="71684" name="Picture 4"/>
          <p:cNvPicPr>
            <a:picLocks noChangeAspect="1" noChangeArrowheads="1"/>
          </p:cNvPicPr>
          <p:nvPr/>
        </p:nvPicPr>
        <p:blipFill>
          <a:blip r:embed="rId3" cstate="print"/>
          <a:srcRect l="28889" t="16000" r="14444" b="5778"/>
          <a:stretch>
            <a:fillRect/>
          </a:stretch>
        </p:blipFill>
        <p:spPr bwMode="auto">
          <a:xfrm>
            <a:off x="228600" y="1981200"/>
            <a:ext cx="4267200" cy="3681506"/>
          </a:xfrm>
          <a:prstGeom prst="rect">
            <a:avLst/>
          </a:prstGeom>
          <a:noFill/>
          <a:ln w="9525">
            <a:noFill/>
            <a:miter lim="800000"/>
            <a:headEnd/>
            <a:tailEnd/>
          </a:ln>
        </p:spPr>
      </p:pic>
      <p:pic>
        <p:nvPicPr>
          <p:cNvPr id="71685" name="Picture 5"/>
          <p:cNvPicPr>
            <a:picLocks noChangeAspect="1" noChangeArrowheads="1"/>
          </p:cNvPicPr>
          <p:nvPr/>
        </p:nvPicPr>
        <p:blipFill>
          <a:blip r:embed="rId4" cstate="print"/>
          <a:srcRect l="28333" t="16000" r="16111" b="4889"/>
          <a:stretch>
            <a:fillRect/>
          </a:stretch>
        </p:blipFill>
        <p:spPr bwMode="auto">
          <a:xfrm>
            <a:off x="4648200" y="1981200"/>
            <a:ext cx="4267200" cy="3797808"/>
          </a:xfrm>
          <a:prstGeom prst="rect">
            <a:avLst/>
          </a:prstGeom>
          <a:noFill/>
          <a:ln w="9525">
            <a:noFill/>
            <a:miter lim="800000"/>
            <a:headEnd/>
            <a:tailEnd/>
          </a:ln>
        </p:spPr>
      </p:pic>
      <p:sp>
        <p:nvSpPr>
          <p:cNvPr id="12" name="Rectangle 11"/>
          <p:cNvSpPr/>
          <p:nvPr/>
        </p:nvSpPr>
        <p:spPr>
          <a:xfrm>
            <a:off x="6400800" y="1295400"/>
            <a:ext cx="1138902" cy="369332"/>
          </a:xfrm>
          <a:prstGeom prst="rect">
            <a:avLst/>
          </a:prstGeom>
        </p:spPr>
        <p:txBody>
          <a:bodyPr wrap="none">
            <a:spAutoFit/>
          </a:bodyPr>
          <a:lstStyle/>
          <a:p>
            <a:r>
              <a:rPr lang="en-US" dirty="0" smtClean="0"/>
              <a:t>Back View</a:t>
            </a:r>
            <a:endParaRPr lang="en-US" dirty="0"/>
          </a:p>
        </p:txBody>
      </p:sp>
      <p:sp>
        <p:nvSpPr>
          <p:cNvPr id="13" name="Rectangle 12"/>
          <p:cNvSpPr/>
          <p:nvPr/>
        </p:nvSpPr>
        <p:spPr>
          <a:xfrm>
            <a:off x="1600200" y="1295400"/>
            <a:ext cx="1036630" cy="369332"/>
          </a:xfrm>
          <a:prstGeom prst="rect">
            <a:avLst/>
          </a:prstGeom>
        </p:spPr>
        <p:txBody>
          <a:bodyPr wrap="none">
            <a:spAutoFit/>
          </a:bodyPr>
          <a:lstStyle/>
          <a:p>
            <a:r>
              <a:rPr lang="en-US" dirty="0" smtClean="0"/>
              <a:t>Top View</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44000" cy="51054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26631" name="TextBox 16391"/>
          <p:cNvSpPr txBox="1">
            <a:spLocks noChangeArrowheads="1"/>
          </p:cNvSpPr>
          <p:nvPr/>
        </p:nvSpPr>
        <p:spPr bwMode="auto">
          <a:xfrm>
            <a:off x="4267200" y="4648200"/>
            <a:ext cx="3962400" cy="553998"/>
          </a:xfrm>
          <a:prstGeom prst="rect">
            <a:avLst/>
          </a:prstGeom>
          <a:noFill/>
          <a:ln w="9525">
            <a:noFill/>
            <a:miter lim="800000"/>
            <a:headEnd/>
            <a:tailEnd/>
          </a:ln>
        </p:spPr>
        <p:txBody>
          <a:bodyPr wrap="square">
            <a:spAutoFit/>
          </a:bodyPr>
          <a:lstStyle/>
          <a:p>
            <a:pPr algn="r"/>
            <a:r>
              <a:rPr lang="en-US" altLang="ja-JP" sz="3000" dirty="0" smtClean="0">
                <a:solidFill>
                  <a:schemeClr val="bg1"/>
                </a:solidFill>
                <a:ea typeface="ＭＳ Ｐゴシック" pitchFamily="34" charset="-128"/>
              </a:rPr>
              <a:t>Backup Demonstration</a:t>
            </a:r>
            <a:endParaRPr lang="en-US" altLang="ja-JP" sz="3000" dirty="0">
              <a:solidFill>
                <a:schemeClr val="bg1"/>
              </a:solidFill>
              <a:ea typeface="ＭＳ Ｐゴシック" pitchFamily="34" charset="-128"/>
            </a:endParaRPr>
          </a:p>
        </p:txBody>
      </p:sp>
      <p:sp>
        <p:nvSpPr>
          <p:cNvPr id="11" name="Straight Connector 16411"/>
          <p:cNvSpPr>
            <a:spLocks noChangeShapeType="1"/>
          </p:cNvSpPr>
          <p:nvPr/>
        </p:nvSpPr>
        <p:spPr bwMode="auto">
          <a:xfrm>
            <a:off x="8274050" y="4605339"/>
            <a:ext cx="0" cy="593725"/>
          </a:xfrm>
          <a:prstGeom prst="line">
            <a:avLst/>
          </a:prstGeom>
          <a:noFill/>
          <a:ln w="9525" algn="ctr">
            <a:solidFill>
              <a:schemeClr val="bg1"/>
            </a:solidFill>
            <a:round/>
            <a:headEnd/>
            <a:tailEnd/>
          </a:ln>
        </p:spPr>
        <p:txBody>
          <a:bodyPr/>
          <a:lstStyle/>
          <a:p>
            <a:endParaRPr lang="en-US"/>
          </a:p>
        </p:txBody>
      </p:sp>
      <p:pic>
        <p:nvPicPr>
          <p:cNvPr id="12" name="Picture 11" descr="Nexus Logo-Nexus whttxts.png"/>
          <p:cNvPicPr>
            <a:picLocks noChangeAspect="1"/>
          </p:cNvPicPr>
          <p:nvPr/>
        </p:nvPicPr>
        <p:blipFill>
          <a:blip r:embed="rId4" cstate="print"/>
          <a:stretch>
            <a:fillRect/>
          </a:stretch>
        </p:blipFill>
        <p:spPr>
          <a:xfrm>
            <a:off x="7239000" y="6447736"/>
            <a:ext cx="1752600" cy="25786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Presentation Outline</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2" name="Content Placeholder 11"/>
          <p:cNvSpPr>
            <a:spLocks noGrp="1"/>
          </p:cNvSpPr>
          <p:nvPr>
            <p:ph idx="1"/>
          </p:nvPr>
        </p:nvSpPr>
        <p:spPr>
          <a:xfrm>
            <a:off x="381000" y="1219200"/>
            <a:ext cx="8229600" cy="5334000"/>
          </a:xfrm>
        </p:spPr>
        <p:txBody>
          <a:bodyPr>
            <a:normAutofit lnSpcReduction="10000"/>
          </a:bodyPr>
          <a:lstStyle/>
          <a:p>
            <a:r>
              <a:rPr lang="en-US" sz="2800" dirty="0" smtClean="0"/>
              <a:t>Introduction and Background</a:t>
            </a:r>
          </a:p>
          <a:p>
            <a:r>
              <a:rPr lang="en-US" sz="2800" dirty="0" smtClean="0"/>
              <a:t>System Overview</a:t>
            </a:r>
          </a:p>
          <a:p>
            <a:pPr lvl="1">
              <a:buFont typeface="Arial" pitchFamily="34" charset="0"/>
              <a:buChar char="•"/>
            </a:pPr>
            <a:r>
              <a:rPr lang="en-US" sz="2400" dirty="0" smtClean="0"/>
              <a:t>Power Line Communication Modem Design</a:t>
            </a:r>
          </a:p>
          <a:p>
            <a:pPr lvl="1">
              <a:buFont typeface="Arial" pitchFamily="34" charset="0"/>
              <a:buChar char="•"/>
            </a:pPr>
            <a:r>
              <a:rPr lang="en-US" sz="2400" dirty="0" smtClean="0"/>
              <a:t>Master and Device Controller Design</a:t>
            </a:r>
          </a:p>
          <a:p>
            <a:r>
              <a:rPr lang="en-US" sz="2800" dirty="0" smtClean="0"/>
              <a:t>Business Aspects</a:t>
            </a:r>
          </a:p>
          <a:p>
            <a:pPr lvl="1">
              <a:buFont typeface="Arial" pitchFamily="34" charset="0"/>
              <a:buChar char="•"/>
            </a:pPr>
            <a:r>
              <a:rPr lang="en-US" sz="2400" dirty="0" smtClean="0"/>
              <a:t>Budget and Financing</a:t>
            </a:r>
          </a:p>
          <a:p>
            <a:pPr lvl="1">
              <a:buFont typeface="Arial" pitchFamily="34" charset="0"/>
              <a:buChar char="•"/>
            </a:pPr>
            <a:r>
              <a:rPr lang="en-US" sz="2400" dirty="0" smtClean="0"/>
              <a:t>Competition</a:t>
            </a:r>
          </a:p>
          <a:p>
            <a:pPr lvl="1">
              <a:buFont typeface="Arial" pitchFamily="34" charset="0"/>
              <a:buChar char="•"/>
            </a:pPr>
            <a:r>
              <a:rPr lang="en-US" sz="2400" dirty="0" smtClean="0"/>
              <a:t>Project Timeline</a:t>
            </a:r>
          </a:p>
          <a:p>
            <a:r>
              <a:rPr lang="en-US" sz="2800" dirty="0" smtClean="0"/>
              <a:t>Summary</a:t>
            </a:r>
          </a:p>
          <a:p>
            <a:pPr lvl="1">
              <a:buFont typeface="Arial" pitchFamily="34" charset="0"/>
              <a:buChar char="•"/>
            </a:pPr>
            <a:r>
              <a:rPr lang="en-US" sz="2400" dirty="0" smtClean="0"/>
              <a:t>Learning Outcomes</a:t>
            </a:r>
          </a:p>
          <a:p>
            <a:pPr lvl="1">
              <a:buFont typeface="Arial" pitchFamily="34" charset="0"/>
              <a:buChar char="•"/>
            </a:pPr>
            <a:r>
              <a:rPr lang="en-US" sz="2400" dirty="0" smtClean="0"/>
              <a:t>Future Improvements</a:t>
            </a:r>
          </a:p>
          <a:p>
            <a:pPr lvl="1">
              <a:buFont typeface="Arial" pitchFamily="34" charset="0"/>
              <a:buChar char="•"/>
            </a:pPr>
            <a:r>
              <a:rPr lang="en-US" sz="2400" dirty="0" smtClean="0"/>
              <a:t>Conclusion and Acknowledgements</a:t>
            </a:r>
          </a:p>
          <a:p>
            <a:endParaRPr lang="en-US" sz="2800" dirty="0" smtClean="0"/>
          </a:p>
          <a:p>
            <a:endParaRPr lang="en-US" sz="2800" dirty="0" smtClean="0"/>
          </a:p>
          <a:p>
            <a:endParaRPr lang="en-US" sz="2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t="31428"/>
          <a:stretch>
            <a:fillRect/>
          </a:stretch>
        </p:blipFill>
        <p:spPr bwMode="auto">
          <a:xfrm flipV="1">
            <a:off x="0" y="0"/>
            <a:ext cx="9144000" cy="6858000"/>
          </a:xfrm>
          <a:prstGeom prst="rect">
            <a:avLst/>
          </a:prstGeom>
          <a:noFill/>
          <a:ln w="9525">
            <a:noFill/>
            <a:miter lim="800000"/>
            <a:headEnd/>
            <a:tailEnd/>
          </a:ln>
        </p:spPr>
      </p:pic>
      <p:sp>
        <p:nvSpPr>
          <p:cNvPr id="31747" name="Rectangle 16386"/>
          <p:cNvSpPr>
            <a:spLocks noChangeArrowheads="1"/>
          </p:cNvSpPr>
          <p:nvPr/>
        </p:nvSpPr>
        <p:spPr bwMode="auto">
          <a:xfrm>
            <a:off x="0" y="4267200"/>
            <a:ext cx="9144000" cy="22860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553200"/>
            <a:ext cx="9144000" cy="3048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dirty="0">
              <a:solidFill>
                <a:srgbClr val="000000"/>
              </a:solidFill>
            </a:endParaRPr>
          </a:p>
        </p:txBody>
      </p:sp>
      <p:sp>
        <p:nvSpPr>
          <p:cNvPr id="26629" name="TextBox 16388"/>
          <p:cNvSpPr txBox="1">
            <a:spLocks noChangeArrowheads="1"/>
          </p:cNvSpPr>
          <p:nvPr/>
        </p:nvSpPr>
        <p:spPr bwMode="auto">
          <a:xfrm>
            <a:off x="0" y="6596390"/>
            <a:ext cx="2654894" cy="261610"/>
          </a:xfrm>
          <a:prstGeom prst="rect">
            <a:avLst/>
          </a:prstGeom>
          <a:noFill/>
          <a:ln w="9525">
            <a:noFill/>
            <a:miter lim="800000"/>
            <a:headEnd/>
            <a:tailEnd/>
          </a:ln>
        </p:spPr>
        <p:txBody>
          <a:bodyPr wrap="none">
            <a:spAutoFit/>
          </a:bodyPr>
          <a:lstStyle/>
          <a:p>
            <a:r>
              <a:rPr kumimoji="1" lang="en-US" altLang="ja-JP" sz="800" dirty="0" smtClean="0">
                <a:solidFill>
                  <a:schemeClr val="bg1"/>
                </a:solidFill>
                <a:ea typeface="ＭＳ Ｐゴシック" pitchFamily="34" charset="-128"/>
              </a:rPr>
              <a:t>Copyright © 2010 Nexus Technologies. All Rights Reserved</a:t>
            </a:r>
            <a:r>
              <a:rPr kumimoji="1" lang="en-US" altLang="ja-JP" sz="1100" dirty="0" smtClean="0">
                <a:solidFill>
                  <a:schemeClr val="bg1"/>
                </a:solidFill>
                <a:ea typeface="ＭＳ Ｐゴシック" pitchFamily="34" charset="-128"/>
              </a:rPr>
              <a:t>.</a:t>
            </a:r>
            <a:endParaRPr kumimoji="1" lang="en-US" altLang="ja-JP" sz="1100" dirty="0">
              <a:solidFill>
                <a:schemeClr val="bg1"/>
              </a:solidFill>
              <a:ea typeface="ＭＳ Ｐゴシック" pitchFamily="34" charset="-128"/>
            </a:endParaRPr>
          </a:p>
        </p:txBody>
      </p:sp>
      <p:sp>
        <p:nvSpPr>
          <p:cNvPr id="26630" name="Rectangle 16389"/>
          <p:cNvSpPr>
            <a:spLocks noChangeArrowheads="1"/>
          </p:cNvSpPr>
          <p:nvPr/>
        </p:nvSpPr>
        <p:spPr bwMode="auto">
          <a:xfrm>
            <a:off x="0" y="4267202"/>
            <a:ext cx="9144000" cy="36513"/>
          </a:xfrm>
          <a:prstGeom prst="rect">
            <a:avLst/>
          </a:prstGeom>
          <a:solidFill>
            <a:schemeClr val="bg1"/>
          </a:solidFill>
          <a:ln w="9525">
            <a:noFill/>
            <a:miter lim="800000"/>
            <a:headEnd/>
            <a:tailEnd/>
          </a:ln>
        </p:spPr>
        <p:txBody>
          <a:bodyPr wrap="none" anchor="ctr"/>
          <a:lstStyle/>
          <a:p>
            <a:endParaRPr lang="en-US" dirty="0">
              <a:solidFill>
                <a:srgbClr val="000000"/>
              </a:solidFill>
            </a:endParaRPr>
          </a:p>
        </p:txBody>
      </p:sp>
      <p:sp>
        <p:nvSpPr>
          <p:cNvPr id="26631" name="TextBox 16391"/>
          <p:cNvSpPr txBox="1">
            <a:spLocks noChangeArrowheads="1"/>
          </p:cNvSpPr>
          <p:nvPr/>
        </p:nvSpPr>
        <p:spPr bwMode="auto">
          <a:xfrm>
            <a:off x="3505200" y="4572000"/>
            <a:ext cx="60960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Introduction and Background</a:t>
            </a:r>
            <a:endParaRPr lang="en-US" altLang="ja-JP" sz="3000" dirty="0">
              <a:solidFill>
                <a:schemeClr val="bg1"/>
              </a:solidFill>
              <a:ea typeface="ＭＳ Ｐゴシック" pitchFamily="34" charset="-128"/>
            </a:endParaRPr>
          </a:p>
        </p:txBody>
      </p:sp>
      <p:sp>
        <p:nvSpPr>
          <p:cNvPr id="11" name="Straight Connector 16411"/>
          <p:cNvSpPr>
            <a:spLocks noChangeShapeType="1"/>
          </p:cNvSpPr>
          <p:nvPr/>
        </p:nvSpPr>
        <p:spPr bwMode="auto">
          <a:xfrm>
            <a:off x="8274050" y="4605339"/>
            <a:ext cx="0" cy="593725"/>
          </a:xfrm>
          <a:prstGeom prst="line">
            <a:avLst/>
          </a:prstGeom>
          <a:noFill/>
          <a:ln w="9525" algn="ctr">
            <a:solidFill>
              <a:schemeClr val="bg1"/>
            </a:solidFill>
            <a:round/>
            <a:headEnd/>
            <a:tailEnd/>
          </a:ln>
        </p:spPr>
        <p:txBody>
          <a:bodyPr/>
          <a:lstStyle/>
          <a:p>
            <a:endParaRPr lang="en-US"/>
          </a:p>
        </p:txBody>
      </p:sp>
      <p:pic>
        <p:nvPicPr>
          <p:cNvPr id="15" name="Picture 14" descr="Nexus Logo-Nexus whttxts.png"/>
          <p:cNvPicPr>
            <a:picLocks noChangeAspect="1"/>
          </p:cNvPicPr>
          <p:nvPr/>
        </p:nvPicPr>
        <p:blipFill>
          <a:blip r:embed="rId3" cstate="print"/>
          <a:stretch>
            <a:fillRect/>
          </a:stretch>
        </p:blipFill>
        <p:spPr>
          <a:xfrm>
            <a:off x="7239000" y="6447736"/>
            <a:ext cx="1752600" cy="25786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Motivation</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1219200"/>
            <a:ext cx="6705600" cy="5410200"/>
          </a:xfrm>
        </p:spPr>
        <p:txBody>
          <a:bodyPr>
            <a:normAutofit/>
          </a:bodyPr>
          <a:lstStyle/>
          <a:p>
            <a:pPr>
              <a:buNone/>
            </a:pPr>
            <a:r>
              <a:rPr lang="en-US" dirty="0" smtClean="0"/>
              <a:t> </a:t>
            </a:r>
          </a:p>
          <a:p>
            <a:pPr lvl="1">
              <a:buNone/>
            </a:pPr>
            <a:r>
              <a:rPr lang="en-US" b="1" dirty="0" smtClean="0"/>
              <a:t>Problem:</a:t>
            </a:r>
          </a:p>
          <a:p>
            <a:pPr lvl="1">
              <a:buFont typeface="Arial" pitchFamily="34" charset="0"/>
              <a:buChar char="•"/>
            </a:pPr>
            <a:r>
              <a:rPr lang="en-US" dirty="0" smtClean="0"/>
              <a:t>Forgot to turn on the light before leaving to vacation?</a:t>
            </a:r>
          </a:p>
          <a:p>
            <a:pPr lvl="1">
              <a:buNone/>
            </a:pPr>
            <a:endParaRPr lang="en-US" dirty="0" smtClean="0"/>
          </a:p>
          <a:p>
            <a:pPr lvl="1">
              <a:buFont typeface="Arial" pitchFamily="34" charset="0"/>
              <a:buChar char="•"/>
            </a:pPr>
            <a:r>
              <a:rPr lang="en-US" dirty="0" smtClean="0"/>
              <a:t>Too lazy to go downstairs and turn on/off the light or the coffee maker?</a:t>
            </a:r>
          </a:p>
          <a:p>
            <a:pPr lvl="1">
              <a:buFont typeface="Arial" pitchFamily="34" charset="0"/>
              <a:buChar char="•"/>
            </a:pPr>
            <a:endParaRPr lang="en-US" dirty="0" smtClean="0"/>
          </a:p>
          <a:p>
            <a:pPr lvl="1">
              <a:buNone/>
            </a:pPr>
            <a:r>
              <a:rPr lang="en-US" b="1" dirty="0" smtClean="0"/>
              <a:t>Solution: </a:t>
            </a:r>
          </a:p>
          <a:p>
            <a:pPr lvl="1">
              <a:buFont typeface="Arial" pitchFamily="34" charset="0"/>
              <a:buChar char="•"/>
            </a:pPr>
            <a:r>
              <a:rPr lang="en-US" dirty="0" smtClean="0"/>
              <a:t>A simple and affordable home control system!!</a:t>
            </a:r>
          </a:p>
          <a:p>
            <a:pPr lvl="1">
              <a:buNone/>
            </a:pPr>
            <a:endParaRPr lang="en-US" dirty="0" smtClean="0"/>
          </a:p>
          <a:p>
            <a:pPr lvl="1">
              <a:buFont typeface="Arial" pitchFamily="34" charset="0"/>
              <a:buChar char="•"/>
            </a:pPr>
            <a:endParaRPr lang="en-US" dirty="0" smtClean="0"/>
          </a:p>
          <a:p>
            <a:pPr lvl="1">
              <a:buFont typeface="Arial" pitchFamily="34" charset="0"/>
              <a:buChar char="•"/>
            </a:pPr>
            <a:endParaRPr lang="en-US" dirty="0" smtClean="0"/>
          </a:p>
          <a:p>
            <a:pPr>
              <a:buNone/>
            </a:pPr>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 </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0668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Goals</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438400" y="1219200"/>
            <a:ext cx="6705600" cy="5410200"/>
          </a:xfrm>
        </p:spPr>
        <p:txBody>
          <a:bodyPr>
            <a:normAutofit/>
          </a:bodyPr>
          <a:lstStyle/>
          <a:p>
            <a:pPr lvl="1">
              <a:buFont typeface="Arial" pitchFamily="34" charset="0"/>
              <a:buChar char="•"/>
            </a:pPr>
            <a:r>
              <a:rPr lang="en-US" dirty="0" smtClean="0"/>
              <a:t>Control devices from an IP network across a power line network</a:t>
            </a:r>
          </a:p>
          <a:p>
            <a:pPr lvl="1">
              <a:buFont typeface="Arial" pitchFamily="34" charset="0"/>
              <a:buChar char="•"/>
            </a:pPr>
            <a:endParaRPr lang="en-US" dirty="0" smtClean="0"/>
          </a:p>
          <a:p>
            <a:pPr lvl="1">
              <a:buFont typeface="Arial" pitchFamily="34" charset="0"/>
              <a:buChar char="•"/>
            </a:pPr>
            <a:r>
              <a:rPr lang="en-US" dirty="0" smtClean="0"/>
              <a:t>Simple installation</a:t>
            </a:r>
          </a:p>
          <a:p>
            <a:pPr lvl="1">
              <a:buFont typeface="Arial" pitchFamily="34" charset="0"/>
              <a:buChar char="•"/>
            </a:pPr>
            <a:endParaRPr lang="en-US" dirty="0" smtClean="0"/>
          </a:p>
          <a:p>
            <a:pPr lvl="1">
              <a:buFont typeface="Arial" pitchFamily="34" charset="0"/>
              <a:buChar char="•"/>
            </a:pPr>
            <a:r>
              <a:rPr lang="en-US" dirty="0" smtClean="0"/>
              <a:t>Simple user interface</a:t>
            </a:r>
          </a:p>
          <a:p>
            <a:pPr lvl="1">
              <a:buFont typeface="Arial" pitchFamily="34" charset="0"/>
              <a:buChar char="•"/>
            </a:pPr>
            <a:endParaRPr lang="en-US" dirty="0" smtClean="0"/>
          </a:p>
          <a:p>
            <a:pPr lvl="1">
              <a:buFont typeface="Arial" pitchFamily="34" charset="0"/>
              <a:buChar char="•"/>
            </a:pPr>
            <a:r>
              <a:rPr lang="en-US" dirty="0" smtClean="0"/>
              <a:t>Affordable hardware!</a:t>
            </a:r>
          </a:p>
          <a:p>
            <a:pPr lvl="1">
              <a:buFont typeface="Arial" pitchFamily="34" charset="0"/>
              <a:buChar char="•"/>
            </a:pPr>
            <a:endParaRPr lang="en-US" dirty="0" smtClean="0"/>
          </a:p>
          <a:p>
            <a:pPr lvl="1">
              <a:buFont typeface="Arial" pitchFamily="34" charset="0"/>
              <a:buChar char="•"/>
            </a:pPr>
            <a:endParaRPr lang="en-US" dirty="0" smtClean="0"/>
          </a:p>
          <a:p>
            <a:pPr lvl="1">
              <a:buFont typeface="Arial" pitchFamily="34" charset="0"/>
              <a:buChar char="•"/>
            </a:pPr>
            <a:endParaRPr lang="en-US" dirty="0" smtClean="0"/>
          </a:p>
          <a:p>
            <a:pPr>
              <a:buNone/>
            </a:pPr>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 </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0668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nodeType="withEffect">
                                  <p:stCondLst>
                                    <p:cond delay="0"/>
                                  </p:stCondLst>
                                  <p:iterate type="lt">
                                    <p:tmPct val="10000"/>
                                  </p:iterate>
                                  <p:childTnLst>
                                    <p:animScale>
                                      <p:cBhvr>
                                        <p:cTn id="6" dur="250" autoRev="1" fill="hold">
                                          <p:stCondLst>
                                            <p:cond delay="0"/>
                                          </p:stCondLst>
                                        </p:cTn>
                                        <p:tgtEl>
                                          <p:spTgt spid="11">
                                            <p:txEl>
                                              <p:pRg st="6" end="6"/>
                                            </p:txEl>
                                          </p:spTgt>
                                        </p:tgtEl>
                                      </p:cBhvr>
                                      <p:to x="80000" y="100000"/>
                                    </p:animScale>
                                    <p:anim by="(#ppt_w*0.10)" calcmode="lin" valueType="num">
                                      <p:cBhvr>
                                        <p:cTn id="7" dur="250" autoRev="1" fill="hold">
                                          <p:stCondLst>
                                            <p:cond delay="0"/>
                                          </p:stCondLst>
                                        </p:cTn>
                                        <p:tgtEl>
                                          <p:spTgt spid="11">
                                            <p:txEl>
                                              <p:pRg st="6" end="6"/>
                                            </p:txEl>
                                          </p:spTgt>
                                        </p:tgtEl>
                                        <p:attrNameLst>
                                          <p:attrName>ppt_x</p:attrName>
                                        </p:attrNameLst>
                                      </p:cBhvr>
                                    </p:anim>
                                    <p:anim by="(-#ppt_w*0.10)" calcmode="lin" valueType="num">
                                      <p:cBhvr>
                                        <p:cTn id="8" dur="250" autoRev="1" fill="hold">
                                          <p:stCondLst>
                                            <p:cond delay="0"/>
                                          </p:stCondLst>
                                        </p:cTn>
                                        <p:tgtEl>
                                          <p:spTgt spid="11">
                                            <p:txEl>
                                              <p:pRg st="6" end="6"/>
                                            </p:txEl>
                                          </p:spTgt>
                                        </p:tgtEl>
                                        <p:attrNameLst>
                                          <p:attrName>ppt_y</p:attrName>
                                        </p:attrNameLst>
                                      </p:cBhvr>
                                    </p:anim>
                                    <p:animRot by="-480000">
                                      <p:cBhvr>
                                        <p:cTn id="9" dur="250" autoRev="1" fill="hold">
                                          <p:stCondLst>
                                            <p:cond delay="0"/>
                                          </p:stCondLst>
                                        </p:cTn>
                                        <p:tgtEl>
                                          <p:spTgt spid="11">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6386"/>
          <p:cNvSpPr>
            <a:spLocks noChangeArrowheads="1"/>
          </p:cNvSpPr>
          <p:nvPr/>
        </p:nvSpPr>
        <p:spPr bwMode="auto">
          <a:xfrm>
            <a:off x="0" y="0"/>
            <a:ext cx="9144000" cy="914400"/>
          </a:xfrm>
          <a:prstGeom prst="rect">
            <a:avLst/>
          </a:prstGeom>
          <a:solidFill>
            <a:schemeClr val="tx1">
              <a:lumMod val="85000"/>
              <a:lumOff val="15000"/>
            </a:scheme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
        <p:nvSpPr>
          <p:cNvPr id="31748" name="Rectangle 16387"/>
          <p:cNvSpPr>
            <a:spLocks noChangeArrowheads="1"/>
          </p:cNvSpPr>
          <p:nvPr/>
        </p:nvSpPr>
        <p:spPr bwMode="auto">
          <a:xfrm>
            <a:off x="0" y="6629400"/>
            <a:ext cx="9144000" cy="228600"/>
          </a:xfrm>
          <a:prstGeom prst="rect">
            <a:avLst/>
          </a:prstGeom>
          <a:solidFill>
            <a:schemeClr val="tx1">
              <a:lumMod val="85000"/>
              <a:lumOff val="15000"/>
            </a:schemeClr>
          </a:solidFill>
          <a:ln w="9525">
            <a:noFill/>
            <a:miter lim="800000"/>
            <a:headEnd/>
            <a:tailEnd/>
          </a:ln>
        </p:spPr>
        <p:txBody>
          <a:bodyPr wrap="none" anchor="ctr"/>
          <a:lstStyle/>
          <a:p>
            <a:pPr>
              <a:defRPr/>
            </a:pPr>
            <a:endParaRPr lang="en-US">
              <a:solidFill>
                <a:srgbClr val="000000"/>
              </a:solidFill>
            </a:endParaRPr>
          </a:p>
        </p:txBody>
      </p:sp>
      <p:sp>
        <p:nvSpPr>
          <p:cNvPr id="26629" name="TextBox 16388"/>
          <p:cNvSpPr txBox="1">
            <a:spLocks noChangeArrowheads="1"/>
          </p:cNvSpPr>
          <p:nvPr/>
        </p:nvSpPr>
        <p:spPr bwMode="auto">
          <a:xfrm>
            <a:off x="0" y="6597650"/>
            <a:ext cx="2654894" cy="261610"/>
          </a:xfrm>
          <a:prstGeom prst="rect">
            <a:avLst/>
          </a:prstGeom>
          <a:noFill/>
          <a:ln w="9525">
            <a:noFill/>
            <a:miter lim="800000"/>
            <a:headEnd/>
            <a:tailEnd/>
          </a:ln>
        </p:spPr>
        <p:txBody>
          <a:bodyPr wrap="none">
            <a:spAutoFit/>
          </a:bodyPr>
          <a:lstStyle/>
          <a:p>
            <a:r>
              <a:rPr kumimoji="1" lang="en-US" altLang="ja-JP" sz="800" dirty="0">
                <a:solidFill>
                  <a:schemeClr val="bg1"/>
                </a:solidFill>
                <a:ea typeface="ＭＳ Ｐゴシック" pitchFamily="34" charset="-128"/>
              </a:rPr>
              <a:t>Copyright © </a:t>
            </a:r>
            <a:r>
              <a:rPr kumimoji="1" lang="en-US" altLang="ja-JP" sz="800" dirty="0" smtClean="0">
                <a:solidFill>
                  <a:schemeClr val="bg1"/>
                </a:solidFill>
                <a:ea typeface="ＭＳ Ｐゴシック" pitchFamily="34" charset="-128"/>
              </a:rPr>
              <a:t>2010 Nexus Technologies. </a:t>
            </a:r>
            <a:r>
              <a:rPr kumimoji="1" lang="en-US" altLang="ja-JP" sz="800" dirty="0">
                <a:solidFill>
                  <a:schemeClr val="bg1"/>
                </a:solidFill>
                <a:ea typeface="ＭＳ Ｐゴシック" pitchFamily="34" charset="-128"/>
              </a:rPr>
              <a:t>All Rights Reserved</a:t>
            </a:r>
            <a:r>
              <a:rPr kumimoji="1" lang="en-US" altLang="ja-JP" sz="1100" dirty="0">
                <a:solidFill>
                  <a:schemeClr val="bg1"/>
                </a:solidFill>
                <a:ea typeface="ＭＳ Ｐゴシック" pitchFamily="34" charset="-128"/>
              </a:rPr>
              <a:t>.</a:t>
            </a:r>
          </a:p>
        </p:txBody>
      </p:sp>
      <p:sp>
        <p:nvSpPr>
          <p:cNvPr id="26631" name="TextBox 16391"/>
          <p:cNvSpPr txBox="1">
            <a:spLocks noChangeArrowheads="1"/>
          </p:cNvSpPr>
          <p:nvPr/>
        </p:nvSpPr>
        <p:spPr bwMode="auto">
          <a:xfrm>
            <a:off x="304801" y="152400"/>
            <a:ext cx="6629400" cy="553998"/>
          </a:xfrm>
          <a:prstGeom prst="rect">
            <a:avLst/>
          </a:prstGeom>
          <a:noFill/>
          <a:ln w="9525">
            <a:noFill/>
            <a:miter lim="800000"/>
            <a:headEnd/>
            <a:tailEnd/>
          </a:ln>
        </p:spPr>
        <p:txBody>
          <a:bodyPr wrap="square">
            <a:spAutoFit/>
          </a:bodyPr>
          <a:lstStyle/>
          <a:p>
            <a:r>
              <a:rPr lang="en-US" altLang="ja-JP" sz="3000" dirty="0" smtClean="0">
                <a:solidFill>
                  <a:schemeClr val="bg1"/>
                </a:solidFill>
                <a:ea typeface="ＭＳ Ｐゴシック" pitchFamily="34" charset="-128"/>
              </a:rPr>
              <a:t>Our Product</a:t>
            </a:r>
            <a:endParaRPr lang="en-US" altLang="ja-JP" sz="3000" dirty="0">
              <a:solidFill>
                <a:schemeClr val="bg1"/>
              </a:solidFill>
              <a:ea typeface="ＭＳ Ｐゴシック" pitchFamily="34" charset="-128"/>
            </a:endParaRPr>
          </a:p>
        </p:txBody>
      </p:sp>
      <p:pic>
        <p:nvPicPr>
          <p:cNvPr id="28" name="Picture 27" descr="Nexus Logo-Nexus whttxts.png"/>
          <p:cNvPicPr>
            <a:picLocks noChangeAspect="1"/>
          </p:cNvPicPr>
          <p:nvPr/>
        </p:nvPicPr>
        <p:blipFill>
          <a:blip r:embed="rId2" cstate="print"/>
          <a:stretch>
            <a:fillRect/>
          </a:stretch>
        </p:blipFill>
        <p:spPr>
          <a:xfrm>
            <a:off x="6934204" y="152400"/>
            <a:ext cx="2071607" cy="304800"/>
          </a:xfrm>
          <a:prstGeom prst="rect">
            <a:avLst/>
          </a:prstGeom>
        </p:spPr>
      </p:pic>
      <p:sp>
        <p:nvSpPr>
          <p:cNvPr id="11" name="Content Placeholder 10"/>
          <p:cNvSpPr>
            <a:spLocks noGrp="1"/>
          </p:cNvSpPr>
          <p:nvPr>
            <p:ph sz="half" idx="2"/>
          </p:nvPr>
        </p:nvSpPr>
        <p:spPr>
          <a:xfrm>
            <a:off x="2362200" y="990600"/>
            <a:ext cx="6705600" cy="5638800"/>
          </a:xfrm>
        </p:spPr>
        <p:txBody>
          <a:bodyPr>
            <a:normAutofit/>
          </a:bodyPr>
          <a:lstStyle/>
          <a:p>
            <a:pPr>
              <a:buNone/>
            </a:pPr>
            <a:r>
              <a:rPr lang="en-US" dirty="0" smtClean="0"/>
              <a:t> </a:t>
            </a:r>
          </a:p>
          <a:p>
            <a:pPr lvl="1">
              <a:buNone/>
            </a:pPr>
            <a:r>
              <a:rPr lang="en-US" sz="3200" b="1" dirty="0" smtClean="0"/>
              <a:t>Prometheus Home Control System</a:t>
            </a:r>
          </a:p>
          <a:p>
            <a:pPr lvl="1">
              <a:buFont typeface="Arial" pitchFamily="34" charset="0"/>
              <a:buChar char="•"/>
            </a:pPr>
            <a:endParaRPr lang="en-US" dirty="0" smtClean="0"/>
          </a:p>
          <a:p>
            <a:pPr lvl="1">
              <a:buFont typeface="Arial" pitchFamily="34" charset="0"/>
              <a:buChar char="•"/>
            </a:pPr>
            <a:r>
              <a:rPr lang="en-US" dirty="0" smtClean="0"/>
              <a:t>The ability to monitor and control building devices from anywhere in the world with internet.</a:t>
            </a:r>
          </a:p>
          <a:p>
            <a:pPr lvl="1">
              <a:buFont typeface="Arial" pitchFamily="34" charset="0"/>
              <a:buChar char="•"/>
            </a:pPr>
            <a:endParaRPr lang="en-US" dirty="0" smtClean="0"/>
          </a:p>
          <a:p>
            <a:pPr lvl="1">
              <a:buFont typeface="Arial" pitchFamily="34" charset="0"/>
              <a:buChar char="•"/>
            </a:pPr>
            <a:r>
              <a:rPr lang="en-US" dirty="0" smtClean="0"/>
              <a:t>Uses the existing building’s electrical power grid to communicate with the devices</a:t>
            </a:r>
          </a:p>
          <a:p>
            <a:pPr lvl="1">
              <a:buFont typeface="Arial" pitchFamily="34" charset="0"/>
              <a:buChar char="•"/>
            </a:pPr>
            <a:endParaRPr lang="en-US" dirty="0" smtClean="0"/>
          </a:p>
          <a:p>
            <a:pPr lvl="1">
              <a:buFont typeface="Arial" pitchFamily="34" charset="0"/>
              <a:buChar char="•"/>
            </a:pPr>
            <a:r>
              <a:rPr lang="en-US" dirty="0" smtClean="0"/>
              <a:t>Affordable PLCMs and Device Controllers</a:t>
            </a:r>
          </a:p>
          <a:p>
            <a:pPr lvl="1">
              <a:buNone/>
            </a:pPr>
            <a:endParaRPr lang="en-US" dirty="0" smtClean="0"/>
          </a:p>
          <a:p>
            <a:pPr lvl="1">
              <a:buFont typeface="Arial" pitchFamily="34" charset="0"/>
              <a:buChar char="•"/>
            </a:pPr>
            <a:endParaRPr lang="en-US" dirty="0" smtClean="0"/>
          </a:p>
          <a:p>
            <a:pPr lvl="1">
              <a:buNone/>
            </a:pPr>
            <a:endParaRPr lang="en-US" dirty="0" smtClean="0"/>
          </a:p>
          <a:p>
            <a:pPr lvl="1">
              <a:buFont typeface="Arial" pitchFamily="34" charset="0"/>
              <a:buChar char="•"/>
            </a:pPr>
            <a:endParaRPr lang="en-US" dirty="0" smtClean="0"/>
          </a:p>
          <a:p>
            <a:pPr lvl="1">
              <a:buFont typeface="Arial" pitchFamily="34" charset="0"/>
              <a:buChar char="•"/>
            </a:pPr>
            <a:endParaRPr lang="en-US" dirty="0" smtClean="0"/>
          </a:p>
          <a:p>
            <a:pPr lvl="1">
              <a:buFont typeface="Arial" pitchFamily="34" charset="0"/>
              <a:buChar char="•"/>
            </a:pPr>
            <a:endParaRPr lang="en-US" dirty="0" smtClean="0"/>
          </a:p>
          <a:p>
            <a:pPr lvl="1">
              <a:buFont typeface="Arial" pitchFamily="34" charset="0"/>
              <a:buChar char="•"/>
            </a:pPr>
            <a:endParaRPr lang="en-US" dirty="0" smtClean="0"/>
          </a:p>
          <a:p>
            <a:pPr lvl="1">
              <a:buFont typeface="Arial" pitchFamily="34" charset="0"/>
              <a:buChar char="•"/>
            </a:pPr>
            <a:endParaRPr lang="en-US" dirty="0" smtClean="0"/>
          </a:p>
          <a:p>
            <a:pPr>
              <a:buNone/>
            </a:pPr>
            <a:endParaRPr lang="en-US" dirty="0"/>
          </a:p>
        </p:txBody>
      </p:sp>
      <p:sp>
        <p:nvSpPr>
          <p:cNvPr id="15" name="Rectangle 14"/>
          <p:cNvSpPr/>
          <p:nvPr/>
        </p:nvSpPr>
        <p:spPr>
          <a:xfrm>
            <a:off x="0" y="914400"/>
            <a:ext cx="2438400" cy="571500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endParaRPr lang="en-US" sz="1200" dirty="0" smtClean="0"/>
          </a:p>
        </p:txBody>
      </p:sp>
      <p:sp>
        <p:nvSpPr>
          <p:cNvPr id="9" name="Content Placeholder 11"/>
          <p:cNvSpPr>
            <a:spLocks noGrp="1"/>
          </p:cNvSpPr>
          <p:nvPr>
            <p:ph idx="1"/>
          </p:nvPr>
        </p:nvSpPr>
        <p:spPr>
          <a:xfrm>
            <a:off x="76200" y="1143000"/>
            <a:ext cx="2514600" cy="5181600"/>
          </a:xfrm>
        </p:spPr>
        <p:txBody>
          <a:bodyPr>
            <a:normAutofit/>
          </a:bodyPr>
          <a:lstStyle/>
          <a:p>
            <a:pPr>
              <a:buNone/>
            </a:pPr>
            <a:r>
              <a:rPr lang="en-US" sz="1200" dirty="0" smtClean="0">
                <a:solidFill>
                  <a:schemeClr val="bg1"/>
                </a:solidFill>
              </a:rPr>
              <a:t>Introduction and Background</a:t>
            </a:r>
          </a:p>
          <a:p>
            <a:pPr>
              <a:buNone/>
            </a:pPr>
            <a:endParaRPr lang="en-US" sz="1200" dirty="0" smtClean="0">
              <a:solidFill>
                <a:schemeClr val="bg1"/>
              </a:solidFill>
            </a:endParaRPr>
          </a:p>
          <a:p>
            <a:pPr>
              <a:buNone/>
            </a:pPr>
            <a:r>
              <a:rPr lang="en-US" sz="1200" dirty="0" smtClean="0">
                <a:solidFill>
                  <a:schemeClr val="bg1"/>
                </a:solidFill>
              </a:rPr>
              <a:t>System Overview </a:t>
            </a:r>
          </a:p>
          <a:p>
            <a:pPr>
              <a:buNone/>
            </a:pPr>
            <a:endParaRPr lang="en-US" sz="1200" dirty="0" smtClean="0">
              <a:solidFill>
                <a:schemeClr val="bg1"/>
              </a:solidFill>
            </a:endParaRPr>
          </a:p>
          <a:p>
            <a:pPr>
              <a:buNone/>
            </a:pPr>
            <a:r>
              <a:rPr lang="en-US" sz="1200" dirty="0" smtClean="0">
                <a:solidFill>
                  <a:schemeClr val="bg1"/>
                </a:solidFill>
              </a:rPr>
              <a:t>    PLCM Design</a:t>
            </a:r>
          </a:p>
          <a:p>
            <a:pPr>
              <a:buNone/>
            </a:pPr>
            <a:endParaRPr lang="en-US" sz="1200" dirty="0" smtClean="0">
              <a:solidFill>
                <a:schemeClr val="bg1"/>
              </a:solidFill>
            </a:endParaRPr>
          </a:p>
          <a:p>
            <a:pPr>
              <a:buNone/>
            </a:pPr>
            <a:r>
              <a:rPr lang="en-US" sz="1200" dirty="0" smtClean="0">
                <a:solidFill>
                  <a:schemeClr val="bg1"/>
                </a:solidFill>
              </a:rPr>
              <a:t>    Master / Device Controller Design</a:t>
            </a:r>
          </a:p>
          <a:p>
            <a:pPr>
              <a:buNone/>
            </a:pPr>
            <a:endParaRPr lang="en-US" sz="1200" dirty="0" smtClean="0">
              <a:solidFill>
                <a:schemeClr val="bg1"/>
              </a:solidFill>
            </a:endParaRPr>
          </a:p>
          <a:p>
            <a:pPr>
              <a:buNone/>
            </a:pPr>
            <a:r>
              <a:rPr lang="en-US" sz="1200" dirty="0" smtClean="0">
                <a:solidFill>
                  <a:schemeClr val="bg1"/>
                </a:solidFill>
              </a:rPr>
              <a:t>Business Aspects</a:t>
            </a:r>
          </a:p>
          <a:p>
            <a:endParaRPr lang="en-US" sz="1200" dirty="0" smtClean="0">
              <a:solidFill>
                <a:schemeClr val="bg1"/>
              </a:solidFill>
            </a:endParaRPr>
          </a:p>
          <a:p>
            <a:pPr>
              <a:buNone/>
            </a:pPr>
            <a:r>
              <a:rPr lang="en-US" sz="1200" dirty="0" smtClean="0">
                <a:solidFill>
                  <a:schemeClr val="bg1"/>
                </a:solidFill>
              </a:rPr>
              <a:t>    Budget and Financing</a:t>
            </a:r>
          </a:p>
          <a:p>
            <a:pPr>
              <a:buNone/>
            </a:pPr>
            <a:endParaRPr lang="en-US" sz="1200" dirty="0" smtClean="0">
              <a:solidFill>
                <a:schemeClr val="bg1"/>
              </a:solidFill>
            </a:endParaRPr>
          </a:p>
          <a:p>
            <a:pPr>
              <a:buNone/>
            </a:pPr>
            <a:r>
              <a:rPr lang="en-US" sz="1200" dirty="0" smtClean="0">
                <a:solidFill>
                  <a:schemeClr val="bg1"/>
                </a:solidFill>
              </a:rPr>
              <a:t>    Competition</a:t>
            </a:r>
          </a:p>
          <a:p>
            <a:pPr>
              <a:buNone/>
            </a:pPr>
            <a:endParaRPr lang="en-US" sz="1200" dirty="0" smtClean="0">
              <a:solidFill>
                <a:schemeClr val="bg1"/>
              </a:solidFill>
            </a:endParaRPr>
          </a:p>
          <a:p>
            <a:pPr>
              <a:buNone/>
            </a:pPr>
            <a:r>
              <a:rPr lang="en-US" sz="1200" dirty="0" smtClean="0">
                <a:solidFill>
                  <a:schemeClr val="bg1"/>
                </a:solidFill>
              </a:rPr>
              <a:t>    Project Timeline</a:t>
            </a:r>
          </a:p>
          <a:p>
            <a:pPr>
              <a:buNone/>
            </a:pPr>
            <a:endParaRPr lang="en-US" sz="1200" dirty="0" smtClean="0">
              <a:solidFill>
                <a:schemeClr val="bg1"/>
              </a:solidFill>
            </a:endParaRPr>
          </a:p>
          <a:p>
            <a:pPr>
              <a:buNone/>
            </a:pPr>
            <a:r>
              <a:rPr lang="en-US" sz="1200" dirty="0" smtClean="0">
                <a:solidFill>
                  <a:schemeClr val="bg1"/>
                </a:solidFill>
              </a:rPr>
              <a:t>Summary</a:t>
            </a:r>
          </a:p>
          <a:p>
            <a:pPr>
              <a:buNone/>
            </a:pPr>
            <a:endParaRPr lang="en-US" sz="1200" dirty="0" smtClean="0">
              <a:solidFill>
                <a:schemeClr val="bg1"/>
              </a:solidFill>
            </a:endParaRPr>
          </a:p>
          <a:p>
            <a:pPr>
              <a:buNone/>
            </a:pPr>
            <a:r>
              <a:rPr lang="en-US" sz="1200" dirty="0" smtClean="0">
                <a:solidFill>
                  <a:schemeClr val="bg1"/>
                </a:solidFill>
              </a:rPr>
              <a:t>    Learning Outcomes</a:t>
            </a:r>
          </a:p>
          <a:p>
            <a:pPr>
              <a:buNone/>
            </a:pPr>
            <a:endParaRPr lang="en-US" sz="1200" dirty="0" smtClean="0">
              <a:solidFill>
                <a:schemeClr val="bg1"/>
              </a:solidFill>
            </a:endParaRPr>
          </a:p>
          <a:p>
            <a:pPr>
              <a:buNone/>
            </a:pPr>
            <a:r>
              <a:rPr lang="en-US" sz="1200" dirty="0" smtClean="0">
                <a:solidFill>
                  <a:schemeClr val="bg1"/>
                </a:solidFill>
              </a:rPr>
              <a:t>    Future Improvements</a:t>
            </a:r>
          </a:p>
          <a:p>
            <a:pPr>
              <a:buNone/>
            </a:pPr>
            <a:endParaRPr lang="en-US" sz="1200" dirty="0" smtClean="0">
              <a:solidFill>
                <a:schemeClr val="bg1"/>
              </a:solidFill>
            </a:endParaRPr>
          </a:p>
          <a:p>
            <a:pPr>
              <a:buNone/>
            </a:pPr>
            <a:r>
              <a:rPr lang="en-US" sz="1200" dirty="0" smtClean="0">
                <a:solidFill>
                  <a:schemeClr val="bg1"/>
                </a:solidFill>
              </a:rPr>
              <a:t>    Conclusion/Acknowledgements</a:t>
            </a:r>
          </a:p>
          <a:p>
            <a:pPr>
              <a:buNone/>
            </a:pPr>
            <a:endParaRPr lang="en-US" sz="2800" dirty="0" smtClean="0"/>
          </a:p>
          <a:p>
            <a:endParaRPr lang="en-US" sz="2800" dirty="0" smtClean="0"/>
          </a:p>
          <a:p>
            <a:endParaRPr lang="en-US" sz="2800" dirty="0" smtClean="0"/>
          </a:p>
        </p:txBody>
      </p:sp>
      <p:sp>
        <p:nvSpPr>
          <p:cNvPr id="10" name="Rectangle 16386"/>
          <p:cNvSpPr>
            <a:spLocks noChangeArrowheads="1"/>
          </p:cNvSpPr>
          <p:nvPr/>
        </p:nvSpPr>
        <p:spPr bwMode="auto">
          <a:xfrm>
            <a:off x="0" y="1066800"/>
            <a:ext cx="2438400" cy="381000"/>
          </a:xfrm>
          <a:prstGeom prst="rect">
            <a:avLst/>
          </a:prstGeom>
          <a:solidFill>
            <a:srgbClr val="37D0E5">
              <a:alpha val="30000"/>
            </a:srgbClr>
          </a:solidFill>
          <a:ln w="9525">
            <a:noFill/>
            <a:miter lim="800000"/>
            <a:headEnd/>
            <a:tailEnd/>
          </a:ln>
        </p:spPr>
        <p:txBody>
          <a:bodyPr wrap="none" anchor="ctr"/>
          <a:lstStyle/>
          <a:p>
            <a:pPr algn="ctr">
              <a:defRPr/>
            </a:pPr>
            <a:endParaRPr kumimoji="1" lang="ja-JP" altLang="en-US">
              <a:ea typeface="ＭＳ Ｐゴシック"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4906</TotalTime>
  <Words>3418</Words>
  <Application>Microsoft Office PowerPoint</Application>
  <PresentationFormat>On-screen Show (4:3)</PresentationFormat>
  <Paragraphs>1159</Paragraphs>
  <Slides>45</Slides>
  <Notes>8</Notes>
  <HiddenSlides>0</HiddenSlides>
  <MMClips>0</MMClips>
  <ScaleCrop>false</ScaleCrop>
  <HeadingPairs>
    <vt:vector size="6" baseType="variant">
      <vt:variant>
        <vt:lpstr>Theme</vt:lpstr>
      </vt:variant>
      <vt:variant>
        <vt:i4>1</vt:i4>
      </vt:variant>
      <vt:variant>
        <vt:lpstr>Links</vt:lpstr>
      </vt:variant>
      <vt:variant>
        <vt:i4>3</vt:i4>
      </vt:variant>
      <vt:variant>
        <vt:lpstr>Slide Titles</vt:lpstr>
      </vt:variant>
      <vt:variant>
        <vt:i4>45</vt:i4>
      </vt:variant>
    </vt:vector>
  </HeadingPairs>
  <TitlesOfParts>
    <vt:vector size="49" baseType="lpstr">
      <vt:lpstr>Office Theme</vt:lpstr>
      <vt:lpstr>C:\Users\Pranil\Desktop\system overview.vsd</vt:lpstr>
      <vt:lpstr>C:\Users\Pranil\Desktop\system overview.vsd</vt:lpstr>
      <vt:lpstr>C:\Users\Pranil\Desktop\system overview.vsd</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Pranil</dc:creator>
  <cp:lastModifiedBy>Pranil</cp:lastModifiedBy>
  <cp:revision>384</cp:revision>
  <dcterms:created xsi:type="dcterms:W3CDTF">2010-03-23T02:04:08Z</dcterms:created>
  <dcterms:modified xsi:type="dcterms:W3CDTF">2010-04-30T19:58:52Z</dcterms:modified>
</cp:coreProperties>
</file>