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1"/>
  </p:notesMasterIdLst>
  <p:sldIdLst>
    <p:sldId id="256" r:id="rId2"/>
    <p:sldId id="257" r:id="rId3"/>
    <p:sldId id="258" r:id="rId4"/>
    <p:sldId id="281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84" r:id="rId13"/>
    <p:sldId id="285" r:id="rId14"/>
    <p:sldId id="267" r:id="rId15"/>
    <p:sldId id="283" r:id="rId16"/>
    <p:sldId id="268" r:id="rId17"/>
    <p:sldId id="282" r:id="rId18"/>
    <p:sldId id="270" r:id="rId19"/>
    <p:sldId id="269" r:id="rId20"/>
    <p:sldId id="271" r:id="rId21"/>
    <p:sldId id="277" r:id="rId22"/>
    <p:sldId id="272" r:id="rId23"/>
    <p:sldId id="273" r:id="rId24"/>
    <p:sldId id="279" r:id="rId25"/>
    <p:sldId id="274" r:id="rId26"/>
    <p:sldId id="275" r:id="rId27"/>
    <p:sldId id="278" r:id="rId28"/>
    <p:sldId id="280" r:id="rId29"/>
    <p:sldId id="276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B54ED0-FD9D-4733-8ED2-53483C084481}" type="datetimeFigureOut">
              <a:rPr lang="en-US" smtClean="0"/>
              <a:pPr/>
              <a:t>4/30/2010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859F90-D6B6-4C08-8544-AF2BB05DB4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59F90-D6B6-4C08-8544-AF2BB05DB4D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C289B-5518-4F7A-B011-8306027D0115}" type="datetime1">
              <a:rPr lang="en-US" smtClean="0"/>
              <a:t>4/30/2010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C5A5A5-BBB8-421F-AADE-DF8E1B391E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C5737-47D2-475D-B411-ED595CB4153A}" type="datetime1">
              <a:rPr lang="en-US" smtClean="0"/>
              <a:t>4/30/2010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A5A5-BBB8-421F-AADE-DF8E1B391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FC9C8-853D-4AA6-881F-B99974E9C683}" type="datetime1">
              <a:rPr lang="en-US" smtClean="0"/>
              <a:t>4/30/2010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A5A5-BBB8-421F-AADE-DF8E1B391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0340344-5F2E-4EEA-93D2-12194801AD1F}" type="datetime1">
              <a:rPr lang="en-US" smtClean="0"/>
              <a:t>4/30/2010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EC5A5A5-BBB8-421F-AADE-DF8E1B391E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F624F-E923-42BA-BA4A-3FA7B972E90E}" type="datetime1">
              <a:rPr lang="en-US" smtClean="0"/>
              <a:t>4/30/2010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A5A5-BBB8-421F-AADE-DF8E1B391E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D8CC-0B9A-4B96-8CEE-CEE5AA07C955}" type="datetime1">
              <a:rPr lang="en-US" smtClean="0"/>
              <a:t>4/30/2010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A5A5-BBB8-421F-AADE-DF8E1B391E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A5A5-BBB8-421F-AADE-DF8E1B391E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72F88-790F-4587-9B13-EFE919C0D926}" type="datetime1">
              <a:rPr lang="en-US" smtClean="0"/>
              <a:t>4/30/2010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72DFD-7822-425E-AF34-E6232532D4A6}" type="datetime1">
              <a:rPr lang="en-US" smtClean="0"/>
              <a:t>4/30/2010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A5A5-BBB8-421F-AADE-DF8E1B391E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A72FC-E446-4A15-B2A8-9762C5CC5049}" type="datetime1">
              <a:rPr lang="en-US" smtClean="0"/>
              <a:t>4/30/2010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A5A5-BBB8-421F-AADE-DF8E1B391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EDA8D0E-C189-47E5-9F1D-1CB6AC421F89}" type="datetime1">
              <a:rPr lang="en-US" smtClean="0"/>
              <a:t>4/30/2010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EC5A5A5-BBB8-421F-AADE-DF8E1B391E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E325F-2220-43B8-961B-7AB4AD8DAFD1}" type="datetime1">
              <a:rPr lang="en-US" smtClean="0"/>
              <a:t>4/30/2010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C5A5A5-BBB8-421F-AADE-DF8E1B391E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64C188A-37AE-4217-9E86-C110332C4548}" type="datetime1">
              <a:rPr lang="en-US" smtClean="0"/>
              <a:t>4/30/2010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EC5A5A5-BBB8-421F-AADE-DF8E1B391E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2786058"/>
            <a:ext cx="8305800" cy="3571900"/>
          </a:xfrm>
        </p:spPr>
        <p:txBody>
          <a:bodyPr/>
          <a:lstStyle/>
          <a:p>
            <a:r>
              <a:rPr lang="en-US" sz="2800" b="1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Rollada</a:t>
            </a:r>
            <a:endParaRPr lang="en-US" sz="2800" b="1" dirty="0" smtClean="0">
              <a:solidFill>
                <a:schemeClr val="tx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err="1" smtClean="0"/>
              <a:t>Xotro</a:t>
            </a:r>
            <a:r>
              <a:rPr lang="en-US" sz="2400" dirty="0" smtClean="0"/>
              <a:t> – Group 13  </a:t>
            </a:r>
            <a:br>
              <a:rPr lang="en-US" sz="2400" dirty="0" smtClean="0"/>
            </a:br>
            <a:endParaRPr lang="en-US" sz="1200" dirty="0" smtClean="0"/>
          </a:p>
          <a:p>
            <a:r>
              <a:rPr lang="en-US" sz="2000" dirty="0" smtClean="0"/>
              <a:t>Henry </a:t>
            </a:r>
            <a:r>
              <a:rPr lang="en-US" sz="2000" dirty="0" err="1" smtClean="0"/>
              <a:t>Kam</a:t>
            </a:r>
            <a:r>
              <a:rPr lang="en-US" sz="2000" dirty="0" smtClean="0"/>
              <a:t> – Chief Executive Officer</a:t>
            </a:r>
            <a:br>
              <a:rPr lang="en-US" sz="2000" dirty="0" smtClean="0"/>
            </a:br>
            <a:r>
              <a:rPr lang="en-US" sz="2000" dirty="0" smtClean="0"/>
              <a:t>Jeff </a:t>
            </a:r>
            <a:r>
              <a:rPr lang="en-US" sz="2000" dirty="0" err="1" smtClean="0"/>
              <a:t>Ip</a:t>
            </a:r>
            <a:r>
              <a:rPr lang="en-US" sz="2000" dirty="0" smtClean="0"/>
              <a:t> – Chief Creative Officer</a:t>
            </a:r>
            <a:br>
              <a:rPr lang="en-US" sz="2000" dirty="0" smtClean="0"/>
            </a:br>
            <a:r>
              <a:rPr lang="en-US" sz="2000" dirty="0" smtClean="0"/>
              <a:t>Benjamin Chen – Chief Finance Officer </a:t>
            </a:r>
            <a:br>
              <a:rPr lang="en-US" sz="2000" dirty="0" smtClean="0"/>
            </a:br>
            <a:r>
              <a:rPr lang="en-US" sz="2000" dirty="0" smtClean="0"/>
              <a:t>Chuck Lee – Chief Operating Officer </a:t>
            </a:r>
            <a:br>
              <a:rPr lang="en-US" sz="2000" dirty="0" smtClean="0"/>
            </a:br>
            <a:r>
              <a:rPr lang="en-US" sz="2000" dirty="0" smtClean="0"/>
              <a:t>Nathaniel </a:t>
            </a:r>
            <a:r>
              <a:rPr lang="en-US" sz="2000" dirty="0" err="1" smtClean="0"/>
              <a:t>Seung</a:t>
            </a:r>
            <a:r>
              <a:rPr lang="en-US" sz="2000" dirty="0" smtClean="0"/>
              <a:t> – Chief Technical Officer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dirty="0" smtClean="0"/>
              <a:t>April 30, 2010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1571612"/>
            <a:ext cx="8305800" cy="843188"/>
          </a:xfrm>
        </p:spPr>
        <p:txBody>
          <a:bodyPr/>
          <a:lstStyle/>
          <a:p>
            <a:r>
              <a:rPr lang="en-US" dirty="0" smtClean="0"/>
              <a:t>ENSC 440/305 Presentation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C5A5A5-BBB8-421F-AADE-DF8E1B391E9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33958"/>
          </a:xfrm>
        </p:spPr>
        <p:txBody>
          <a:bodyPr/>
          <a:lstStyle/>
          <a:p>
            <a:r>
              <a:rPr lang="en-US" dirty="0" smtClean="0"/>
              <a:t>Increases visibility to other road users at night</a:t>
            </a:r>
          </a:p>
          <a:p>
            <a:endParaRPr lang="en-US" dirty="0" smtClean="0"/>
          </a:p>
          <a:p>
            <a:r>
              <a:rPr lang="en-US" dirty="0" smtClean="0"/>
              <a:t>Lights up the path when environment is dim</a:t>
            </a:r>
          </a:p>
          <a:p>
            <a:endParaRPr lang="en-US" dirty="0" smtClean="0"/>
          </a:p>
          <a:p>
            <a:r>
              <a:rPr lang="en-US" dirty="0" smtClean="0"/>
              <a:t>Has a manual switch for turning the system </a:t>
            </a:r>
            <a:r>
              <a:rPr lang="en-US" dirty="0" smtClean="0"/>
              <a:t>off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Lighting System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EC5A5A5-BBB8-421F-AADE-DF8E1B391E9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33958"/>
          </a:xfrm>
        </p:spPr>
        <p:txBody>
          <a:bodyPr>
            <a:normAutofit/>
          </a:bodyPr>
          <a:lstStyle/>
          <a:p>
            <a:r>
              <a:rPr lang="en-US" dirty="0" smtClean="0"/>
              <a:t>Modified extensions </a:t>
            </a:r>
            <a:r>
              <a:rPr lang="en-US" dirty="0" smtClean="0"/>
              <a:t>that </a:t>
            </a:r>
            <a:r>
              <a:rPr lang="en-US" dirty="0" smtClean="0"/>
              <a:t>soften door/wall collisions</a:t>
            </a:r>
          </a:p>
          <a:p>
            <a:endParaRPr lang="en-US" dirty="0" smtClean="0"/>
          </a:p>
          <a:p>
            <a:r>
              <a:rPr lang="en-US" dirty="0" smtClean="0"/>
              <a:t>Will not leave marks on most surfaces</a:t>
            </a:r>
          </a:p>
          <a:p>
            <a:endParaRPr lang="en-US" dirty="0" smtClean="0"/>
          </a:p>
          <a:p>
            <a:r>
              <a:rPr lang="en-US" dirty="0" smtClean="0"/>
              <a:t>Can be used to push open doors that are not locked</a:t>
            </a:r>
          </a:p>
          <a:p>
            <a:endParaRPr lang="en-US" dirty="0" smtClean="0"/>
          </a:p>
          <a:p>
            <a:r>
              <a:rPr lang="en-US" dirty="0" smtClean="0"/>
              <a:t>Useful for doors that have door closers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Door Bumpers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EC5A5A5-BBB8-421F-AADE-DF8E1B391E9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Automatic Braking System</a:t>
            </a:r>
          </a:p>
          <a:p>
            <a:pPr lvl="1"/>
            <a:r>
              <a:rPr lang="en-US" dirty="0" smtClean="0"/>
              <a:t>Accelerometer detects tilt</a:t>
            </a:r>
          </a:p>
          <a:p>
            <a:pPr lvl="1"/>
            <a:r>
              <a:rPr lang="en-US" dirty="0" smtClean="0"/>
              <a:t>Microcontroller controls motors to apply corresponding braking resistance</a:t>
            </a:r>
          </a:p>
          <a:p>
            <a:pPr lvl="1"/>
            <a:r>
              <a:rPr lang="en-US" dirty="0" smtClean="0"/>
              <a:t>Force sensors provide feedback control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Obstacle Detection System</a:t>
            </a:r>
          </a:p>
          <a:p>
            <a:pPr lvl="1"/>
            <a:r>
              <a:rPr lang="en-US" dirty="0" smtClean="0"/>
              <a:t>Ultrasonic sensors detects distance from obstacle</a:t>
            </a:r>
          </a:p>
          <a:p>
            <a:pPr lvl="1"/>
            <a:r>
              <a:rPr lang="en-US" dirty="0" smtClean="0"/>
              <a:t>Microcontroller processes information and emits audio when necessary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High-level System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EC5A5A5-BBB8-421F-AADE-DF8E1B391E9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Lighting System</a:t>
            </a:r>
          </a:p>
          <a:p>
            <a:pPr lvl="1"/>
            <a:r>
              <a:rPr lang="en-US" dirty="0" smtClean="0"/>
              <a:t>Photo-resistor circuit detects ambient light</a:t>
            </a:r>
          </a:p>
          <a:p>
            <a:pPr lvl="1"/>
            <a:r>
              <a:rPr lang="en-US" dirty="0" smtClean="0"/>
              <a:t>Ultra-bright light-emitting diodes illuminates when required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High-level System Design (cont.)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EC5A5A5-BBB8-421F-AADE-DF8E1B391E9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33958"/>
          </a:xfrm>
        </p:spPr>
        <p:txBody>
          <a:bodyPr>
            <a:normAutofit/>
          </a:bodyPr>
          <a:lstStyle/>
          <a:p>
            <a:r>
              <a:rPr lang="en-US" dirty="0" smtClean="0"/>
              <a:t>Mainly aimed for individuals with minor mobility problems</a:t>
            </a:r>
          </a:p>
          <a:p>
            <a:endParaRPr lang="en-US" dirty="0" smtClean="0"/>
          </a:p>
          <a:p>
            <a:r>
              <a:rPr lang="en-US" dirty="0" smtClean="0"/>
              <a:t>Potential uses for rehabilitation from injury or surgery</a:t>
            </a:r>
          </a:p>
          <a:p>
            <a:endParaRPr lang="en-US" dirty="0" smtClean="0"/>
          </a:p>
          <a:p>
            <a:r>
              <a:rPr lang="en-US" dirty="0" smtClean="0"/>
              <a:t>Elderly people with balance issues</a:t>
            </a:r>
          </a:p>
          <a:p>
            <a:endParaRPr lang="en-US" dirty="0" smtClean="0"/>
          </a:p>
          <a:p>
            <a:r>
              <a:rPr lang="en-US" dirty="0" smtClean="0"/>
              <a:t>Resistance training or anger management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and Consumers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EC5A5A5-BBB8-421F-AADE-DF8E1B391E9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Brackets for motors made from aluminum shaft</a:t>
            </a:r>
          </a:p>
          <a:p>
            <a:endParaRPr lang="en-US" dirty="0" smtClean="0"/>
          </a:p>
          <a:p>
            <a:r>
              <a:rPr lang="en-US" dirty="0" smtClean="0"/>
              <a:t>Door contacts made using common hardware</a:t>
            </a:r>
          </a:p>
          <a:p>
            <a:endParaRPr lang="en-US" dirty="0" smtClean="0"/>
          </a:p>
          <a:p>
            <a:r>
              <a:rPr lang="en-US" dirty="0" smtClean="0"/>
              <a:t>Brake pad mechanism fabricated using raw materials and basic tools</a:t>
            </a:r>
          </a:p>
          <a:p>
            <a:endParaRPr lang="en-US" dirty="0" smtClean="0"/>
          </a:p>
          <a:p>
            <a:r>
              <a:rPr lang="en-US" dirty="0" smtClean="0"/>
              <a:t>Most electronics soldered onto proto-board using plugs for easier maintenance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Prototyping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EC5A5A5-BBB8-421F-AADE-DF8E1B391E9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29222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Proposed costs:</a:t>
            </a:r>
          </a:p>
          <a:p>
            <a:pPr lvl="1"/>
            <a:r>
              <a:rPr lang="en-US" dirty="0" smtClean="0"/>
              <a:t>Electronics and transducers: $319.20</a:t>
            </a:r>
          </a:p>
          <a:p>
            <a:pPr lvl="1"/>
            <a:r>
              <a:rPr lang="en-US" dirty="0" smtClean="0"/>
              <a:t>Hardware: $657.20</a:t>
            </a:r>
          </a:p>
          <a:p>
            <a:pPr lvl="1"/>
            <a:r>
              <a:rPr lang="en-US" dirty="0" smtClean="0"/>
              <a:t>Total: $976.40</a:t>
            </a:r>
          </a:p>
          <a:p>
            <a:r>
              <a:rPr lang="en-US" dirty="0" smtClean="0"/>
              <a:t>Actual costs:</a:t>
            </a:r>
          </a:p>
          <a:p>
            <a:pPr lvl="1"/>
            <a:r>
              <a:rPr lang="en-US" dirty="0" smtClean="0"/>
              <a:t>Electronics and transducers: $390.70</a:t>
            </a:r>
          </a:p>
          <a:p>
            <a:pPr lvl="1"/>
            <a:r>
              <a:rPr lang="en-US" dirty="0" smtClean="0"/>
              <a:t>Hardware: $291.30</a:t>
            </a:r>
          </a:p>
          <a:p>
            <a:pPr lvl="1"/>
            <a:r>
              <a:rPr lang="en-US" dirty="0" smtClean="0"/>
              <a:t>Total: $682.00</a:t>
            </a:r>
          </a:p>
          <a:p>
            <a:r>
              <a:rPr lang="en-US" dirty="0" smtClean="0"/>
              <a:t>Funding received:</a:t>
            </a:r>
          </a:p>
          <a:p>
            <a:pPr lvl="1"/>
            <a:r>
              <a:rPr lang="en-US" dirty="0" smtClean="0"/>
              <a:t>ESSEF: $500.00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Prototyping Budget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EC5A5A5-BBB8-421F-AADE-DF8E1B391E9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gantchartez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1285860"/>
            <a:ext cx="8501122" cy="535785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Timeline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1714488"/>
            <a:ext cx="8953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EC5A5A5-BBB8-421F-AADE-DF8E1B391E9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7683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Workshop fabrication skills</a:t>
            </a:r>
          </a:p>
          <a:p>
            <a:endParaRPr lang="en-US" dirty="0" smtClean="0"/>
          </a:p>
          <a:p>
            <a:r>
              <a:rPr lang="en-US" dirty="0" smtClean="0"/>
              <a:t>Embedded microcontroller programming</a:t>
            </a:r>
          </a:p>
          <a:p>
            <a:endParaRPr lang="en-US" dirty="0" smtClean="0"/>
          </a:p>
          <a:p>
            <a:r>
              <a:rPr lang="en-US" dirty="0" smtClean="0"/>
              <a:t>Usage of sensors and actuators</a:t>
            </a:r>
          </a:p>
          <a:p>
            <a:endParaRPr lang="en-US" dirty="0" smtClean="0"/>
          </a:p>
          <a:p>
            <a:r>
              <a:rPr lang="en-US" dirty="0" smtClean="0"/>
              <a:t>Real-time hardware and software debugging</a:t>
            </a:r>
          </a:p>
          <a:p>
            <a:endParaRPr lang="en-US" dirty="0" smtClean="0"/>
          </a:p>
          <a:p>
            <a:r>
              <a:rPr lang="en-US" dirty="0" smtClean="0"/>
              <a:t>Circuitry design</a:t>
            </a:r>
          </a:p>
          <a:p>
            <a:endParaRPr lang="en-US" dirty="0" smtClean="0"/>
          </a:p>
          <a:p>
            <a:r>
              <a:rPr lang="en-US" dirty="0" smtClean="0"/>
              <a:t>Leaderships skills and respect for colleagues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learned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EC5A5A5-BBB8-421F-AADE-DF8E1B391E9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Work within the group was divided as follows:</a:t>
            </a:r>
          </a:p>
          <a:p>
            <a:endParaRPr lang="en-US" dirty="0" smtClean="0"/>
          </a:p>
          <a:p>
            <a:r>
              <a:rPr lang="en-US" dirty="0" smtClean="0"/>
              <a:t>CEO (Henry </a:t>
            </a:r>
            <a:r>
              <a:rPr lang="en-US" dirty="0" err="1" smtClean="0"/>
              <a:t>Kam</a:t>
            </a:r>
            <a:r>
              <a:rPr lang="en-US" dirty="0" smtClean="0"/>
              <a:t>): Oversees the project progress and aids with any issues members encounter</a:t>
            </a:r>
          </a:p>
          <a:p>
            <a:r>
              <a:rPr lang="en-US" dirty="0" smtClean="0"/>
              <a:t>COO (Chuck Lee): Helps manage the group and organize meetings</a:t>
            </a:r>
          </a:p>
          <a:p>
            <a:r>
              <a:rPr lang="en-US" dirty="0" smtClean="0"/>
              <a:t>CCO (Jeff </a:t>
            </a:r>
            <a:r>
              <a:rPr lang="en-US" dirty="0" err="1" smtClean="0"/>
              <a:t>Ip</a:t>
            </a:r>
            <a:r>
              <a:rPr lang="en-US" dirty="0" smtClean="0"/>
              <a:t>): Uses creative skills and hardware knowledge to develop the project</a:t>
            </a:r>
          </a:p>
          <a:p>
            <a:r>
              <a:rPr lang="en-US" dirty="0" smtClean="0"/>
              <a:t>CFO (Benjamin Chen): Manages finances and the budget for the project</a:t>
            </a:r>
          </a:p>
          <a:p>
            <a:r>
              <a:rPr lang="en-US" dirty="0" smtClean="0"/>
              <a:t>CTO (Nathaniel </a:t>
            </a:r>
            <a:r>
              <a:rPr lang="en-US" dirty="0" err="1" smtClean="0"/>
              <a:t>Seung</a:t>
            </a:r>
            <a:r>
              <a:rPr lang="en-US" dirty="0" smtClean="0"/>
              <a:t>): </a:t>
            </a:r>
            <a:r>
              <a:rPr lang="en-US" dirty="0" smtClean="0"/>
              <a:t>Provides technical advice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Dynamics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EC5A5A5-BBB8-421F-AADE-DF8E1B391E9A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Introduction</a:t>
            </a:r>
          </a:p>
          <a:p>
            <a:endParaRPr lang="en-US" dirty="0" smtClean="0"/>
          </a:p>
          <a:p>
            <a:r>
              <a:rPr lang="en-US" dirty="0" smtClean="0"/>
              <a:t>System Overview</a:t>
            </a:r>
          </a:p>
          <a:p>
            <a:endParaRPr lang="en-US" dirty="0" smtClean="0"/>
          </a:p>
          <a:p>
            <a:r>
              <a:rPr lang="en-US" dirty="0" smtClean="0"/>
              <a:t>High-level System Design</a:t>
            </a:r>
          </a:p>
          <a:p>
            <a:endParaRPr lang="en-US" dirty="0" smtClean="0"/>
          </a:p>
          <a:p>
            <a:r>
              <a:rPr lang="en-US" dirty="0" smtClean="0"/>
              <a:t>Market and Consumers</a:t>
            </a:r>
          </a:p>
          <a:p>
            <a:endParaRPr lang="en-US" dirty="0" smtClean="0"/>
          </a:p>
          <a:p>
            <a:r>
              <a:rPr lang="en-US" dirty="0" smtClean="0"/>
              <a:t>Prototyping and Budget</a:t>
            </a:r>
          </a:p>
          <a:p>
            <a:endParaRPr lang="en-US" dirty="0" smtClean="0"/>
          </a:p>
          <a:p>
            <a:r>
              <a:rPr lang="en-US" dirty="0" smtClean="0"/>
              <a:t>What We Learned</a:t>
            </a:r>
          </a:p>
          <a:p>
            <a:endParaRPr lang="en-US" dirty="0" smtClean="0"/>
          </a:p>
          <a:p>
            <a:r>
              <a:rPr lang="en-US" dirty="0" smtClean="0"/>
              <a:t>Team Dynamics</a:t>
            </a:r>
          </a:p>
          <a:p>
            <a:endParaRPr lang="en-US" dirty="0" smtClean="0"/>
          </a:p>
          <a:p>
            <a:r>
              <a:rPr lang="en-US" dirty="0" smtClean="0"/>
              <a:t>Conclusion/Future </a:t>
            </a:r>
            <a:r>
              <a:rPr lang="en-US" dirty="0" smtClean="0"/>
              <a:t>Implementations</a:t>
            </a:r>
          </a:p>
          <a:p>
            <a:endParaRPr lang="en-US" dirty="0" smtClean="0"/>
          </a:p>
          <a:p>
            <a:r>
              <a:rPr lang="en-US" dirty="0" smtClean="0"/>
              <a:t>Acknowledgements &amp; Questions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EC5A5A5-BBB8-421F-AADE-DF8E1B391E9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Improved battery life and performance</a:t>
            </a:r>
          </a:p>
          <a:p>
            <a:endParaRPr lang="en-US" dirty="0" smtClean="0"/>
          </a:p>
          <a:p>
            <a:r>
              <a:rPr lang="en-US" dirty="0" smtClean="0"/>
              <a:t>Reduce weight</a:t>
            </a:r>
          </a:p>
          <a:p>
            <a:endParaRPr lang="en-US" dirty="0" smtClean="0"/>
          </a:p>
          <a:p>
            <a:r>
              <a:rPr lang="en-US" dirty="0" smtClean="0"/>
              <a:t>Graphic user interface to display information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Conclusion/Future </a:t>
            </a:r>
            <a:r>
              <a:rPr lang="en-US" dirty="0" smtClean="0"/>
              <a:t>implementations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EC5A5A5-BBB8-421F-AADE-DF8E1B391E9A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Instructors:</a:t>
            </a:r>
          </a:p>
          <a:p>
            <a:pPr lvl="1"/>
            <a:r>
              <a:rPr lang="en-US" dirty="0" smtClean="0"/>
              <a:t>Andrew </a:t>
            </a:r>
            <a:r>
              <a:rPr lang="en-US" dirty="0" err="1" smtClean="0"/>
              <a:t>Rawicz</a:t>
            </a:r>
            <a:r>
              <a:rPr lang="en-US" dirty="0" smtClean="0"/>
              <a:t>, Steve Whitmore, Patrick Leung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TA’s:</a:t>
            </a:r>
          </a:p>
          <a:p>
            <a:pPr lvl="1"/>
            <a:r>
              <a:rPr lang="en-US" dirty="0" smtClean="0"/>
              <a:t>Ali </a:t>
            </a:r>
            <a:r>
              <a:rPr lang="en-US" dirty="0" err="1" smtClean="0"/>
              <a:t>Ostadfar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Support:</a:t>
            </a:r>
          </a:p>
          <a:p>
            <a:pPr lvl="1"/>
            <a:r>
              <a:rPr lang="en-US" dirty="0" smtClean="0"/>
              <a:t>Doug </a:t>
            </a:r>
            <a:r>
              <a:rPr lang="en-US" dirty="0" err="1" smtClean="0"/>
              <a:t>Gayton</a:t>
            </a:r>
            <a:r>
              <a:rPr lang="en-US" dirty="0" smtClean="0"/>
              <a:t> (GF Strong - Assistive Technology)</a:t>
            </a:r>
          </a:p>
          <a:p>
            <a:pPr lvl="1"/>
            <a:r>
              <a:rPr lang="en-US" dirty="0" smtClean="0"/>
              <a:t>Ian Denison (GF Strong – Equipment Evaluation)</a:t>
            </a:r>
          </a:p>
          <a:p>
            <a:pPr lvl="1"/>
            <a:r>
              <a:rPr lang="en-US" dirty="0" smtClean="0"/>
              <a:t>Century House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EC5A5A5-BBB8-421F-AADE-DF8E1B391E9A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EC5A5A5-BBB8-421F-AADE-DF8E1B391E9A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Atmel Atmega328 @ 16 MHz</a:t>
            </a:r>
          </a:p>
          <a:p>
            <a:r>
              <a:rPr lang="en-US" dirty="0" smtClean="0"/>
              <a:t>16 kb flash memory</a:t>
            </a:r>
          </a:p>
          <a:p>
            <a:r>
              <a:rPr lang="en-US" dirty="0" smtClean="0"/>
              <a:t>1 kb SRAM</a:t>
            </a:r>
          </a:p>
          <a:p>
            <a:r>
              <a:rPr lang="en-US" dirty="0" smtClean="0"/>
              <a:t>Input voltage: 7-12V</a:t>
            </a:r>
          </a:p>
          <a:p>
            <a:r>
              <a:rPr lang="en-US" dirty="0" smtClean="0"/>
              <a:t>USB A to Mini-B Interface connector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- Microcontroller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EC5A5A5-BBB8-421F-AADE-DF8E1B391E9A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DFRobot</a:t>
            </a:r>
            <a:r>
              <a:rPr lang="en-US" dirty="0" smtClean="0"/>
              <a:t> URM V3.2 Ultrasonic Sensor</a:t>
            </a:r>
          </a:p>
          <a:p>
            <a:r>
              <a:rPr lang="en-US" dirty="0" smtClean="0"/>
              <a:t>Input Voltage: 5V</a:t>
            </a:r>
          </a:p>
          <a:p>
            <a:r>
              <a:rPr lang="en-US" dirty="0" smtClean="0"/>
              <a:t>Minimum distance: 4 cm</a:t>
            </a:r>
          </a:p>
          <a:p>
            <a:r>
              <a:rPr lang="en-US" dirty="0" smtClean="0"/>
              <a:t>Maximum distance: 500 cm</a:t>
            </a:r>
          </a:p>
          <a:p>
            <a:r>
              <a:rPr lang="en-US" dirty="0" smtClean="0"/>
              <a:t>Resolution: 1 cm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– Sonar scanners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EC5A5A5-BBB8-421F-AADE-DF8E1B391E9A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EasyDriver</a:t>
            </a:r>
            <a:r>
              <a:rPr lang="en-US" dirty="0" smtClean="0"/>
              <a:t> Stepper Motor Driver</a:t>
            </a:r>
          </a:p>
          <a:p>
            <a:r>
              <a:rPr lang="en-US" dirty="0" smtClean="0"/>
              <a:t>A3967 </a:t>
            </a:r>
            <a:r>
              <a:rPr lang="en-US" dirty="0" err="1" smtClean="0"/>
              <a:t>microstepping</a:t>
            </a:r>
            <a:r>
              <a:rPr lang="en-US" dirty="0" smtClean="0"/>
              <a:t> driver chip</a:t>
            </a:r>
          </a:p>
          <a:p>
            <a:r>
              <a:rPr lang="en-US" dirty="0" smtClean="0"/>
              <a:t>Adjustable current control: 150 </a:t>
            </a:r>
            <a:r>
              <a:rPr lang="en-US" dirty="0" err="1" smtClean="0"/>
              <a:t>mA</a:t>
            </a:r>
            <a:r>
              <a:rPr lang="en-US" dirty="0" smtClean="0"/>
              <a:t>/phase to 750 </a:t>
            </a:r>
            <a:r>
              <a:rPr lang="en-US" dirty="0" err="1" smtClean="0"/>
              <a:t>mA</a:t>
            </a:r>
            <a:r>
              <a:rPr lang="en-US" dirty="0" smtClean="0"/>
              <a:t>/phase</a:t>
            </a:r>
          </a:p>
          <a:p>
            <a:r>
              <a:rPr lang="en-US" dirty="0" smtClean="0"/>
              <a:t>Input voltage: 7V – 30V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– Motor Driver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EC5A5A5-BBB8-421F-AADE-DF8E1B391E9A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Memsic</a:t>
            </a:r>
            <a:r>
              <a:rPr lang="en-US" dirty="0" smtClean="0"/>
              <a:t> 2125 Dual-axis accelerometer</a:t>
            </a:r>
          </a:p>
          <a:p>
            <a:r>
              <a:rPr lang="en-US" dirty="0" smtClean="0"/>
              <a:t>Measures +/- 3 g on each axis</a:t>
            </a:r>
          </a:p>
          <a:p>
            <a:r>
              <a:rPr lang="en-US" dirty="0" smtClean="0"/>
              <a:t>100 Hz PWM output signal</a:t>
            </a:r>
          </a:p>
          <a:p>
            <a:r>
              <a:rPr lang="en-US" dirty="0" smtClean="0"/>
              <a:t>Input voltage: 3.3 – 5V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–Accelerometer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EC5A5A5-BBB8-421F-AADE-DF8E1B391E9A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Interlink 0.2” Circular Force Sensitive Resistor</a:t>
            </a:r>
          </a:p>
          <a:p>
            <a:r>
              <a:rPr lang="en-US" dirty="0" smtClean="0"/>
              <a:t>Force sensitivity range: &lt;100 g to &gt;10 kg</a:t>
            </a:r>
          </a:p>
          <a:p>
            <a:r>
              <a:rPr lang="en-US" dirty="0" smtClean="0"/>
              <a:t>Force resolution: Better than 0.5% full scale</a:t>
            </a:r>
          </a:p>
          <a:p>
            <a:r>
              <a:rPr lang="en-US" dirty="0" smtClean="0"/>
              <a:t>Break force (turn-on force): 20 g to 100 g</a:t>
            </a:r>
          </a:p>
          <a:p>
            <a:r>
              <a:rPr lang="en-US" dirty="0" smtClean="0"/>
              <a:t>Device rise time: 1-2 ms</a:t>
            </a:r>
          </a:p>
          <a:p>
            <a:r>
              <a:rPr lang="en-US" dirty="0" smtClean="0"/>
              <a:t>Lifetime: &gt;10 million actuations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- Force Sensitive Resistors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EC5A5A5-BBB8-421F-AADE-DF8E1B391E9A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Bipolar stepping</a:t>
            </a:r>
          </a:p>
          <a:p>
            <a:r>
              <a:rPr lang="en-US" dirty="0" smtClean="0"/>
              <a:t>Operating voltage: 2.33V – 12V</a:t>
            </a:r>
          </a:p>
          <a:p>
            <a:r>
              <a:rPr lang="en-US" dirty="0" smtClean="0"/>
              <a:t>Weight: 241 g</a:t>
            </a:r>
          </a:p>
          <a:p>
            <a:r>
              <a:rPr lang="en-US" dirty="0" smtClean="0"/>
              <a:t>Power consumption: 7W</a:t>
            </a:r>
          </a:p>
          <a:p>
            <a:r>
              <a:rPr lang="en-US" dirty="0" smtClean="0"/>
              <a:t>Current/phase: 290 </a:t>
            </a:r>
            <a:r>
              <a:rPr lang="en-US" dirty="0" err="1" smtClean="0"/>
              <a:t>mA</a:t>
            </a:r>
            <a:r>
              <a:rPr lang="en-US" dirty="0" smtClean="0"/>
              <a:t> to 1.5 A</a:t>
            </a:r>
          </a:p>
          <a:p>
            <a:r>
              <a:rPr lang="en-US" dirty="0" smtClean="0"/>
              <a:t>Exerts up to 50 lbs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Hardware – Linear Stepper Actuators.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EC5A5A5-BBB8-421F-AADE-DF8E1B391E9A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Arduino</a:t>
            </a:r>
            <a:r>
              <a:rPr lang="en-US" dirty="0" smtClean="0"/>
              <a:t> programming language</a:t>
            </a:r>
          </a:p>
          <a:p>
            <a:r>
              <a:rPr lang="en-US" dirty="0" smtClean="0"/>
              <a:t>Programming language based on C/C++</a:t>
            </a:r>
          </a:p>
          <a:p>
            <a:r>
              <a:rPr lang="en-US" dirty="0" smtClean="0"/>
              <a:t>Sequential coding within a main loop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Programmed using </a:t>
            </a:r>
            <a:r>
              <a:rPr lang="en-US" dirty="0" err="1" smtClean="0"/>
              <a:t>Arduino</a:t>
            </a:r>
            <a:r>
              <a:rPr lang="en-US" dirty="0" smtClean="0"/>
              <a:t> IDE:</a:t>
            </a:r>
          </a:p>
          <a:p>
            <a:pPr lvl="1"/>
            <a:r>
              <a:rPr lang="en-US" dirty="0" smtClean="0"/>
              <a:t>Force Sensitive Resistors</a:t>
            </a:r>
          </a:p>
          <a:p>
            <a:pPr lvl="1"/>
            <a:r>
              <a:rPr lang="en-US" dirty="0" smtClean="0"/>
              <a:t>Motor Drivers</a:t>
            </a:r>
          </a:p>
          <a:p>
            <a:pPr lvl="1"/>
            <a:r>
              <a:rPr lang="en-US" dirty="0" smtClean="0"/>
              <a:t>Obstacle Sensors</a:t>
            </a:r>
          </a:p>
          <a:p>
            <a:pPr lvl="1"/>
            <a:r>
              <a:rPr lang="en-US" dirty="0" smtClean="0"/>
              <a:t>Encoders</a:t>
            </a:r>
          </a:p>
          <a:p>
            <a:pPr lvl="1"/>
            <a:r>
              <a:rPr lang="en-US" dirty="0" smtClean="0"/>
              <a:t>Accelerometer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- </a:t>
            </a:r>
            <a:r>
              <a:rPr lang="en-US" dirty="0" err="1" smtClean="0"/>
              <a:t>Arduino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EC5A5A5-BBB8-421F-AADE-DF8E1B391E9A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 rollator?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Wheeled walker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Commonly used for assisting with balance while walking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Acts as a portable seat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Optional basket helps carry items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EC5A5A5-BBB8-421F-AADE-DF8E1B391E9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Demand for a walking aid for people with balance problems or minor mobility issues</a:t>
            </a:r>
          </a:p>
          <a:p>
            <a:endParaRPr lang="en-US" dirty="0" smtClean="0"/>
          </a:p>
          <a:p>
            <a:r>
              <a:rPr lang="en-US" dirty="0" smtClean="0"/>
              <a:t>Current rollator designs have only basic mechanical features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EC5A5A5-BBB8-421F-AADE-DF8E1B391E9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problem with </a:t>
            </a:r>
            <a:r>
              <a:rPr lang="en-US" dirty="0" err="1" smtClean="0"/>
              <a:t>rollators</a:t>
            </a:r>
            <a:r>
              <a:rPr lang="en-US" dirty="0" smtClean="0"/>
              <a:t> </a:t>
            </a:r>
            <a:r>
              <a:rPr lang="en-US" dirty="0" smtClean="0"/>
              <a:t>these days: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Lack of resistance braking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Self Closing Doors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Unexpected Obstacle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Low Visibility Environment  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- Problem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EC5A5A5-BBB8-421F-AADE-DF8E1B391E9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offer the </a:t>
            </a:r>
            <a:r>
              <a:rPr lang="en-US" dirty="0" err="1" smtClean="0"/>
              <a:t>Rollada</a:t>
            </a:r>
            <a:r>
              <a:rPr lang="en-US" dirty="0" smtClean="0"/>
              <a:t> as a solution to </a:t>
            </a:r>
            <a:r>
              <a:rPr lang="en-US" dirty="0" smtClean="0"/>
              <a:t>these problems: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Dynamic braking to provide resistance on slopes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Door </a:t>
            </a:r>
            <a:r>
              <a:rPr lang="en-US" dirty="0" smtClean="0"/>
              <a:t>wheels help </a:t>
            </a:r>
            <a:r>
              <a:rPr lang="en-US" dirty="0" smtClean="0"/>
              <a:t>hold the door open during passage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Ultrasonic obstacle sensor detects </a:t>
            </a:r>
            <a:r>
              <a:rPr lang="en-US" dirty="0" smtClean="0"/>
              <a:t>walls or obstacles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Lighting system illuminates dark paths and increases night-time visibility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- Solution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EC5A5A5-BBB8-421F-AADE-DF8E1B391E9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features: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Automatic Braking System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Sonar </a:t>
            </a:r>
            <a:r>
              <a:rPr lang="en-US" dirty="0" smtClean="0"/>
              <a:t>System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LED </a:t>
            </a:r>
            <a:r>
              <a:rPr lang="en-US" dirty="0" smtClean="0"/>
              <a:t>Lighting System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Door Bumpers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Overview.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EC5A5A5-BBB8-421F-AADE-DF8E1B391E9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91082"/>
          </a:xfrm>
        </p:spPr>
        <p:txBody>
          <a:bodyPr/>
          <a:lstStyle/>
          <a:p>
            <a:r>
              <a:rPr lang="en-US" dirty="0" smtClean="0"/>
              <a:t>Senses angle of tilt and changes resistance</a:t>
            </a:r>
          </a:p>
          <a:p>
            <a:endParaRPr lang="en-US" dirty="0" smtClean="0"/>
          </a:p>
          <a:p>
            <a:r>
              <a:rPr lang="en-US" dirty="0" smtClean="0"/>
              <a:t>Senses speed and brakes if limit is exceeded</a:t>
            </a:r>
          </a:p>
          <a:p>
            <a:endParaRPr lang="en-US" dirty="0" smtClean="0"/>
          </a:p>
          <a:p>
            <a:r>
              <a:rPr lang="en-US" dirty="0" smtClean="0"/>
              <a:t>Force sensors detects braking force exerted</a:t>
            </a:r>
          </a:p>
          <a:p>
            <a:endParaRPr lang="en-US" dirty="0" smtClean="0"/>
          </a:p>
          <a:p>
            <a:r>
              <a:rPr lang="en-US" dirty="0" smtClean="0"/>
              <a:t>Adjustable speed limit via turn knob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Automatic Braking System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EC5A5A5-BBB8-421F-AADE-DF8E1B391E9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48206"/>
          </a:xfrm>
        </p:spPr>
        <p:txBody>
          <a:bodyPr/>
          <a:lstStyle/>
          <a:p>
            <a:r>
              <a:rPr lang="en-US" dirty="0" smtClean="0"/>
              <a:t>Detects objects at a distance (within 5 meters)</a:t>
            </a:r>
          </a:p>
          <a:p>
            <a:endParaRPr lang="en-US" dirty="0" smtClean="0"/>
          </a:p>
          <a:p>
            <a:r>
              <a:rPr lang="en-US" dirty="0" smtClean="0"/>
              <a:t>Alerts user with beeps accordingly when objects </a:t>
            </a:r>
            <a:r>
              <a:rPr lang="en-US" dirty="0" smtClean="0"/>
              <a:t>are within 0.5 </a:t>
            </a:r>
            <a:r>
              <a:rPr lang="en-US" dirty="0" smtClean="0"/>
              <a:t>meter</a:t>
            </a:r>
          </a:p>
          <a:p>
            <a:endParaRPr lang="en-US" dirty="0" smtClean="0"/>
          </a:p>
          <a:p>
            <a:r>
              <a:rPr lang="en-US" dirty="0" smtClean="0"/>
              <a:t>Feature </a:t>
            </a:r>
            <a:r>
              <a:rPr lang="en-US" dirty="0" smtClean="0"/>
              <a:t>can be switched off manually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Obstacle Detection System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EC5A5A5-BBB8-421F-AADE-DF8E1B391E9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598</TotalTime>
  <Words>827</Words>
  <Application>Microsoft Office PowerPoint</Application>
  <PresentationFormat>On-screen Show (4:3)</PresentationFormat>
  <Paragraphs>263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Paper</vt:lpstr>
      <vt:lpstr>ENSC 440/305 Presentation</vt:lpstr>
      <vt:lpstr>Table of Contents</vt:lpstr>
      <vt:lpstr>Introduction</vt:lpstr>
      <vt:lpstr>Motivation</vt:lpstr>
      <vt:lpstr>Introduction - Problem</vt:lpstr>
      <vt:lpstr>Introduction - Solution</vt:lpstr>
      <vt:lpstr>System Overview.</vt:lpstr>
      <vt:lpstr>Automatic Braking System</vt:lpstr>
      <vt:lpstr>Obstacle Detection System</vt:lpstr>
      <vt:lpstr>Lighting System</vt:lpstr>
      <vt:lpstr>Door Bumpers</vt:lpstr>
      <vt:lpstr>High-level System Design</vt:lpstr>
      <vt:lpstr>High-level System Design (cont.)</vt:lpstr>
      <vt:lpstr>Market and Consumers</vt:lpstr>
      <vt:lpstr>Prototyping</vt:lpstr>
      <vt:lpstr>Prototyping Budget</vt:lpstr>
      <vt:lpstr>Project Timeline</vt:lpstr>
      <vt:lpstr>What we learned</vt:lpstr>
      <vt:lpstr>Team Dynamics</vt:lpstr>
      <vt:lpstr>Conclusion/Future implementations</vt:lpstr>
      <vt:lpstr>Acknowledgements</vt:lpstr>
      <vt:lpstr>Questions?</vt:lpstr>
      <vt:lpstr>Hardware - Microcontroller</vt:lpstr>
      <vt:lpstr>Hardware – Sonar scanners</vt:lpstr>
      <vt:lpstr>Hardware – Motor Driver</vt:lpstr>
      <vt:lpstr>Hardware –Accelerometer</vt:lpstr>
      <vt:lpstr>Hardware - Force Sensitive Resistors</vt:lpstr>
      <vt:lpstr>Hardware – Linear Stepper Actuators.</vt:lpstr>
      <vt:lpstr>Software - Arduino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ENSC 440/305 Presentation</dc:title>
  <dc:creator>F5inter</dc:creator>
  <cp:lastModifiedBy>Henry</cp:lastModifiedBy>
  <cp:revision>66</cp:revision>
  <dcterms:created xsi:type="dcterms:W3CDTF">2010-04-02T21:09:22Z</dcterms:created>
  <dcterms:modified xsi:type="dcterms:W3CDTF">2010-04-30T20:12:29Z</dcterms:modified>
</cp:coreProperties>
</file>