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Layouts/slideLayout23.xml" ContentType="application/vnd.openxmlformats-officedocument.presentationml.slideLayout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heme/themeOverride2.xml" ContentType="application/vnd.openxmlformats-officedocument.themeOverr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theme/themeOverride1.xml" ContentType="application/vnd.openxmlformats-officedocument.themeOverr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slideMasters/slideMaster2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Default Extension="rels" ContentType="application/vnd.openxmlformats-package.relationships+xml"/>
  <Override PartName="/ppt/slides/slide24.xml" ContentType="application/vnd.openxmlformats-officedocument.presentationml.slide+xml"/>
  <Override PartName="/ppt/slideLayouts/slideLayout19.xml" ContentType="application/vnd.openxmlformats-officedocument.presentationml.slideLayout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  <p:sldMasterId r:id="rId2"/>
  </p:sldMasterIdLst>
  <p:notesMasterIdLst>
    <p:notesMasterId r:id="rId29"/>
  </p:notesMasterIdLst>
  <p:sldIdLst>
    <p:sldId id="256" r:id="rId3"/>
    <p:sldId id="258" r:id="rId4"/>
    <p:sldId id="257" r:id="rId5"/>
    <p:sldId id="260" r:id="rId6"/>
    <p:sldId id="276" r:id="rId7"/>
    <p:sldId id="278" r:id="rId8"/>
    <p:sldId id="279" r:id="rId9"/>
    <p:sldId id="261" r:id="rId10"/>
    <p:sldId id="265" r:id="rId11"/>
    <p:sldId id="262" r:id="rId12"/>
    <p:sldId id="264" r:id="rId13"/>
    <p:sldId id="263" r:id="rId14"/>
    <p:sldId id="280" r:id="rId15"/>
    <p:sldId id="266" r:id="rId16"/>
    <p:sldId id="282" r:id="rId17"/>
    <p:sldId id="284" r:id="rId18"/>
    <p:sldId id="283" r:id="rId19"/>
    <p:sldId id="267" r:id="rId20"/>
    <p:sldId id="281" r:id="rId21"/>
    <p:sldId id="268" r:id="rId22"/>
    <p:sldId id="269" r:id="rId23"/>
    <p:sldId id="274" r:id="rId24"/>
    <p:sldId id="275" r:id="rId25"/>
    <p:sldId id="271" r:id="rId26"/>
    <p:sldId id="272" r:id="rId27"/>
    <p:sldId id="273" r:id="rId2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00FF"/>
    <a:srgbClr val="111B2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82" d="100"/>
          <a:sy n="82" d="100"/>
        </p:scale>
        <p:origin x="-11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presProps" Target="presProps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0" Type="http://schemas.openxmlformats.org/officeDocument/2006/relationships/slide" Target="slides/slide8.xml"/><Relationship Id="rId32" Type="http://schemas.openxmlformats.org/officeDocument/2006/relationships/viewProps" Target="viewProps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9" Type="http://schemas.openxmlformats.org/officeDocument/2006/relationships/slide" Target="slides/slide7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7" Type="http://schemas.openxmlformats.org/officeDocument/2006/relationships/slide" Target="slides/slide25.xml"/><Relationship Id="rId14" Type="http://schemas.openxmlformats.org/officeDocument/2006/relationships/slide" Target="slides/slide12.xml"/><Relationship Id="rId23" Type="http://schemas.openxmlformats.org/officeDocument/2006/relationships/slide" Target="slides/slide21.xml"/><Relationship Id="rId4" Type="http://schemas.openxmlformats.org/officeDocument/2006/relationships/slide" Target="slides/slide2.xml"/><Relationship Id="rId28" Type="http://schemas.openxmlformats.org/officeDocument/2006/relationships/slide" Target="slides/slide26.xml"/><Relationship Id="rId26" Type="http://schemas.openxmlformats.org/officeDocument/2006/relationships/slide" Target="slides/slide24.xml"/><Relationship Id="rId30" Type="http://schemas.openxmlformats.org/officeDocument/2006/relationships/printerSettings" Target="printerSettings/printerSettings1.bin"/><Relationship Id="rId11" Type="http://schemas.openxmlformats.org/officeDocument/2006/relationships/slide" Target="slides/slide9.xml"/><Relationship Id="rId29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16" Type="http://schemas.openxmlformats.org/officeDocument/2006/relationships/slide" Target="slides/slide14.xml"/><Relationship Id="rId3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" Type="http://schemas.openxmlformats.org/officeDocument/2006/relationships/slideMaster" Target="slideMasters/slideMaster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rbe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rbe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DC9A31F-8F0B-F742-B1A1-DC709CB66F2E}" type="datetime1">
              <a:rPr lang="en-US"/>
              <a:pPr>
                <a:defRPr/>
              </a:pPr>
              <a:t>4/30/10</a:t>
            </a:fld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rbe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rbe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B86889D-0E43-2E4F-A443-B750FDE4A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pitchFamily="-106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mpd="thickThin">
            <a:noFill/>
            <a:miter lim="800000"/>
            <a:headEnd/>
            <a:tailEnd/>
          </a:ln>
          <a:effectLst>
            <a:outerShdw blurRad="63500" dist="10160" dir="5400000" algn="tl" rotWithShape="0">
              <a:srgbClr val="000000">
                <a:alpha val="59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orbel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rtlCol="0" anchor="t"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0AD8D-DE57-C542-8BA5-F3411F47FCCF}" type="datetime1">
              <a:rPr lang="en-US"/>
              <a:pPr>
                <a:defRPr/>
              </a:pPr>
              <a:t>4/30/10</a:t>
            </a:fld>
            <a:endParaRPr lang="en-US" smtClean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6B372-1719-D548-AD70-4E86E8BD0D3C}" type="slidenum">
              <a:rPr lang="en-CA"/>
              <a:pPr>
                <a:defRPr/>
              </a:pPr>
              <a:t>‹#›</a:t>
            </a:fld>
            <a:endParaRPr lang="en-CA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C4606-93B2-7549-ADD9-53175B46D531}" type="datetime1">
              <a:rPr lang="en-US"/>
              <a:pPr>
                <a:defRPr/>
              </a:pPr>
              <a:t>4/30/10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A5E67-6930-7044-9C4F-7E83F19D72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mpd="thickThin">
            <a:noFill/>
            <a:miter lim="800000"/>
            <a:headEnd/>
            <a:tailEnd/>
          </a:ln>
          <a:effectLst>
            <a:outerShdw blurRad="63500" dist="10160" dir="10800000" algn="tl" rotWithShape="0">
              <a:srgbClr val="000000">
                <a:alpha val="59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orbel" charset="0"/>
              <a:ea typeface="+mn-ea"/>
              <a:cs typeface="+mn-cs"/>
            </a:endParaRPr>
          </a:p>
        </p:txBody>
      </p:sp>
      <p:sp>
        <p:nvSpPr>
          <p:cNvPr id="5" name="Rectangle 7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9061A-52E9-F346-B056-EF9C6D7491A5}" type="datetime1">
              <a:rPr lang="en-US"/>
              <a:pPr>
                <a:defRPr/>
              </a:pPr>
              <a:t>4/30/10</a:t>
            </a:fld>
            <a:endParaRPr lang="en-US" smtClean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AA5B6-06F4-4F45-A72B-0C831B5F8DCE}" type="slidenum">
              <a:rPr lang="en-US"/>
              <a:pPr>
                <a:defRPr/>
              </a:pPr>
              <a:t>‹#›</a:t>
            </a:fld>
            <a:endParaRPr lang="en-US" smtClean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31BAB3-48DA-7C47-B705-95522636E90A}" type="datetime1">
              <a:rPr lang="en-US"/>
              <a:pPr>
                <a:defRPr/>
              </a:pPr>
              <a:t>4/30/10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00DAE2-4E70-0E4E-A7F6-94483253E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mpd="thickThin">
            <a:noFill/>
            <a:miter lim="800000"/>
            <a:headEnd/>
            <a:tailEnd/>
          </a:ln>
          <a:effectLst>
            <a:outerShdw blurRad="63500" dist="10160" dir="5400000" algn="tl" rotWithShape="0">
              <a:srgbClr val="000000">
                <a:alpha val="59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orbel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rtlCol="0" anchor="t"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2646550-CD6D-9649-83FF-3DE95A3D0240}" type="datetime1">
              <a:rPr lang="en-US"/>
              <a:pPr>
                <a:defRPr/>
              </a:pPr>
              <a:t>4/30/10</a:t>
            </a:fld>
            <a:endParaRPr lang="en-US" smtClean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16C7739-A4B2-2D4F-8E6C-AB2DBC7ED176}" type="slidenum">
              <a:rPr lang="en-US"/>
              <a:pPr>
                <a:defRPr/>
              </a:pPr>
              <a:t>‹#›</a:t>
            </a:fld>
            <a:endParaRPr lang="en-US" smtClean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8549E-44DA-D340-9427-3B24ADF1A0C2}" type="datetime1">
              <a:rPr lang="en-US"/>
              <a:pPr>
                <a:defRPr/>
              </a:pPr>
              <a:t>4/30/10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05E4E-8B0A-2D4C-9F5F-1A97CBBC8D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mpd="thickThin">
            <a:noFill/>
            <a:miter lim="800000"/>
            <a:headEnd/>
            <a:tailEnd/>
          </a:ln>
          <a:effectLst>
            <a:outerShdw blurRad="63500" dist="10160" dir="5400000" algn="tl" rotWithShape="0">
              <a:srgbClr val="000000">
                <a:alpha val="59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orbel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rtlCol="0" anchor="b"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F961E6A-0063-6341-83EA-8A4BE0DA662B}" type="datetime1">
              <a:rPr lang="en-US"/>
              <a:pPr>
                <a:defRPr/>
              </a:pPr>
              <a:t>4/30/10</a:t>
            </a:fld>
            <a:endParaRPr lang="en-US" smtClean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46A6CC4-4051-244E-A83C-E5606642E0F5}" type="slidenum">
              <a:rPr lang="en-US"/>
              <a:pPr>
                <a:defRPr/>
              </a:pPr>
              <a:t>‹#›</a:t>
            </a:fld>
            <a:endParaRPr lang="en-US" smtClean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B098F-0BF3-4D40-A9D3-C7D5D9587BBD}" type="datetime1">
              <a:rPr lang="en-US"/>
              <a:pPr>
                <a:defRPr/>
              </a:pPr>
              <a:t>4/30/10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BC595-C148-6049-A494-DDB6B1C9AB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50263-EED2-894A-AC11-6550B119C017}" type="datetime1">
              <a:rPr lang="en-US"/>
              <a:pPr>
                <a:defRPr/>
              </a:pPr>
              <a:t>4/30/10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27A24-DA31-A340-A5B8-D8093A692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50D0E-D00D-6647-8404-697BF5F5D09A}" type="datetime1">
              <a:rPr lang="en-US"/>
              <a:pPr>
                <a:defRPr/>
              </a:pPr>
              <a:t>4/30/10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45548-2189-DD43-B943-32541AC041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A6828-33CD-EE4E-A28E-15BE0089C6DB}" type="datetime1">
              <a:rPr lang="en-US"/>
              <a:pPr>
                <a:defRPr/>
              </a:pPr>
              <a:t>4/30/10</a:t>
            </a:fld>
            <a:endParaRPr lang="en-US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E2D40-91DB-AB49-A352-53DF126757B2}" type="slidenum">
              <a:rPr lang="en-US"/>
              <a:pPr>
                <a:defRPr/>
              </a:pPr>
              <a:t>‹#›</a:t>
            </a:fld>
            <a:endParaRPr lang="en-US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527FD-3977-ED48-B1DF-4789CCB582E0}" type="datetime1">
              <a:rPr lang="en-US"/>
              <a:pPr>
                <a:defRPr/>
              </a:pPr>
              <a:t>4/30/10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839CF-ACB3-1247-ACF8-06CDF844B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rtlCol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1D143-DAA7-E941-8EF4-260EA355F48D}" type="datetime1">
              <a:rPr lang="en-US"/>
              <a:pPr>
                <a:defRPr/>
              </a:pPr>
              <a:t>4/30/10</a:t>
            </a:fld>
            <a:endParaRPr lang="en-US" smtClean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26FF9-94E9-F44E-B341-0698DD647A1A}" type="slidenum">
              <a:rPr lang="en-US"/>
              <a:pPr>
                <a:defRPr/>
              </a:pPr>
              <a:t>‹#›</a:t>
            </a:fld>
            <a:endParaRPr lang="en-US" smtClean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CA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58CB6-6A6F-BC4A-98E6-F3B5CD18A952}" type="datetime1">
              <a:rPr lang="en-US"/>
              <a:pPr>
                <a:defRPr/>
              </a:pPr>
              <a:t>4/30/10</a:t>
            </a:fld>
            <a:endParaRPr lang="en-US" smtClean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 smtClean="0">
                <a:solidFill>
                  <a:srgbClr val="BCBCB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BFAC6-1E41-3541-A11A-1AC5287E031B}" type="slidenum">
              <a:rPr lang="en-US"/>
              <a:pPr>
                <a:defRPr/>
              </a:pPr>
              <a:t>‹#›</a:t>
            </a:fld>
            <a:endParaRPr 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44CAB-B0C2-FE43-B77C-17CF7B72281B}" type="datetime1">
              <a:rPr lang="en-US"/>
              <a:pPr>
                <a:defRPr/>
              </a:pPr>
              <a:t>4/30/10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E162E-2B33-0644-B34B-6BE6E75E31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mpd="thickThin">
            <a:noFill/>
            <a:miter lim="800000"/>
            <a:headEnd/>
            <a:tailEnd/>
          </a:ln>
          <a:effectLst>
            <a:outerShdw blurRad="63500" dist="10160" dir="10800000" algn="tl" rotWithShape="0">
              <a:srgbClr val="000000">
                <a:alpha val="59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orbel" charset="0"/>
              <a:ea typeface="+mn-ea"/>
              <a:cs typeface="+mn-cs"/>
            </a:endParaRPr>
          </a:p>
        </p:txBody>
      </p:sp>
      <p:sp>
        <p:nvSpPr>
          <p:cNvPr id="5" name="Rectangle 7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C556C-C845-B141-A792-9F9C0BDD7D29}" type="datetime1">
              <a:rPr lang="en-US"/>
              <a:pPr>
                <a:defRPr/>
              </a:pPr>
              <a:t>4/30/10</a:t>
            </a:fld>
            <a:endParaRPr lang="en-US" smtClean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95904-C680-214C-B186-A3E2A10A3CAB}" type="slidenum">
              <a:rPr lang="en-US"/>
              <a:pPr>
                <a:defRPr/>
              </a:pPr>
              <a:t>‹#›</a:t>
            </a:fld>
            <a:endParaRPr lang="en-US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mpd="thickThin">
            <a:noFill/>
            <a:miter lim="800000"/>
            <a:headEnd/>
            <a:tailEnd/>
          </a:ln>
          <a:effectLst>
            <a:outerShdw blurRad="63500" dist="10160" dir="5400000" algn="tl" rotWithShape="0">
              <a:srgbClr val="000000">
                <a:alpha val="59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orbel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rtlCol="0" anchor="b"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7E4A1-A284-D242-9AD6-AE6D0D3EEE45}" type="datetime1">
              <a:rPr lang="en-US"/>
              <a:pPr>
                <a:defRPr/>
              </a:pPr>
              <a:t>4/30/10</a:t>
            </a:fld>
            <a:endParaRPr lang="en-US" smtClean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8650-172C-0E42-822E-4647658DCE87}" type="slidenum">
              <a:rPr lang="en-US"/>
              <a:pPr>
                <a:defRPr/>
              </a:pPr>
              <a:t>‹#›</a:t>
            </a:fld>
            <a:endParaRPr lang="en-US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5C302-0FFC-B045-90FA-B3A139B1F92F}" type="datetime1">
              <a:rPr lang="en-US"/>
              <a:pPr>
                <a:defRPr/>
              </a:pPr>
              <a:t>4/30/10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BBEC1-F2D6-6144-B5D7-F4DAB7F89B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1D8FE-6E07-8549-9D0B-DCBC0E8EB06B}" type="datetime1">
              <a:rPr lang="en-US"/>
              <a:pPr>
                <a:defRPr/>
              </a:pPr>
              <a:t>4/30/10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7F004-EC94-4847-8D6E-B453727232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A8DDC-5987-C44F-A0C1-460A556F9658}" type="datetime1">
              <a:rPr lang="en-US"/>
              <a:pPr>
                <a:defRPr/>
              </a:pPr>
              <a:t>4/30/10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748B8-C5F7-0741-9D03-BDD0C28AA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EED68-06B5-AD42-93B4-9850C17F4981}" type="datetime1">
              <a:rPr lang="en-US"/>
              <a:pPr>
                <a:defRPr/>
              </a:pPr>
              <a:t>4/30/10</a:t>
            </a:fld>
            <a:endParaRPr lang="en-US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BA0A6-2C67-3043-8327-26365D8C969E}" type="slidenum">
              <a:rPr lang="en-US"/>
              <a:pPr>
                <a:defRPr/>
              </a:pPr>
              <a:t>‹#›</a:t>
            </a:fld>
            <a:endParaRPr lang="en-US" smtClean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rtlCol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C552C-FAD7-2E41-9FF2-70F8932C0A82}" type="datetime1">
              <a:rPr lang="en-US"/>
              <a:pPr>
                <a:defRPr/>
              </a:pPr>
              <a:t>4/30/10</a:t>
            </a:fld>
            <a:endParaRPr lang="en-US" smtClean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D0210-A6FF-E94B-BE92-6967F3E7C1B2}" type="slidenum">
              <a:rPr lang="en-US"/>
              <a:pPr>
                <a:defRPr/>
              </a:pPr>
              <a:t>‹#›</a:t>
            </a:fld>
            <a:endParaRPr lang="en-US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CA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F0B5A-3B96-6C4D-BC14-58889D405215}" type="datetime1">
              <a:rPr lang="en-US"/>
              <a:pPr>
                <a:defRPr/>
              </a:pPr>
              <a:t>4/30/10</a:t>
            </a:fld>
            <a:endParaRPr lang="en-US" smtClean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6E2EC-B92E-914A-8B43-A72CC0D389EE}" type="slidenum">
              <a:rPr lang="en-US"/>
              <a:pPr>
                <a:defRPr/>
              </a:pPr>
              <a:t>‹#›</a:t>
            </a:fld>
            <a:endParaRPr lang="en-US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9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mpd="thickThin">
            <a:noFill/>
            <a:miter lim="800000"/>
            <a:headEnd/>
            <a:tailEnd/>
          </a:ln>
          <a:effectLst>
            <a:outerShdw blurRad="63500" dist="10160" dir="5400000" algn="tl" rotWithShape="0">
              <a:srgbClr val="000000">
                <a:alpha val="59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orbel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109728" tIns="45720" rIns="4572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Corbe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B83D3CB-EFF2-294E-A9C3-2A20C70FEAFA}" type="datetime1">
              <a:rPr lang="en-US"/>
              <a:pPr>
                <a:defRPr/>
              </a:pPr>
              <a:t>4/30/10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wrap="square" lIns="45720" tIns="45720" rIns="45720" bIns="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FFFFFF"/>
                </a:solidFill>
                <a:latin typeface="Corbe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Corbe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387E42F-02EB-F844-9008-0E7AF55EA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3100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3100"/>
          </a:solidFill>
          <a:latin typeface="Corbel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3100"/>
          </a:solidFill>
          <a:latin typeface="Corbel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3100"/>
          </a:solidFill>
          <a:latin typeface="Corbel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3100"/>
          </a:solidFill>
          <a:latin typeface="Corbel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3100"/>
          </a:solidFill>
          <a:latin typeface="Corbe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3100"/>
          </a:solidFill>
          <a:latin typeface="Corbe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3100"/>
          </a:solidFill>
          <a:latin typeface="Corbe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3100"/>
          </a:solidFill>
          <a:latin typeface="Corbel" charset="0"/>
        </a:defRPr>
      </a:lvl9pPr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-106" charset="2"/>
        <a:buChar char=""/>
        <a:defRPr sz="3200" kern="1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-106" charset="2"/>
        <a:buChar char="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A28E6A"/>
        </a:buClr>
        <a:buFont typeface="Arial" pitchFamily="-106" charset="0"/>
        <a:buChar char="▪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956251"/>
        </a:buClr>
        <a:buFont typeface="Arial" pitchFamily="-106" charset="0"/>
        <a:buChar char="▪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918485"/>
        </a:buClr>
        <a:buFont typeface="Wingdings 3" pitchFamily="-106" charset="2"/>
        <a:buChar char=""/>
        <a:defRPr lang="en-US"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mpd="thickThin">
            <a:noFill/>
            <a:miter lim="800000"/>
            <a:headEnd/>
            <a:tailEnd/>
          </a:ln>
          <a:effectLst>
            <a:outerShdw blurRad="63500" dist="10160" dir="5400000" algn="tl" rotWithShape="0">
              <a:srgbClr val="000000">
                <a:alpha val="59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orbel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31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1331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109728" tIns="45720" rIns="4572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3F3F"/>
                </a:solidFill>
                <a:latin typeface="Corbe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98176F6-BFE5-534B-BD9C-D8CD511061D5}" type="datetime1">
              <a:rPr lang="en-US"/>
              <a:pPr>
                <a:defRPr/>
              </a:pPr>
              <a:t>4/30/10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wrap="square" lIns="45720" tIns="45720" rIns="45720" bIns="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3F3F3F"/>
                </a:solidFill>
                <a:latin typeface="Corbe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F3F3F"/>
                </a:solidFill>
                <a:latin typeface="Corbe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D4CD986-3823-0547-906F-FE3E7A85EE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</a:defRPr>
      </a:lvl9pPr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-106" charset="2"/>
        <a:buChar char=""/>
        <a:defRPr sz="3200" kern="1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-106" charset="2"/>
        <a:buChar char="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itchFamily="-106" charset="0"/>
        <a:buChar char="▪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itchFamily="-106" charset="0"/>
        <a:buChar char="▪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-106" charset="2"/>
        <a:buChar char=""/>
        <a:defRPr lang="en-US"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3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3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3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3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1" Type="http://schemas.openxmlformats.org/officeDocument/2006/relationships/video" Target="file://localhost/Volumes/NO%20NAME/demo%20presentation/ecg_principle_slow.gif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oleObject" Target="???" TargetMode="Externa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5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image" Target="../media/image10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7.jpeg"/><Relationship Id="rId5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1ADB8C8-EA58-CB4A-B08C-10A12F37BC5A}" type="slidenum">
              <a:rPr lang="en-CA">
                <a:latin typeface="Corbel" pitchFamily="-106" charset="0"/>
              </a:rPr>
              <a:pPr/>
              <a:t>1</a:t>
            </a:fld>
            <a:endParaRPr lang="en-CA">
              <a:latin typeface="Corbel" pitchFamily="-106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09600" y="1219200"/>
            <a:ext cx="8305800" cy="1447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  <a:ea typeface="+mj-ea"/>
                <a:cs typeface="+mj-cs"/>
              </a:rPr>
              <a:t>Biomedical Monitoring System</a:t>
            </a:r>
            <a:br>
              <a:rPr lang="en-US" dirty="0" smtClean="0">
                <a:solidFill>
                  <a:srgbClr val="FF0000"/>
                </a:solidFill>
                <a:ea typeface="+mj-ea"/>
                <a:cs typeface="+mj-cs"/>
              </a:rPr>
            </a:br>
            <a:endParaRPr lang="en-US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26628" name="Subtitle 2"/>
          <p:cNvSpPr>
            <a:spLocks noGrp="1"/>
          </p:cNvSpPr>
          <p:nvPr>
            <p:ph type="subTitle" idx="1"/>
          </p:nvPr>
        </p:nvSpPr>
        <p:spPr>
          <a:xfrm>
            <a:off x="3508375" y="5105400"/>
            <a:ext cx="4949825" cy="1752600"/>
          </a:xfrm>
        </p:spPr>
        <p:txBody>
          <a:bodyPr anchor="ctr"/>
          <a:lstStyle/>
          <a:p>
            <a:pPr eaLnBrk="1" hangingPunct="1"/>
            <a:r>
              <a:rPr lang="en-US">
                <a:solidFill>
                  <a:srgbClr val="FF0000"/>
                </a:solidFill>
              </a:rPr>
              <a:t>Biomedical Embedded Systems Technology</a:t>
            </a:r>
          </a:p>
        </p:txBody>
      </p:sp>
      <p:pic>
        <p:nvPicPr>
          <p:cNvPr id="26629" name="Picture 2" descr="untitled"/>
          <p:cNvPicPr>
            <a:picLocks noChangeAspect="1" noChangeArrowheads="1"/>
          </p:cNvPicPr>
          <p:nvPr/>
        </p:nvPicPr>
        <p:blipFill>
          <a:blip r:embed="rId2"/>
          <a:srcRect r="16167"/>
          <a:stretch>
            <a:fillRect/>
          </a:stretch>
        </p:blipFill>
        <p:spPr bwMode="auto">
          <a:xfrm>
            <a:off x="0" y="4876800"/>
            <a:ext cx="318928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Box 17"/>
          <p:cNvSpPr txBox="1">
            <a:spLocks noChangeArrowheads="1"/>
          </p:cNvSpPr>
          <p:nvPr/>
        </p:nvSpPr>
        <p:spPr bwMode="auto">
          <a:xfrm>
            <a:off x="3962400" y="2667000"/>
            <a:ext cx="4953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19100" indent="-382588" algn="r">
              <a:buFont typeface="Wingdings 2" pitchFamily="-106" charset="2"/>
              <a:buNone/>
            </a:pPr>
            <a:r>
              <a:rPr lang="en-US" altLang="zh-TW">
                <a:latin typeface="Corbel" pitchFamily="-106" charset="0"/>
                <a:ea typeface="PMingLiU" charset="-120"/>
                <a:cs typeface="PMingLiU" charset="-120"/>
              </a:rPr>
              <a:t>Presentation for ENSC 440/305    </a:t>
            </a:r>
          </a:p>
          <a:p>
            <a:pPr marL="419100" indent="-382588" algn="r">
              <a:buFont typeface="Wingdings 2" pitchFamily="-106" charset="2"/>
              <a:buNone/>
            </a:pPr>
            <a:r>
              <a:rPr lang="en-US" altLang="zh-TW">
                <a:latin typeface="Corbel" pitchFamily="-106" charset="0"/>
                <a:ea typeface="PMingLiU" charset="-120"/>
                <a:cs typeface="PMingLiU" charset="-120"/>
              </a:rPr>
              <a:t>Instructors: </a:t>
            </a:r>
            <a:r>
              <a:rPr lang="en-CA">
                <a:latin typeface="Corbel" pitchFamily="-106" charset="0"/>
              </a:rPr>
              <a:t>Dr. Andrew Rawicz</a:t>
            </a:r>
            <a:r>
              <a:rPr lang="en-US" altLang="zh-TW">
                <a:latin typeface="Corbel" pitchFamily="-106" charset="0"/>
                <a:ea typeface="PMingLiU" charset="-120"/>
                <a:cs typeface="PMingLiU" charset="-120"/>
              </a:rPr>
              <a:t>, Steve Whitmore </a:t>
            </a:r>
          </a:p>
          <a:p>
            <a:pPr marL="419100" indent="-382588" algn="r">
              <a:buFont typeface="Wingdings 2" pitchFamily="-106" charset="2"/>
              <a:buNone/>
            </a:pPr>
            <a:r>
              <a:rPr lang="en-US" altLang="zh-TW">
                <a:latin typeface="Corbel" pitchFamily="-106" charset="0"/>
                <a:ea typeface="PMingLiU" charset="-120"/>
                <a:cs typeface="PMingLiU" charset="-120"/>
              </a:rPr>
              <a:t>Department of Engineering Science</a:t>
            </a:r>
          </a:p>
          <a:p>
            <a:pPr marL="419100" indent="-382588" algn="r">
              <a:buFont typeface="Wingdings 2" pitchFamily="-106" charset="2"/>
              <a:buNone/>
            </a:pPr>
            <a:r>
              <a:rPr lang="en-US" altLang="zh-TW">
                <a:latin typeface="Corbel" pitchFamily="-106" charset="0"/>
                <a:ea typeface="PMingLiU" charset="-120"/>
                <a:cs typeface="PMingLiU" charset="-120"/>
              </a:rPr>
              <a:t>Simon Fraser University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f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0558F1A-CD0F-124D-8312-9167C1DCF742}" type="slidenum">
              <a:rPr lang="en-US">
                <a:latin typeface="Corbel" pitchFamily="-106" charset="0"/>
              </a:rPr>
              <a:pPr/>
              <a:t>10</a:t>
            </a:fld>
            <a:endParaRPr lang="en-US">
              <a:latin typeface="Corbel" pitchFamily="-10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Hardware- ECG Circuit</a:t>
            </a:r>
            <a:endParaRPr lang="en-US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35845" name="Content Placeholder 3" descr="DSC0622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14463"/>
            <a:ext cx="9144000" cy="544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6" descr="f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790030B-8C37-674B-BF52-5A391CEA1862}" type="slidenum">
              <a:rPr lang="en-US">
                <a:latin typeface="Corbel" pitchFamily="-106" charset="0"/>
              </a:rPr>
              <a:pPr/>
              <a:t>11</a:t>
            </a:fld>
            <a:endParaRPr lang="en-US">
              <a:latin typeface="Corbel" pitchFamily="-10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ECG Circuit-Block Diagram</a:t>
            </a:r>
            <a:endParaRPr lang="en-US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960688" y="1905000"/>
            <a:ext cx="1676400" cy="762000"/>
          </a:xfrm>
          <a:prstGeom prst="rect">
            <a:avLst/>
          </a:prstGeom>
          <a:gradFill rotWithShape="1">
            <a:gsLst>
              <a:gs pos="0">
                <a:srgbClr val="B02500"/>
              </a:gs>
              <a:gs pos="55000">
                <a:srgbClr val="D12D00"/>
              </a:gs>
              <a:gs pos="100000">
                <a:srgbClr val="F43700"/>
              </a:gs>
            </a:gsLst>
            <a:lin ang="16200000"/>
          </a:gradFill>
          <a:ln w="6350" cap="rnd">
            <a:solidFill>
              <a:srgbClr val="D34412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600">
                <a:solidFill>
                  <a:srgbClr val="FFFFFF"/>
                </a:solidFill>
                <a:latin typeface="Corbel" charset="0"/>
                <a:ea typeface="+mn-ea"/>
                <a:cs typeface="+mn-cs"/>
              </a:rPr>
              <a:t>PROTECTION</a:t>
            </a:r>
          </a:p>
          <a:p>
            <a:pPr algn="ctr">
              <a:defRPr/>
            </a:pPr>
            <a:r>
              <a:rPr lang="en-US" sz="1600">
                <a:solidFill>
                  <a:srgbClr val="FFFFFF"/>
                </a:solidFill>
                <a:latin typeface="Corbel" charset="0"/>
                <a:ea typeface="+mn-ea"/>
                <a:cs typeface="+mn-cs"/>
              </a:rPr>
              <a:t>CIRCUIT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156325" y="1781175"/>
            <a:ext cx="2057400" cy="990600"/>
          </a:xfrm>
          <a:prstGeom prst="rect">
            <a:avLst/>
          </a:prstGeom>
          <a:gradFill rotWithShape="1">
            <a:gsLst>
              <a:gs pos="0">
                <a:srgbClr val="B02500"/>
              </a:gs>
              <a:gs pos="55000">
                <a:srgbClr val="D12D00"/>
              </a:gs>
              <a:gs pos="100000">
                <a:srgbClr val="F43700"/>
              </a:gs>
            </a:gsLst>
            <a:lin ang="16200000"/>
          </a:gradFill>
          <a:ln w="6350" cap="rnd">
            <a:solidFill>
              <a:srgbClr val="D34412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600">
                <a:solidFill>
                  <a:srgbClr val="FFFFFF"/>
                </a:solidFill>
                <a:latin typeface="Corbel" pitchFamily="-106" charset="0"/>
              </a:rPr>
              <a:t>DIFFERENTIAL AMPLIFIER </a:t>
            </a:r>
          </a:p>
          <a:p>
            <a:pPr algn="ctr"/>
            <a:r>
              <a:rPr lang="en-US" sz="1600">
                <a:solidFill>
                  <a:srgbClr val="FFFFFF"/>
                </a:solidFill>
                <a:latin typeface="Corbel" pitchFamily="-106" charset="0"/>
              </a:rPr>
              <a:t>(</a:t>
            </a:r>
            <a:r>
              <a:rPr lang="en-US" sz="1600">
                <a:solidFill>
                  <a:srgbClr val="FFFFFF"/>
                </a:solidFill>
              </a:rPr>
              <a:t>AD620)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156325" y="3933825"/>
            <a:ext cx="2057400" cy="762000"/>
          </a:xfrm>
          <a:prstGeom prst="rect">
            <a:avLst/>
          </a:prstGeom>
          <a:gradFill rotWithShape="1">
            <a:gsLst>
              <a:gs pos="0">
                <a:srgbClr val="B02500"/>
              </a:gs>
              <a:gs pos="55000">
                <a:srgbClr val="D12D00"/>
              </a:gs>
              <a:gs pos="100000">
                <a:srgbClr val="F43700"/>
              </a:gs>
            </a:gsLst>
            <a:lin ang="16200000"/>
          </a:gradFill>
          <a:ln w="6350" cap="rnd">
            <a:solidFill>
              <a:srgbClr val="D34412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600">
                <a:solidFill>
                  <a:srgbClr val="FFFFFF"/>
                </a:solidFill>
                <a:latin typeface="Corbel" pitchFamily="-106" charset="0"/>
              </a:rPr>
              <a:t>NOISE FILTERING &amp; AMPLIFICATION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575425" y="5445125"/>
            <a:ext cx="1219200" cy="685800"/>
          </a:xfrm>
          <a:prstGeom prst="rect">
            <a:avLst/>
          </a:prstGeom>
          <a:gradFill rotWithShape="1">
            <a:gsLst>
              <a:gs pos="0">
                <a:srgbClr val="B02500"/>
              </a:gs>
              <a:gs pos="55000">
                <a:srgbClr val="D12D00"/>
              </a:gs>
              <a:gs pos="100000">
                <a:srgbClr val="F43700"/>
              </a:gs>
            </a:gsLst>
            <a:lin ang="16200000"/>
          </a:gradFill>
          <a:ln w="6350" cap="rnd">
            <a:solidFill>
              <a:srgbClr val="D34412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600">
                <a:solidFill>
                  <a:srgbClr val="FFFFFF"/>
                </a:solidFill>
                <a:latin typeface="Corbel" pitchFamily="-106" charset="0"/>
              </a:rPr>
              <a:t>OUTPUT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88913" y="4492625"/>
            <a:ext cx="1333500" cy="685800"/>
          </a:xfrm>
          <a:prstGeom prst="rect">
            <a:avLst/>
          </a:prstGeom>
          <a:gradFill rotWithShape="1">
            <a:gsLst>
              <a:gs pos="0">
                <a:srgbClr val="B02500"/>
              </a:gs>
              <a:gs pos="55000">
                <a:srgbClr val="D12D00"/>
              </a:gs>
              <a:gs pos="100000">
                <a:srgbClr val="F43700"/>
              </a:gs>
            </a:gsLst>
            <a:lin ang="16200000"/>
          </a:gradFill>
          <a:ln w="6350" cap="rnd">
            <a:solidFill>
              <a:srgbClr val="D34412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600">
                <a:solidFill>
                  <a:srgbClr val="FFFFFF"/>
                </a:solidFill>
                <a:latin typeface="Corbel" charset="0"/>
                <a:ea typeface="+mn-ea"/>
                <a:cs typeface="+mn-cs"/>
              </a:rPr>
              <a:t>RIGHT LEG</a:t>
            </a:r>
          </a:p>
          <a:p>
            <a:pPr algn="ctr">
              <a:defRPr/>
            </a:pPr>
            <a:r>
              <a:rPr lang="en-US" sz="1600">
                <a:solidFill>
                  <a:srgbClr val="FFFFFF"/>
                </a:solidFill>
                <a:latin typeface="Corbel" charset="0"/>
                <a:ea typeface="+mn-ea"/>
                <a:cs typeface="+mn-cs"/>
              </a:rPr>
              <a:t>DRIVE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88913" y="1700213"/>
            <a:ext cx="1182687" cy="1668462"/>
          </a:xfrm>
          <a:prstGeom prst="rect">
            <a:avLst/>
          </a:prstGeom>
          <a:gradFill rotWithShape="1">
            <a:gsLst>
              <a:gs pos="0">
                <a:srgbClr val="B02500"/>
              </a:gs>
              <a:gs pos="55000">
                <a:srgbClr val="D12D00"/>
              </a:gs>
              <a:gs pos="100000">
                <a:srgbClr val="F43700"/>
              </a:gs>
            </a:gsLst>
            <a:lin ang="16200000"/>
          </a:gradFill>
          <a:ln w="6350" cap="rnd">
            <a:solidFill>
              <a:srgbClr val="D34412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600">
                <a:solidFill>
                  <a:srgbClr val="FFFFFF"/>
                </a:solidFill>
                <a:latin typeface="Corbel" charset="0"/>
                <a:ea typeface="+mn-ea"/>
                <a:cs typeface="+mn-cs"/>
              </a:rPr>
              <a:t>INPUTS</a:t>
            </a:r>
          </a:p>
          <a:p>
            <a:pPr algn="ctr">
              <a:defRPr/>
            </a:pPr>
            <a:r>
              <a:rPr lang="en-US" sz="1600">
                <a:solidFill>
                  <a:srgbClr val="FFFFFF"/>
                </a:solidFill>
                <a:latin typeface="Corbel" charset="0"/>
                <a:ea typeface="+mn-ea"/>
                <a:cs typeface="+mn-cs"/>
              </a:rPr>
              <a:t>(Right &amp; Left Hand Signals)</a:t>
            </a:r>
          </a:p>
        </p:txBody>
      </p:sp>
      <p:sp>
        <p:nvSpPr>
          <p:cNvPr id="36875" name="Line 9"/>
          <p:cNvSpPr>
            <a:spLocks noChangeShapeType="1"/>
          </p:cNvSpPr>
          <p:nvPr/>
        </p:nvSpPr>
        <p:spPr bwMode="auto">
          <a:xfrm>
            <a:off x="1371600" y="2276475"/>
            <a:ext cx="1589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6" name="Line 11"/>
          <p:cNvSpPr>
            <a:spLocks noChangeShapeType="1"/>
          </p:cNvSpPr>
          <p:nvPr/>
        </p:nvSpPr>
        <p:spPr bwMode="auto">
          <a:xfrm>
            <a:off x="4637088" y="2276475"/>
            <a:ext cx="1519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7" name="Line 15"/>
          <p:cNvSpPr>
            <a:spLocks noChangeShapeType="1"/>
          </p:cNvSpPr>
          <p:nvPr/>
        </p:nvSpPr>
        <p:spPr bwMode="auto">
          <a:xfrm>
            <a:off x="7185025" y="2771775"/>
            <a:ext cx="0" cy="1162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8" name="Line 16"/>
          <p:cNvSpPr>
            <a:spLocks noChangeShapeType="1"/>
          </p:cNvSpPr>
          <p:nvPr/>
        </p:nvSpPr>
        <p:spPr bwMode="auto">
          <a:xfrm>
            <a:off x="7185025" y="4695825"/>
            <a:ext cx="0" cy="749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9" name="Line 18"/>
          <p:cNvSpPr>
            <a:spLocks noChangeShapeType="1"/>
          </p:cNvSpPr>
          <p:nvPr/>
        </p:nvSpPr>
        <p:spPr bwMode="auto">
          <a:xfrm>
            <a:off x="1522413" y="4868863"/>
            <a:ext cx="2041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0" name="Line 19"/>
          <p:cNvSpPr>
            <a:spLocks noChangeShapeType="1"/>
          </p:cNvSpPr>
          <p:nvPr/>
        </p:nvSpPr>
        <p:spPr bwMode="auto">
          <a:xfrm flipV="1">
            <a:off x="3563938" y="2667000"/>
            <a:ext cx="0" cy="2201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6" descr="f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BDF45E0-C7BB-6444-A3CF-1FDDEF1AA911}" type="slidenum">
              <a:rPr lang="en-US">
                <a:latin typeface="Corbel" pitchFamily="-106" charset="0"/>
                <a:ea typeface="ＭＳ Ｐゴシック" pitchFamily="-106" charset="-128"/>
                <a:cs typeface="ＭＳ Ｐゴシック" pitchFamily="-106" charset="-128"/>
              </a:rPr>
              <a:pPr/>
              <a:t>12</a:t>
            </a:fld>
            <a:endParaRPr lang="en-US">
              <a:latin typeface="Corbe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Hardware- Microcontroller</a:t>
            </a:r>
            <a:endParaRPr lang="en-US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7893" name="TextBox 4"/>
          <p:cNvSpPr txBox="1">
            <a:spLocks noChangeArrowheads="1"/>
          </p:cNvSpPr>
          <p:nvPr/>
        </p:nvSpPr>
        <p:spPr bwMode="auto">
          <a:xfrm>
            <a:off x="228600" y="2362200"/>
            <a:ext cx="4703763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Wingdings" pitchFamily="-106" charset="2"/>
              <a:buChar char="Ø"/>
            </a:pPr>
            <a:r>
              <a:rPr lang="en-US"/>
              <a:t>8bit RISC AVR Processor (A T mega644)</a:t>
            </a:r>
          </a:p>
          <a:p>
            <a:pPr>
              <a:buFont typeface="Wingdings" pitchFamily="-106" charset="2"/>
              <a:buChar char="Ø"/>
            </a:pPr>
            <a:r>
              <a:rPr lang="en-US"/>
              <a:t>10MHz External crystal oscillator</a:t>
            </a:r>
          </a:p>
          <a:p>
            <a:pPr>
              <a:buFont typeface="Wingdings" pitchFamily="-106" charset="2"/>
              <a:buChar char="Ø"/>
            </a:pPr>
            <a:r>
              <a:rPr lang="en-US"/>
              <a:t>8 digit to analog (ADD) 10 bit resolution</a:t>
            </a:r>
          </a:p>
          <a:p>
            <a:pPr>
              <a:buFont typeface="Wingdings" pitchFamily="-106" charset="2"/>
              <a:buChar char="Ø"/>
            </a:pPr>
            <a:r>
              <a:rPr lang="en-US"/>
              <a:t>15 Digital Input/Output</a:t>
            </a:r>
          </a:p>
          <a:p>
            <a:pPr>
              <a:buFont typeface="Wingdings" pitchFamily="-106" charset="2"/>
              <a:buChar char="Ø"/>
            </a:pPr>
            <a:r>
              <a:rPr lang="en-US"/>
              <a:t>UART interface</a:t>
            </a:r>
          </a:p>
          <a:p>
            <a:pPr>
              <a:buFont typeface="Wingdings" pitchFamily="-106" charset="2"/>
              <a:buChar char="Ø"/>
            </a:pPr>
            <a:r>
              <a:rPr lang="en-US"/>
              <a:t>64K Internal Program Flash</a:t>
            </a:r>
          </a:p>
          <a:p>
            <a:pPr>
              <a:buFont typeface="Wingdings" pitchFamily="-106" charset="2"/>
              <a:buChar char="Ø"/>
            </a:pPr>
            <a:r>
              <a:rPr lang="en-US"/>
              <a:t>2K Internal EEPROM</a:t>
            </a:r>
          </a:p>
          <a:p>
            <a:pPr>
              <a:buFont typeface="Wingdings" pitchFamily="-106" charset="2"/>
              <a:buChar char="Ø"/>
            </a:pPr>
            <a:r>
              <a:rPr lang="en-US"/>
              <a:t>4K Internal SRAM</a:t>
            </a:r>
          </a:p>
          <a:p>
            <a:pPr>
              <a:buFont typeface="Wingdings" pitchFamily="-106" charset="2"/>
              <a:buChar char="Ø"/>
            </a:pPr>
            <a:r>
              <a:rPr lang="en-US"/>
              <a:t>8 MB External Serial Flash: Suitable to save acquired data from sensor</a:t>
            </a:r>
          </a:p>
          <a:p>
            <a:pPr>
              <a:buFont typeface="Wingdings" pitchFamily="-106" charset="2"/>
              <a:buChar char="Ø"/>
            </a:pPr>
            <a:endParaRPr lang="en-US">
              <a:latin typeface="Corbel" pitchFamily="-106" charset="0"/>
            </a:endParaRPr>
          </a:p>
        </p:txBody>
      </p:sp>
      <p:pic>
        <p:nvPicPr>
          <p:cNvPr id="37894" name="Picture 5" descr="DSC06226-crop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2087563"/>
            <a:ext cx="3657600" cy="42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7" descr="f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2CBBF84-3790-1E4C-A521-610506843D66}" type="slidenum">
              <a:rPr lang="en-US">
                <a:latin typeface="Corbel" pitchFamily="-106" charset="0"/>
              </a:rPr>
              <a:pPr/>
              <a:t>13</a:t>
            </a:fld>
            <a:endParaRPr lang="en-US">
              <a:latin typeface="Corbel" pitchFamily="-10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Hardware- Wireless</a:t>
            </a:r>
            <a:endParaRPr lang="en-US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8917" name="TextBox 5"/>
          <p:cNvSpPr txBox="1">
            <a:spLocks noChangeArrowheads="1"/>
          </p:cNvSpPr>
          <p:nvPr/>
        </p:nvSpPr>
        <p:spPr bwMode="auto">
          <a:xfrm>
            <a:off x="457200" y="1600200"/>
            <a:ext cx="461962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Wingdings" pitchFamily="-106" charset="2"/>
              <a:buChar char="Ø"/>
            </a:pPr>
            <a:r>
              <a:rPr lang="en-US"/>
              <a:t>Power Output: 100 mW (20 dBm)</a:t>
            </a:r>
          </a:p>
          <a:p>
            <a:pPr>
              <a:buFont typeface="Wingdings" pitchFamily="-106" charset="2"/>
              <a:buChar char="Ø"/>
            </a:pPr>
            <a:r>
              <a:rPr lang="en-US"/>
              <a:t>Indoor/Urban range: Up to 1200 ft(370m)</a:t>
            </a:r>
          </a:p>
          <a:p>
            <a:pPr>
              <a:buFont typeface="Wingdings" pitchFamily="-106" charset="2"/>
              <a:buChar char="Ø"/>
            </a:pPr>
            <a:r>
              <a:rPr lang="en-US"/>
              <a:t>Outdoor/RF line-of-sight range: up to 15 miles (24 km)</a:t>
            </a:r>
          </a:p>
          <a:p>
            <a:pPr>
              <a:buFont typeface="Wingdings" pitchFamily="-106" charset="2"/>
              <a:buChar char="Ø"/>
            </a:pPr>
            <a:r>
              <a:rPr lang="en-US"/>
              <a:t>Receiver sensitivity: -106 dBm</a:t>
            </a:r>
          </a:p>
          <a:p>
            <a:pPr>
              <a:buFont typeface="Wingdings" pitchFamily="-106" charset="2"/>
              <a:buChar char="Ø"/>
            </a:pPr>
            <a:r>
              <a:rPr lang="en-US"/>
              <a:t>RF data rate: 9.6 Kbps</a:t>
            </a:r>
          </a:p>
          <a:p>
            <a:pPr>
              <a:buFont typeface="Wingdings" pitchFamily="-106" charset="2"/>
              <a:buChar char="Ø"/>
            </a:pPr>
            <a:r>
              <a:rPr lang="en-US"/>
              <a:t>Supply Voltage: 3-3.6 VDC</a:t>
            </a:r>
          </a:p>
          <a:p>
            <a:pPr>
              <a:buFont typeface="Wingdings" pitchFamily="-106" charset="2"/>
              <a:buChar char="Ø"/>
            </a:pPr>
            <a:r>
              <a:rPr lang="en-US"/>
              <a:t>Frequency Band: 910-918 MHz</a:t>
            </a:r>
          </a:p>
          <a:p>
            <a:endParaRPr lang="en-US">
              <a:latin typeface="Corbel" pitchFamily="-106" charset="0"/>
            </a:endParaRPr>
          </a:p>
          <a:p>
            <a:pPr>
              <a:buFont typeface="Wingdings" pitchFamily="-106" charset="2"/>
              <a:buChar char="Ø"/>
            </a:pPr>
            <a:endParaRPr lang="en-US">
              <a:latin typeface="Corbel" pitchFamily="-106" charset="0"/>
            </a:endParaRPr>
          </a:p>
        </p:txBody>
      </p:sp>
      <p:pic>
        <p:nvPicPr>
          <p:cNvPr id="38918" name="Picture 9" descr="DSC09908-crop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1888" y="1600200"/>
            <a:ext cx="3744912" cy="373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10" descr="DSC09911-crop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4495800"/>
            <a:ext cx="3441700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 descr="f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FD43787-FF6A-4144-B993-B4C13E6D7368}" type="slidenum">
              <a:rPr lang="en-US">
                <a:latin typeface="Corbel" pitchFamily="-106" charset="0"/>
              </a:rPr>
              <a:pPr/>
              <a:t>14</a:t>
            </a:fld>
            <a:endParaRPr lang="en-US">
              <a:latin typeface="Corbel" pitchFamily="-10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Software Overview</a:t>
            </a:r>
            <a:endParaRPr lang="en-US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994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-106" charset="2"/>
              <a:buChar char="Ø"/>
            </a:pPr>
            <a:r>
              <a:rPr lang="en-US" sz="2800" smtClean="0">
                <a:latin typeface="Arial" pitchFamily="-106" charset="0"/>
              </a:rPr>
              <a:t>Graphical User Interface (GUI)</a:t>
            </a:r>
          </a:p>
          <a:p>
            <a:pPr eaLnBrk="1" hangingPunct="1">
              <a:buFont typeface="Wingdings" pitchFamily="-106" charset="2"/>
              <a:buChar char="Ø"/>
            </a:pPr>
            <a:endParaRPr lang="en-US" sz="2800" smtClean="0">
              <a:latin typeface="Arial" pitchFamily="-106" charset="0"/>
            </a:endParaRPr>
          </a:p>
          <a:p>
            <a:pPr eaLnBrk="1" hangingPunct="1">
              <a:buFont typeface="Wingdings" pitchFamily="-106" charset="2"/>
              <a:buChar char="Ø"/>
            </a:pPr>
            <a:r>
              <a:rPr lang="en-US" sz="2800" smtClean="0">
                <a:latin typeface="Arial" pitchFamily="-106" charset="0"/>
              </a:rPr>
              <a:t>Wireless Module</a:t>
            </a:r>
          </a:p>
          <a:p>
            <a:pPr eaLnBrk="1" hangingPunct="1">
              <a:buFont typeface="Wingdings" pitchFamily="-106" charset="2"/>
              <a:buChar char="Ø"/>
            </a:pPr>
            <a:endParaRPr lang="en-US" sz="2800" smtClean="0">
              <a:latin typeface="Arial" pitchFamily="-106" charset="0"/>
            </a:endParaRPr>
          </a:p>
          <a:p>
            <a:pPr eaLnBrk="1" hangingPunct="1">
              <a:buFont typeface="Wingdings" pitchFamily="-106" charset="2"/>
              <a:buChar char="Ø"/>
            </a:pPr>
            <a:r>
              <a:rPr lang="en-US" sz="2800" smtClean="0">
                <a:latin typeface="Arial" pitchFamily="-106" charset="0"/>
              </a:rPr>
              <a:t>Data  Acquisition System</a:t>
            </a:r>
          </a:p>
          <a:p>
            <a:pPr eaLnBrk="1" hangingPunct="1">
              <a:buFont typeface="Wingdings" pitchFamily="-106" charset="2"/>
              <a:buChar char="Ø"/>
            </a:pPr>
            <a:endParaRPr lang="en-US" sz="2800" smtClean="0">
              <a:latin typeface="Arial" pitchFamily="-106" charset="0"/>
            </a:endParaRPr>
          </a:p>
          <a:p>
            <a:pPr eaLnBrk="1" hangingPunct="1">
              <a:buFont typeface="Wingdings" pitchFamily="-106" charset="2"/>
              <a:buChar char="Ø"/>
            </a:pPr>
            <a:r>
              <a:rPr lang="en-US" sz="2800" smtClean="0">
                <a:latin typeface="Arial" pitchFamily="-106" charset="0"/>
              </a:rPr>
              <a:t>On-Board Flash Memory</a:t>
            </a:r>
          </a:p>
          <a:p>
            <a:pPr eaLnBrk="1" hangingPunct="1">
              <a:buFont typeface="Wingdings 2" pitchFamily="-106" charset="2"/>
              <a:buNone/>
            </a:pPr>
            <a:endParaRPr lang="en-US" sz="2800" smtClean="0">
              <a:latin typeface="Arial" pitchFamily="-10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7" descr="f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98F7C57-563B-5C4E-8862-BC91A852BD90}" type="slidenum">
              <a:rPr lang="en-US">
                <a:latin typeface="Corbel" pitchFamily="-106" charset="0"/>
              </a:rPr>
              <a:pPr/>
              <a:t>15</a:t>
            </a:fld>
            <a:endParaRPr lang="en-US">
              <a:latin typeface="Corbel" pitchFamily="-106" charset="0"/>
            </a:endParaRPr>
          </a:p>
        </p:txBody>
      </p:sp>
      <p:sp>
        <p:nvSpPr>
          <p:cNvPr id="40964" name="Rectang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GUI</a:t>
            </a:r>
          </a:p>
        </p:txBody>
      </p:sp>
      <p:pic>
        <p:nvPicPr>
          <p:cNvPr id="40965" name="Content Placeholder 6" descr="Untitled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8575" y="1905000"/>
            <a:ext cx="9115425" cy="4248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5" descr="f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Slide Number Placeholder 5"/>
          <p:cNvSpPr txBox="1">
            <a:spLocks noGrp="1"/>
          </p:cNvSpPr>
          <p:nvPr/>
        </p:nvSpPr>
        <p:spPr bwMode="auto">
          <a:xfrm>
            <a:off x="8204200" y="6477000"/>
            <a:ext cx="733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b">
            <a:prstTxWarp prst="textNoShape">
              <a:avLst/>
            </a:prstTxWarp>
          </a:bodyPr>
          <a:lstStyle/>
          <a:p>
            <a:pPr algn="r"/>
            <a:fld id="{4910B0F4-B24D-7040-80DC-AA37E82746A0}" type="slidenum">
              <a:rPr lang="en-US" sz="1200">
                <a:solidFill>
                  <a:srgbClr val="FFFFFF"/>
                </a:solidFill>
                <a:latin typeface="Corbel" pitchFamily="-106" charset="0"/>
              </a:rPr>
              <a:pPr algn="r"/>
              <a:t>16</a:t>
            </a:fld>
            <a:endParaRPr lang="en-US" sz="1200">
              <a:solidFill>
                <a:srgbClr val="FFFFFF"/>
              </a:solidFill>
              <a:latin typeface="Corbel" pitchFamily="-10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55448"/>
            <a:ext cx="8229600" cy="1252728"/>
          </a:xfrm>
          <a:noFill/>
          <a:ln/>
        </p:spPr>
        <p:txBody>
          <a:bodyPr rtlCol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Software Overview</a:t>
            </a:r>
            <a:endParaRPr lang="en-US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64517" name="Content Placeholder 4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buFont typeface="Wingdings" pitchFamily="-106" charset="2"/>
              <a:buChar char="Ø"/>
            </a:pPr>
            <a:r>
              <a:rPr lang="en-US" sz="2800" smtClean="0">
                <a:latin typeface="Arial" pitchFamily="-106" charset="0"/>
              </a:rPr>
              <a:t>Graphical User Interface (GUI)</a:t>
            </a:r>
          </a:p>
          <a:p>
            <a:pPr eaLnBrk="1" hangingPunct="1">
              <a:buFont typeface="Wingdings" pitchFamily="-106" charset="2"/>
              <a:buChar char="Ø"/>
            </a:pPr>
            <a:endParaRPr lang="en-US" sz="2800" smtClean="0">
              <a:latin typeface="Arial" pitchFamily="-106" charset="0"/>
            </a:endParaRPr>
          </a:p>
          <a:p>
            <a:pPr eaLnBrk="1" hangingPunct="1">
              <a:buFont typeface="Wingdings" pitchFamily="-106" charset="2"/>
              <a:buChar char="Ø"/>
            </a:pPr>
            <a:r>
              <a:rPr lang="en-US" sz="2800" smtClean="0">
                <a:latin typeface="Arial" pitchFamily="-106" charset="0"/>
              </a:rPr>
              <a:t>Wireless Module</a:t>
            </a:r>
          </a:p>
          <a:p>
            <a:pPr eaLnBrk="1" hangingPunct="1">
              <a:buFont typeface="Wingdings" pitchFamily="-106" charset="2"/>
              <a:buChar char="Ø"/>
            </a:pPr>
            <a:endParaRPr lang="en-US" sz="2800" smtClean="0">
              <a:latin typeface="Arial" pitchFamily="-106" charset="0"/>
            </a:endParaRPr>
          </a:p>
          <a:p>
            <a:pPr eaLnBrk="1" hangingPunct="1">
              <a:buFont typeface="Wingdings" pitchFamily="-106" charset="2"/>
              <a:buChar char="Ø"/>
            </a:pPr>
            <a:r>
              <a:rPr lang="en-US" sz="2800" smtClean="0">
                <a:latin typeface="Arial" pitchFamily="-106" charset="0"/>
              </a:rPr>
              <a:t>Data  Acquisition System</a:t>
            </a:r>
          </a:p>
          <a:p>
            <a:pPr eaLnBrk="1" hangingPunct="1">
              <a:buFont typeface="Wingdings" pitchFamily="-106" charset="2"/>
              <a:buChar char="Ø"/>
            </a:pPr>
            <a:endParaRPr lang="en-US" sz="2800" smtClean="0">
              <a:latin typeface="Arial" pitchFamily="-106" charset="0"/>
            </a:endParaRPr>
          </a:p>
          <a:p>
            <a:pPr eaLnBrk="1" hangingPunct="1">
              <a:buFont typeface="Wingdings" pitchFamily="-106" charset="2"/>
              <a:buChar char="Ø"/>
            </a:pPr>
            <a:r>
              <a:rPr lang="en-US" sz="2800" smtClean="0">
                <a:latin typeface="Arial" pitchFamily="-106" charset="0"/>
              </a:rPr>
              <a:t>On-Board Flash Memory</a:t>
            </a:r>
          </a:p>
          <a:p>
            <a:pPr eaLnBrk="1" hangingPunct="1">
              <a:buFont typeface="Wingdings 2" pitchFamily="-106" charset="2"/>
              <a:buNone/>
            </a:pPr>
            <a:endParaRPr lang="en-US" sz="2800" smtClean="0">
              <a:latin typeface="Arial" pitchFamily="-10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" descr="f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3B29AF9-2354-2548-AA4F-0ED594DC9AB8}" type="slidenum">
              <a:rPr lang="en-US">
                <a:latin typeface="Corbel" pitchFamily="-106" charset="0"/>
                <a:ea typeface="ＭＳ Ｐゴシック" pitchFamily="-106" charset="-128"/>
                <a:cs typeface="ＭＳ Ｐゴシック" pitchFamily="-106" charset="-128"/>
              </a:rPr>
              <a:pPr/>
              <a:t>17</a:t>
            </a:fld>
            <a:endParaRPr lang="en-US">
              <a:latin typeface="Corbe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1988" name="Rectang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Wireless</a:t>
            </a:r>
          </a:p>
        </p:txBody>
      </p:sp>
      <p:sp>
        <p:nvSpPr>
          <p:cNvPr id="4198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>
                <a:latin typeface="Arial" pitchFamily="-106" charset="0"/>
              </a:rPr>
              <a:t>Acquire data from  micro-controller</a:t>
            </a:r>
          </a:p>
          <a:p>
            <a:pPr eaLnBrk="1" hangingPunct="1"/>
            <a:endParaRPr lang="en-US" sz="2800">
              <a:latin typeface="Arial" pitchFamily="-106" charset="0"/>
            </a:endParaRPr>
          </a:p>
          <a:p>
            <a:pPr eaLnBrk="1" hangingPunct="1"/>
            <a:r>
              <a:rPr lang="en-US" sz="2800">
                <a:latin typeface="Arial" pitchFamily="-106" charset="0"/>
              </a:rPr>
              <a:t>Send data to receiver</a:t>
            </a:r>
          </a:p>
          <a:p>
            <a:pPr eaLnBrk="1" hangingPunct="1">
              <a:buFont typeface="Wingdings 2" pitchFamily="-106" charset="2"/>
              <a:buNone/>
            </a:pPr>
            <a:r>
              <a:rPr lang="en-US" sz="2800">
                <a:latin typeface="Arial" pitchFamily="-106" charset="0"/>
              </a:rPr>
              <a:t>   </a:t>
            </a:r>
          </a:p>
          <a:p>
            <a:pPr eaLnBrk="1" hangingPunct="1"/>
            <a:r>
              <a:rPr lang="en-US" sz="2800">
                <a:latin typeface="Arial" pitchFamily="-106" charset="0"/>
              </a:rPr>
              <a:t>Receive data</a:t>
            </a:r>
          </a:p>
          <a:p>
            <a:pPr eaLnBrk="1" hangingPunct="1">
              <a:buFont typeface="Wingdings 2" pitchFamily="-106" charset="2"/>
              <a:buNone/>
            </a:pPr>
            <a:endParaRPr lang="en-US" sz="2800">
              <a:latin typeface="Arial" pitchFamily="-106" charset="0"/>
            </a:endParaRPr>
          </a:p>
          <a:p>
            <a:pPr eaLnBrk="1" hangingPunct="1"/>
            <a:r>
              <a:rPr lang="en-US" sz="2800">
                <a:latin typeface="Arial" pitchFamily="-106" charset="0"/>
              </a:rPr>
              <a:t>Communicate with GUI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5" descr="f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51BEBB3-89FF-8F4E-A3E7-F6601FED448A}" type="slidenum">
              <a:rPr lang="en-US">
                <a:latin typeface="Corbel" pitchFamily="-106" charset="0"/>
                <a:ea typeface="ＭＳ Ｐゴシック" pitchFamily="-106" charset="-128"/>
                <a:cs typeface="ＭＳ Ｐゴシック" pitchFamily="-106" charset="-128"/>
              </a:rPr>
              <a:pPr/>
              <a:t>18</a:t>
            </a:fld>
            <a:endParaRPr lang="en-US">
              <a:latin typeface="Corbe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45061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08113"/>
            <a:ext cx="9144000" cy="544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7" descr="f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2FEF789-70C8-8243-B961-40D17959505F}" type="slidenum">
              <a:rPr lang="en-US">
                <a:latin typeface="Corbel" pitchFamily="-106" charset="0"/>
                <a:ea typeface="ＭＳ Ｐゴシック" pitchFamily="-106" charset="-128"/>
                <a:cs typeface="ＭＳ Ｐゴシック" pitchFamily="-106" charset="-128"/>
              </a:rPr>
              <a:pPr/>
              <a:t>19</a:t>
            </a:fld>
            <a:endParaRPr lang="en-US">
              <a:latin typeface="Corbe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3012" name="Rectangle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Business Plan</a:t>
            </a:r>
          </a:p>
        </p:txBody>
      </p:sp>
      <p:sp>
        <p:nvSpPr>
          <p:cNvPr id="43013" name="Text Box 43"/>
          <p:cNvSpPr txBox="1">
            <a:spLocks noChangeArrowheads="1"/>
          </p:cNvSpPr>
          <p:nvPr/>
        </p:nvSpPr>
        <p:spPr bwMode="auto">
          <a:xfrm>
            <a:off x="365125" y="1792288"/>
            <a:ext cx="6130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en-US" sz="2800"/>
              <a:t>Estimated Cost For Mass Production:</a:t>
            </a:r>
          </a:p>
        </p:txBody>
      </p:sp>
      <p:graphicFrame>
        <p:nvGraphicFramePr>
          <p:cNvPr id="43038" name="Group 30"/>
          <p:cNvGraphicFramePr>
            <a:graphicFrameLocks noGrp="1"/>
          </p:cNvGraphicFramePr>
          <p:nvPr>
            <p:ph sz="half" idx="1"/>
          </p:nvPr>
        </p:nvGraphicFramePr>
        <p:xfrm>
          <a:off x="457200" y="2654300"/>
          <a:ext cx="7023100" cy="1952625"/>
        </p:xfrm>
        <a:graphic>
          <a:graphicData uri="http://schemas.openxmlformats.org/drawingml/2006/table">
            <a:tbl>
              <a:tblPr/>
              <a:tblGrid>
                <a:gridCol w="70231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Subsystem                                                                                      Estimated        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Micro-Controller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                                                                       $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-106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Wireless Module-Dash7 VIII (Biomedical)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                       $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PCB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                                                                                                 $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Total  Cost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                                                                                  $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23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 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                    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7" descr="f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0DFF36D-185C-5742-BEFD-2AAA8BE13AD8}" type="slidenum">
              <a:rPr lang="en-US">
                <a:latin typeface="Corbel" pitchFamily="-106" charset="0"/>
                <a:ea typeface="ＭＳ Ｐゴシック" pitchFamily="-106" charset="-128"/>
                <a:cs typeface="ＭＳ Ｐゴシック" pitchFamily="-106" charset="-128"/>
              </a:rPr>
              <a:pPr/>
              <a:t>2</a:t>
            </a:fld>
            <a:endParaRPr lang="en-US">
              <a:latin typeface="Corbe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7652" name="Content Placeholder 2"/>
          <p:cNvSpPr>
            <a:spLocks noGrp="1"/>
          </p:cNvSpPr>
          <p:nvPr>
            <p:ph idx="1"/>
          </p:nvPr>
        </p:nvSpPr>
        <p:spPr>
          <a:xfrm>
            <a:off x="457200" y="1943100"/>
            <a:ext cx="8229600" cy="2971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800" smtClean="0">
                <a:latin typeface="Arial" pitchFamily="-106" charset="0"/>
                <a:ea typeface="PMingLiU" charset="-120"/>
                <a:cs typeface="PMingLiU" charset="-120"/>
              </a:rPr>
              <a:t>Team Members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 smtClean="0">
                <a:latin typeface="Arial" pitchFamily="-106" charset="0"/>
                <a:ea typeface="PMingLiU" charset="-120"/>
                <a:cs typeface="PMingLiU" charset="-120"/>
              </a:rPr>
              <a:t>Motivation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 smtClean="0">
                <a:latin typeface="Arial" pitchFamily="-106" charset="0"/>
                <a:ea typeface="PMingLiU" charset="-120"/>
                <a:cs typeface="PMingLiU" charset="-120"/>
              </a:rPr>
              <a:t>System Overview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 smtClean="0">
                <a:latin typeface="Arial" pitchFamily="-106" charset="0"/>
                <a:ea typeface="PMingLiU" charset="-120"/>
                <a:cs typeface="PMingLiU" charset="-120"/>
              </a:rPr>
              <a:t>Hardware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 smtClean="0">
                <a:latin typeface="Arial" pitchFamily="-106" charset="0"/>
                <a:ea typeface="PMingLiU" charset="-120"/>
                <a:cs typeface="PMingLiU" charset="-120"/>
              </a:rPr>
              <a:t>Software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 smtClean="0">
                <a:latin typeface="Arial" pitchFamily="-106" charset="0"/>
                <a:ea typeface="PMingLiU" charset="-120"/>
                <a:cs typeface="PMingLiU" charset="-120"/>
              </a:rPr>
              <a:t>Budget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 smtClean="0">
                <a:latin typeface="Arial" pitchFamily="-106" charset="0"/>
                <a:ea typeface="PMingLiU" charset="-120"/>
                <a:cs typeface="PMingLiU" charset="-120"/>
              </a:rPr>
              <a:t>Business Plan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 smtClean="0">
                <a:latin typeface="Arial" pitchFamily="-106" charset="0"/>
                <a:ea typeface="PMingLiU" charset="-120"/>
                <a:cs typeface="PMingLiU" charset="-120"/>
              </a:rPr>
              <a:t>Scheduling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 smtClean="0">
                <a:latin typeface="Arial" pitchFamily="-106" charset="0"/>
                <a:ea typeface="PMingLiU" charset="-120"/>
                <a:cs typeface="PMingLiU" charset="-120"/>
              </a:rPr>
              <a:t>Problems Encountered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 smtClean="0">
                <a:latin typeface="Arial" pitchFamily="-106" charset="0"/>
                <a:ea typeface="PMingLiU" charset="-120"/>
                <a:cs typeface="PMingLiU" charset="-120"/>
              </a:rPr>
              <a:t>Future Extensions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 smtClean="0">
                <a:latin typeface="Arial" pitchFamily="-106" charset="0"/>
                <a:ea typeface="PMingLiU" charset="-120"/>
                <a:cs typeface="PMingLiU" charset="-120"/>
              </a:rPr>
              <a:t>Questions</a:t>
            </a:r>
          </a:p>
          <a:p>
            <a:pPr eaLnBrk="1" hangingPunct="1"/>
            <a:endParaRPr lang="en-US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Outline</a:t>
            </a:r>
            <a:endParaRPr lang="en-US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5" descr="f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28F36D2-CDC5-0F48-BEC4-F6C935EE805A}" type="slidenum">
              <a:rPr lang="en-US">
                <a:latin typeface="Corbel" pitchFamily="-106" charset="0"/>
                <a:ea typeface="ＭＳ Ｐゴシック" pitchFamily="-106" charset="-128"/>
                <a:cs typeface="ＭＳ Ｐゴシック" pitchFamily="-106" charset="-128"/>
              </a:rPr>
              <a:pPr/>
              <a:t>20</a:t>
            </a:fld>
            <a:endParaRPr lang="en-US">
              <a:latin typeface="Corbe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Proposed and Actual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</a:b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Budget</a:t>
            </a:r>
            <a:endParaRPr lang="en-US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graphicFrame>
        <p:nvGraphicFramePr>
          <p:cNvPr id="46119" name="Group 39"/>
          <p:cNvGraphicFramePr>
            <a:graphicFrameLocks noGrp="1"/>
          </p:cNvGraphicFramePr>
          <p:nvPr>
            <p:ph idx="1"/>
          </p:nvPr>
        </p:nvGraphicFramePr>
        <p:xfrm>
          <a:off x="457200" y="1981200"/>
          <a:ext cx="8229600" cy="371475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Subsystem                                                                                         Estimated                Actual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Micro-controller                                                                                                     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$40                       $107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Daughter board module for USB connection                                             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$40                       $66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Connector module for micro-controller and related wires                   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$10  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                          Borrowed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Heart beat sensor (ECG) leads and wires                                                     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$250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                           Borrowed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Wireless (transmitter and receiver)                                                                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$100                     $100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Shipping costs                                                                                                         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$40                       $20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Parallel port to USB converter                                                                          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$20                       $10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ECG circuit parts                                                                                                     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$50                       $180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Total cost                                                                                                                  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$550                     $483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 descr="f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4F8210A-3EC5-3640-A25D-4C5C55BDD4EB}" type="slidenum">
              <a:rPr lang="en-US">
                <a:latin typeface="Corbel" pitchFamily="-106" charset="0"/>
                <a:ea typeface="ＭＳ Ｐゴシック" pitchFamily="-106" charset="-128"/>
                <a:cs typeface="ＭＳ Ｐゴシック" pitchFamily="-106" charset="-128"/>
              </a:rPr>
              <a:pPr/>
              <a:t>21</a:t>
            </a:fld>
            <a:endParaRPr lang="en-US">
              <a:latin typeface="Corbe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Schedule</a:t>
            </a:r>
            <a:endParaRPr lang="en-US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0" y="2019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4039" name="Picture 7" descr="schedule for post morte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76450"/>
            <a:ext cx="9144000" cy="2705100"/>
          </a:xfrm>
          <a:prstGeom prst="rect">
            <a:avLst/>
          </a:prstGeom>
          <a:noFill/>
        </p:spPr>
      </p:pic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358775" y="5032375"/>
            <a:ext cx="38417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en-US">
                <a:solidFill>
                  <a:srgbClr val="0000FF"/>
                </a:solidFill>
              </a:rPr>
              <a:t>Blue Line :</a:t>
            </a:r>
            <a:r>
              <a:rPr lang="en-US"/>
              <a:t> 	</a:t>
            </a:r>
            <a:r>
              <a:rPr lang="en-US">
                <a:solidFill>
                  <a:srgbClr val="0000FF"/>
                </a:solidFill>
              </a:rPr>
              <a:t>Actual Time	</a:t>
            </a:r>
            <a:endParaRPr lang="en-US"/>
          </a:p>
          <a:p>
            <a:pPr defTabSz="914400"/>
            <a:r>
              <a:rPr lang="en-US"/>
              <a:t>Gray Line :	Estimated Time</a:t>
            </a:r>
          </a:p>
          <a:p>
            <a:pPr defTabSz="914400"/>
            <a:endParaRPr lang="en-US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5" descr="f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D046EAB-2D99-494F-B0D8-8BDA0328CE7B}" type="slidenum">
              <a:rPr lang="en-US">
                <a:latin typeface="Corbel" pitchFamily="-106" charset="0"/>
                <a:ea typeface="ＭＳ Ｐゴシック" pitchFamily="-106" charset="-128"/>
                <a:cs typeface="ＭＳ Ｐゴシック" pitchFamily="-106" charset="-128"/>
              </a:rPr>
              <a:pPr/>
              <a:t>22</a:t>
            </a:fld>
            <a:endParaRPr lang="en-US">
              <a:latin typeface="Corbe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Problems Encountered</a:t>
            </a:r>
            <a:endParaRPr lang="en-US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47109" name="Text Box 4"/>
          <p:cNvSpPr txBox="1">
            <a:spLocks noChangeArrowheads="1"/>
          </p:cNvSpPr>
          <p:nvPr/>
        </p:nvSpPr>
        <p:spPr bwMode="auto">
          <a:xfrm>
            <a:off x="950913" y="1600200"/>
            <a:ext cx="7058025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>
              <a:buFontTx/>
              <a:buChar char="•"/>
            </a:pPr>
            <a:r>
              <a:rPr lang="en-US" sz="2800"/>
              <a:t>Micro-Controller Communication Problems</a:t>
            </a:r>
          </a:p>
          <a:p>
            <a:pPr lvl="1" defTabSz="914400">
              <a:buFont typeface="Wingdings" pitchFamily="-106" charset="2"/>
              <a:buChar char="Ø"/>
            </a:pPr>
            <a:r>
              <a:rPr lang="en-US" sz="2000"/>
              <a:t>Synchronization of data</a:t>
            </a:r>
          </a:p>
          <a:p>
            <a:pPr lvl="1" defTabSz="914400">
              <a:buFont typeface="Wingdings" pitchFamily="-106" charset="2"/>
              <a:buNone/>
            </a:pPr>
            <a:endParaRPr lang="en-US" sz="2000"/>
          </a:p>
          <a:p>
            <a:pPr defTabSz="914400">
              <a:buFontTx/>
              <a:buChar char="•"/>
            </a:pPr>
            <a:r>
              <a:rPr lang="en-US" sz="2800"/>
              <a:t>Wireless Communication problem	</a:t>
            </a:r>
          </a:p>
          <a:p>
            <a:pPr lvl="1" defTabSz="914400">
              <a:buFont typeface="Wingdings" pitchFamily="-106" charset="2"/>
              <a:buChar char="Ø"/>
            </a:pPr>
            <a:r>
              <a:rPr lang="en-US" sz="2000"/>
              <a:t>One UART port available</a:t>
            </a:r>
          </a:p>
          <a:p>
            <a:pPr lvl="1" defTabSz="914400">
              <a:buFont typeface="Wingdings" pitchFamily="-106" charset="2"/>
              <a:buChar char="Ø"/>
            </a:pPr>
            <a:endParaRPr lang="en-US" sz="2000"/>
          </a:p>
          <a:p>
            <a:pPr defTabSz="914400">
              <a:buFontTx/>
              <a:buChar char="•"/>
            </a:pPr>
            <a:r>
              <a:rPr lang="en-US" sz="2800"/>
              <a:t>Graphical User Interface (GUI)</a:t>
            </a:r>
          </a:p>
          <a:p>
            <a:pPr lvl="1" defTabSz="914400">
              <a:buFont typeface="Wingdings" pitchFamily="-106" charset="2"/>
              <a:buChar char="Ø"/>
            </a:pPr>
            <a:r>
              <a:rPr lang="en-US" sz="2000"/>
              <a:t>CPU Usage</a:t>
            </a:r>
          </a:p>
          <a:p>
            <a:pPr lvl="1" defTabSz="914400">
              <a:buFont typeface="Wingdings" pitchFamily="-106" charset="2"/>
              <a:buChar char="Ø"/>
            </a:pPr>
            <a:r>
              <a:rPr lang="en-US" sz="2000"/>
              <a:t>Slow-motion graphing</a:t>
            </a:r>
          </a:p>
          <a:p>
            <a:pPr lvl="1" defTabSz="914400">
              <a:buFont typeface="Wingdings" pitchFamily="-106" charset="2"/>
              <a:buNone/>
            </a:pPr>
            <a:endParaRPr lang="en-US" sz="2000"/>
          </a:p>
          <a:p>
            <a:pPr defTabSz="914400">
              <a:buFontTx/>
              <a:buChar char="•"/>
            </a:pPr>
            <a:r>
              <a:rPr lang="en-US" sz="2800"/>
              <a:t>ECG Circuit and Noise</a:t>
            </a:r>
          </a:p>
          <a:p>
            <a:pPr lvl="1" defTabSz="914400">
              <a:buFont typeface="Wingdings" pitchFamily="-106" charset="2"/>
              <a:buChar char="Ø"/>
            </a:pPr>
            <a:r>
              <a:rPr lang="en-US" sz="2000"/>
              <a:t>Noise reduction</a:t>
            </a:r>
          </a:p>
          <a:p>
            <a:pPr lvl="1" defTabSz="914400">
              <a:buFont typeface="Wingdings" pitchFamily="-106" charset="2"/>
              <a:buChar char="Ø"/>
            </a:pPr>
            <a:r>
              <a:rPr lang="en-US" sz="2000"/>
              <a:t>Differentiation</a:t>
            </a:r>
          </a:p>
          <a:p>
            <a:pPr defTabSz="914400">
              <a:buFontTx/>
              <a:buChar char="•"/>
            </a:pP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5" descr="f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54C3647-83F4-A741-912B-974DF656CEEE}" type="slidenum">
              <a:rPr lang="en-US">
                <a:latin typeface="Corbel" pitchFamily="-106" charset="0"/>
                <a:ea typeface="ＭＳ Ｐゴシック" pitchFamily="-106" charset="-128"/>
                <a:cs typeface="ＭＳ Ｐゴシック" pitchFamily="-106" charset="-128"/>
              </a:rPr>
              <a:pPr/>
              <a:t>23</a:t>
            </a:fld>
            <a:endParaRPr lang="en-US">
              <a:latin typeface="Corbe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Future </a:t>
            </a:r>
            <a:r>
              <a:rPr lang="en-US" altLang="zh-TW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新細明體" pitchFamily="-106" charset="-120"/>
              </a:rPr>
              <a:t>Extensions</a:t>
            </a:r>
            <a:endParaRPr lang="en-US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4813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-106" charset="2"/>
              <a:buNone/>
            </a:pPr>
            <a:r>
              <a:rPr lang="en-US" sz="2800" smtClean="0">
                <a:latin typeface="Arial" pitchFamily="-106" charset="0"/>
              </a:rPr>
              <a:t>Making the device more user-friendly and practical by using:</a:t>
            </a:r>
          </a:p>
          <a:p>
            <a:pPr eaLnBrk="1" hangingPunct="1">
              <a:buFont typeface="Wingdings 2" pitchFamily="-106" charset="2"/>
              <a:buNone/>
            </a:pPr>
            <a:endParaRPr lang="en-US" sz="2800" smtClean="0">
              <a:latin typeface="Arial" pitchFamily="-106" charset="0"/>
            </a:endParaRPr>
          </a:p>
          <a:p>
            <a:pPr eaLnBrk="1" hangingPunct="1"/>
            <a:r>
              <a:rPr lang="en-US" sz="2400" smtClean="0">
                <a:latin typeface="Arial" pitchFamily="-106" charset="0"/>
              </a:rPr>
              <a:t>Printed Circuit Board (PCB) instead of breadboard</a:t>
            </a:r>
          </a:p>
          <a:p>
            <a:pPr eaLnBrk="1" hangingPunct="1"/>
            <a:endParaRPr lang="en-US" sz="2400" smtClean="0">
              <a:latin typeface="Arial" pitchFamily="-106" charset="0"/>
            </a:endParaRPr>
          </a:p>
          <a:p>
            <a:pPr eaLnBrk="1" hangingPunct="1"/>
            <a:r>
              <a:rPr lang="en-US" sz="2400" smtClean="0">
                <a:latin typeface="Arial" pitchFamily="-106" charset="0"/>
              </a:rPr>
              <a:t>Bluetooth transmission instead of Xbee module</a:t>
            </a:r>
          </a:p>
          <a:p>
            <a:pPr eaLnBrk="1" hangingPunct="1">
              <a:buFont typeface="Wingdings 2" pitchFamily="-106" charset="2"/>
              <a:buNone/>
            </a:pPr>
            <a:endParaRPr lang="en-US" sz="2400" smtClean="0">
              <a:latin typeface="Arial" pitchFamily="-106" charset="0"/>
            </a:endParaRPr>
          </a:p>
          <a:p>
            <a:pPr eaLnBrk="1" hangingPunct="1"/>
            <a:r>
              <a:rPr lang="en-US" sz="2400" smtClean="0">
                <a:latin typeface="Arial" pitchFamily="-106" charset="0"/>
              </a:rPr>
              <a:t>Additional electrodes</a:t>
            </a:r>
          </a:p>
          <a:p>
            <a:pPr eaLnBrk="1" hangingPunct="1">
              <a:buFont typeface="Wingdings 2" pitchFamily="-106" charset="2"/>
              <a:buNone/>
            </a:pPr>
            <a:endParaRPr lang="en-US" sz="2400" smtClean="0">
              <a:latin typeface="Arial" pitchFamily="-106" charset="0"/>
            </a:endParaRPr>
          </a:p>
          <a:p>
            <a:pPr eaLnBrk="1" hangingPunct="1"/>
            <a:r>
              <a:rPr lang="en-US" sz="2400" smtClean="0">
                <a:latin typeface="Arial" pitchFamily="-106" charset="0"/>
              </a:rPr>
              <a:t>More efficient wireless module (Dash7)</a:t>
            </a:r>
            <a:r>
              <a:rPr lang="en-US" sz="2800" smtClean="0">
                <a:latin typeface="Arial" pitchFamily="-106" charset="0"/>
              </a:rPr>
              <a:t> </a:t>
            </a:r>
          </a:p>
          <a:p>
            <a:pPr eaLnBrk="1" hangingPunct="1"/>
            <a:endParaRPr lang="en-US" sz="2400" smtClean="0">
              <a:latin typeface="Arial Unicode MS" pitchFamily="-106" charset="0"/>
            </a:endParaRPr>
          </a:p>
          <a:p>
            <a:pPr eaLnBrk="1" hangingPunct="1">
              <a:buFont typeface="Wingdings 2" pitchFamily="-106" charset="2"/>
              <a:buNone/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6" descr="f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3589995-01F2-6643-8DBB-7580B8D97C85}" type="slidenum">
              <a:rPr lang="en-US">
                <a:latin typeface="Corbel" pitchFamily="-106" charset="0"/>
                <a:ea typeface="ＭＳ Ｐゴシック" pitchFamily="-106" charset="-128"/>
                <a:cs typeface="ＭＳ Ｐゴシック" pitchFamily="-106" charset="-128"/>
              </a:rPr>
              <a:pPr/>
              <a:t>24</a:t>
            </a:fld>
            <a:endParaRPr lang="en-US">
              <a:latin typeface="Corbe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Conclusion</a:t>
            </a:r>
            <a:endParaRPr lang="en-US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49157" name="Text Box 4"/>
          <p:cNvSpPr txBox="1">
            <a:spLocks noChangeArrowheads="1"/>
          </p:cNvSpPr>
          <p:nvPr/>
        </p:nvSpPr>
        <p:spPr bwMode="auto">
          <a:xfrm>
            <a:off x="663575" y="1865313"/>
            <a:ext cx="6500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>
              <a:buFontTx/>
              <a:buChar char="•"/>
            </a:pPr>
            <a:endParaRPr lang="en-US"/>
          </a:p>
        </p:txBody>
      </p:sp>
      <p:sp>
        <p:nvSpPr>
          <p:cNvPr id="49158" name="Text Box 5"/>
          <p:cNvSpPr txBox="1">
            <a:spLocks noChangeArrowheads="1"/>
          </p:cNvSpPr>
          <p:nvPr/>
        </p:nvSpPr>
        <p:spPr bwMode="auto">
          <a:xfrm>
            <a:off x="808038" y="1890713"/>
            <a:ext cx="6683375" cy="460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>
              <a:buFontTx/>
              <a:buChar char="•"/>
            </a:pPr>
            <a:r>
              <a:rPr lang="en-US" sz="2800"/>
              <a:t>Portable ECG monitoring device	</a:t>
            </a:r>
          </a:p>
          <a:p>
            <a:pPr lvl="1" defTabSz="914400">
              <a:buFontTx/>
              <a:buChar char="•"/>
            </a:pPr>
            <a:r>
              <a:rPr lang="en-US" sz="2400"/>
              <a:t>Wireless functionality</a:t>
            </a:r>
          </a:p>
          <a:p>
            <a:pPr lvl="1" defTabSz="914400">
              <a:buFontTx/>
              <a:buChar char="•"/>
            </a:pPr>
            <a:r>
              <a:rPr lang="en-US" sz="2400"/>
              <a:t>USB Connectivity</a:t>
            </a:r>
          </a:p>
          <a:p>
            <a:pPr lvl="1" defTabSz="914400">
              <a:buFontTx/>
              <a:buChar char="•"/>
            </a:pPr>
            <a:r>
              <a:rPr lang="en-US" sz="2400"/>
              <a:t>On-Board Flash  Memory</a:t>
            </a:r>
          </a:p>
          <a:p>
            <a:pPr lvl="1" defTabSz="914400">
              <a:buFontTx/>
              <a:buChar char="•"/>
            </a:pPr>
            <a:r>
              <a:rPr lang="en-US" sz="2400"/>
              <a:t>Custom ECG circuit	</a:t>
            </a:r>
          </a:p>
          <a:p>
            <a:pPr lvl="1" defTabSz="914400">
              <a:buFontTx/>
              <a:buChar char="•"/>
            </a:pPr>
            <a:r>
              <a:rPr lang="en-US" sz="2400"/>
              <a:t>Graphical User Interface (GUI)</a:t>
            </a:r>
          </a:p>
          <a:p>
            <a:pPr defTabSz="914400"/>
            <a:endParaRPr lang="en-US" sz="2800"/>
          </a:p>
          <a:p>
            <a:pPr defTabSz="914400">
              <a:buFontTx/>
              <a:buChar char="•"/>
            </a:pPr>
            <a:r>
              <a:rPr lang="en-US" sz="2800"/>
              <a:t>Importance of team work &amp; collaboration</a:t>
            </a:r>
          </a:p>
          <a:p>
            <a:pPr defTabSz="914400">
              <a:buFontTx/>
              <a:buChar char="•"/>
            </a:pPr>
            <a:endParaRPr lang="en-US" sz="2800"/>
          </a:p>
          <a:p>
            <a:pPr defTabSz="914400">
              <a:buFontTx/>
              <a:buChar char="•"/>
            </a:pPr>
            <a:r>
              <a:rPr lang="en-US" sz="2800"/>
              <a:t>Problem Solving</a:t>
            </a:r>
          </a:p>
          <a:p>
            <a:pPr defTabSz="914400"/>
            <a:endParaRPr lang="en-US"/>
          </a:p>
          <a:p>
            <a:pPr defTabSz="914400">
              <a:buFontTx/>
              <a:buChar char="•"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5" descr="f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2889646-C98B-E141-ACB0-FA48C7E77122}" type="slidenum">
              <a:rPr lang="en-US">
                <a:latin typeface="Corbel" pitchFamily="-106" charset="0"/>
                <a:ea typeface="ＭＳ Ｐゴシック" pitchFamily="-106" charset="-128"/>
                <a:cs typeface="ＭＳ Ｐゴシック" pitchFamily="-106" charset="-128"/>
              </a:rPr>
              <a:pPr/>
              <a:t>25</a:t>
            </a:fld>
            <a:endParaRPr lang="en-US">
              <a:latin typeface="Corbe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Thanks to</a:t>
            </a:r>
            <a:endParaRPr lang="en-US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5018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-106" charset="2"/>
              <a:buNone/>
            </a:pPr>
            <a:r>
              <a:rPr lang="en-US" sz="2400">
                <a:latin typeface="Arial" pitchFamily="-106" charset="0"/>
              </a:rPr>
              <a:t>Dr. Andrew Rawicz</a:t>
            </a:r>
          </a:p>
          <a:p>
            <a:pPr eaLnBrk="1" hangingPunct="1">
              <a:buFont typeface="Wingdings 2" pitchFamily="-106" charset="2"/>
              <a:buNone/>
            </a:pPr>
            <a:r>
              <a:rPr lang="en-US" sz="2400">
                <a:latin typeface="Arial" pitchFamily="-106" charset="0"/>
              </a:rPr>
              <a:t>Steve Whitmore</a:t>
            </a:r>
          </a:p>
          <a:p>
            <a:pPr eaLnBrk="1" hangingPunct="1">
              <a:buFont typeface="Wingdings 2" pitchFamily="-106" charset="2"/>
              <a:buNone/>
            </a:pPr>
            <a:r>
              <a:rPr lang="en-US" sz="2400">
                <a:latin typeface="Arial" pitchFamily="-106" charset="0"/>
              </a:rPr>
              <a:t>Dr. Lucky One</a:t>
            </a:r>
          </a:p>
          <a:p>
            <a:pPr eaLnBrk="1" hangingPunct="1">
              <a:buFont typeface="Wingdings 2" pitchFamily="-106" charset="2"/>
              <a:buNone/>
            </a:pPr>
            <a:r>
              <a:rPr lang="en-US" sz="2400">
                <a:latin typeface="Arial" pitchFamily="-106" charset="0"/>
              </a:rPr>
              <a:t>Engineering Student Society </a:t>
            </a:r>
          </a:p>
          <a:p>
            <a:pPr eaLnBrk="1" hangingPunct="1">
              <a:buFont typeface="Wingdings 2" pitchFamily="-106" charset="2"/>
              <a:buNone/>
            </a:pPr>
            <a:r>
              <a:rPr lang="en-US" sz="2400">
                <a:latin typeface="Arial" pitchFamily="-106" charset="0"/>
              </a:rPr>
              <a:t>Dr. MehdiMoradi</a:t>
            </a:r>
          </a:p>
          <a:p>
            <a:pPr eaLnBrk="1" hangingPunct="1">
              <a:buFont typeface="Wingdings 2" pitchFamily="-106" charset="2"/>
              <a:buNone/>
            </a:pPr>
            <a:r>
              <a:rPr lang="en-US" sz="2400">
                <a:latin typeface="Arial" pitchFamily="-106" charset="0"/>
              </a:rPr>
              <a:t>Dr. Ash Parameswaran</a:t>
            </a:r>
          </a:p>
          <a:p>
            <a:pPr eaLnBrk="1" hangingPunct="1">
              <a:buFont typeface="Wingdings 2" pitchFamily="-106" charset="2"/>
              <a:buNone/>
            </a:pPr>
            <a:r>
              <a:rPr lang="en-US" sz="2400">
                <a:latin typeface="Arial" pitchFamily="-106" charset="0"/>
              </a:rPr>
              <a:t>Steve Swift</a:t>
            </a:r>
          </a:p>
          <a:p>
            <a:pPr eaLnBrk="1" hangingPunct="1">
              <a:buFont typeface="Wingdings 2" pitchFamily="-106" charset="2"/>
              <a:buNone/>
            </a:pPr>
            <a:r>
              <a:rPr lang="en-US" sz="2400">
                <a:latin typeface="Arial" pitchFamily="-106" charset="0"/>
              </a:rPr>
              <a:t>Ali Ostadfar</a:t>
            </a:r>
          </a:p>
          <a:p>
            <a:pPr eaLnBrk="1" hangingPunct="1">
              <a:buFont typeface="Wingdings 2" pitchFamily="-106" charset="2"/>
              <a:buNone/>
            </a:pPr>
            <a:r>
              <a:rPr lang="en-US" sz="2400">
                <a:latin typeface="Arial" pitchFamily="-106" charset="0"/>
              </a:rPr>
              <a:t>Sara Moghaddamjoo</a:t>
            </a:r>
          </a:p>
          <a:p>
            <a:pPr eaLnBrk="1" hangingPunct="1">
              <a:buFont typeface="Wingdings 2" pitchFamily="-106" charset="2"/>
              <a:buNone/>
            </a:pPr>
            <a:r>
              <a:rPr lang="en-US" sz="2400">
                <a:latin typeface="Arial" pitchFamily="-106" charset="0"/>
              </a:rPr>
              <a:t>Arash Ahmadi</a:t>
            </a:r>
          </a:p>
          <a:p>
            <a:pPr eaLnBrk="1" hangingPunct="1">
              <a:buFont typeface="Wingdings 2" pitchFamily="-106" charset="2"/>
              <a:buNone/>
            </a:pPr>
            <a:endParaRPr lang="en-US" sz="2400"/>
          </a:p>
          <a:p>
            <a:pPr eaLnBrk="1" hangingPunct="1">
              <a:buFont typeface="Wingdings 2" pitchFamily="-106" charset="2"/>
              <a:buNone/>
            </a:pPr>
            <a:endParaRPr lang="en-US"/>
          </a:p>
          <a:p>
            <a:pPr eaLnBrk="1" hangingPunct="1">
              <a:buFont typeface="Wingdings 2" pitchFamily="-106" charset="2"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7" descr="f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B0879ED-64A9-A444-A489-49591B03D395}" type="slidenum">
              <a:rPr lang="en-US">
                <a:latin typeface="Corbel" pitchFamily="-106" charset="0"/>
                <a:ea typeface="ＭＳ Ｐゴシック" pitchFamily="-106" charset="-128"/>
                <a:cs typeface="ＭＳ Ｐゴシック" pitchFamily="-106" charset="-128"/>
              </a:rPr>
              <a:pPr/>
              <a:t>26</a:t>
            </a:fld>
            <a:endParaRPr lang="en-US">
              <a:latin typeface="Corbe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51204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746750" y="1774825"/>
            <a:ext cx="2070100" cy="1501775"/>
          </a:xfrm>
        </p:spPr>
      </p:pic>
      <p:pic>
        <p:nvPicPr>
          <p:cNvPr id="51205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22400"/>
            <a:ext cx="9144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Questions</a:t>
            </a:r>
            <a:endParaRPr lang="en-US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f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AFA7FDB-E7A5-0644-BCC2-662D96045587}" type="slidenum">
              <a:rPr lang="en-US">
                <a:latin typeface="Corbel" pitchFamily="-106" charset="0"/>
              </a:rPr>
              <a:pPr/>
              <a:t>3</a:t>
            </a:fld>
            <a:endParaRPr lang="en-US">
              <a:latin typeface="Corbel" pitchFamily="-10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Team Members</a:t>
            </a:r>
            <a:endParaRPr lang="en-US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2867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>
                <a:latin typeface="Arial" pitchFamily="-106" charset="0"/>
                <a:ea typeface="Arial" pitchFamily="-106" charset="0"/>
                <a:cs typeface="Arial" pitchFamily="-106" charset="0"/>
              </a:rPr>
              <a:t>Alireza Rahbar (CEO)</a:t>
            </a:r>
          </a:p>
          <a:p>
            <a:pPr eaLnBrk="1" hangingPunct="1"/>
            <a:endParaRPr lang="en-US" sz="2800">
              <a:latin typeface="Arial" pitchFamily="-106" charset="0"/>
              <a:ea typeface="Arial" pitchFamily="-106" charset="0"/>
              <a:cs typeface="Arial" pitchFamily="-106" charset="0"/>
            </a:endParaRPr>
          </a:p>
          <a:p>
            <a:pPr eaLnBrk="1" hangingPunct="1"/>
            <a:r>
              <a:rPr lang="en-US" sz="2800">
                <a:latin typeface="Arial" pitchFamily="-106" charset="0"/>
                <a:ea typeface="Arial" pitchFamily="-106" charset="0"/>
                <a:cs typeface="Arial" pitchFamily="-106" charset="0"/>
              </a:rPr>
              <a:t>Farzad Abasi (CTO)</a:t>
            </a:r>
          </a:p>
          <a:p>
            <a:pPr eaLnBrk="1" hangingPunct="1"/>
            <a:endParaRPr lang="en-US" sz="2800">
              <a:latin typeface="Arial" pitchFamily="-106" charset="0"/>
              <a:ea typeface="Arial" pitchFamily="-106" charset="0"/>
              <a:cs typeface="Arial" pitchFamily="-106" charset="0"/>
            </a:endParaRPr>
          </a:p>
          <a:p>
            <a:pPr eaLnBrk="1" hangingPunct="1"/>
            <a:r>
              <a:rPr lang="en-US" sz="2800">
                <a:latin typeface="Arial" pitchFamily="-106" charset="0"/>
                <a:ea typeface="Arial" pitchFamily="-106" charset="0"/>
                <a:cs typeface="Arial" pitchFamily="-106" charset="0"/>
              </a:rPr>
              <a:t>Sam Sayfollahi (VP of Marketing)</a:t>
            </a:r>
          </a:p>
          <a:p>
            <a:pPr eaLnBrk="1" hangingPunct="1">
              <a:buFont typeface="Wingdings 2" pitchFamily="-106" charset="2"/>
              <a:buNone/>
            </a:pPr>
            <a:endParaRPr lang="en-US" sz="2800">
              <a:latin typeface="Arial" pitchFamily="-106" charset="0"/>
              <a:ea typeface="Arial" pitchFamily="-106" charset="0"/>
              <a:cs typeface="Arial" pitchFamily="-106" charset="0"/>
            </a:endParaRPr>
          </a:p>
          <a:p>
            <a:pPr eaLnBrk="1" hangingPunct="1"/>
            <a:r>
              <a:rPr lang="en-US" sz="2800">
                <a:latin typeface="Arial" pitchFamily="-106" charset="0"/>
                <a:ea typeface="Arial" pitchFamily="-106" charset="0"/>
                <a:cs typeface="Arial" pitchFamily="-106" charset="0"/>
              </a:rPr>
              <a:t>Parna Niksirat (VP of Operation)</a:t>
            </a:r>
          </a:p>
          <a:p>
            <a:pPr eaLnBrk="1" hangingPunct="1"/>
            <a:endParaRPr lang="en-US" sz="2800">
              <a:latin typeface="Arial" pitchFamily="-106" charset="0"/>
              <a:ea typeface="Arial" pitchFamily="-106" charset="0"/>
              <a:cs typeface="Arial" pitchFamily="-106" charset="0"/>
            </a:endParaRPr>
          </a:p>
          <a:p>
            <a:pPr eaLnBrk="1" hangingPunct="1"/>
            <a:r>
              <a:rPr lang="en-US" sz="2800">
                <a:latin typeface="Arial" pitchFamily="-106" charset="0"/>
                <a:ea typeface="Arial" pitchFamily="-106" charset="0"/>
                <a:cs typeface="Arial" pitchFamily="-106" charset="0"/>
              </a:rPr>
              <a:t>Shaghayegh Hosseinpour (VP of R&amp;D)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f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3387F9F-7AB3-164A-8FD5-61EBB9EC2022}" type="slidenum">
              <a:rPr lang="en-US">
                <a:latin typeface="Corbel" pitchFamily="-106" charset="0"/>
                <a:ea typeface="ＭＳ Ｐゴシック" pitchFamily="-106" charset="-128"/>
                <a:cs typeface="ＭＳ Ｐゴシック" pitchFamily="-106" charset="-128"/>
              </a:rPr>
              <a:pPr/>
              <a:t>4</a:t>
            </a:fld>
            <a:endParaRPr lang="en-US">
              <a:latin typeface="Corbe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Motivation</a:t>
            </a:r>
            <a:endParaRPr lang="en-US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70000"/>
              </a:lnSpc>
            </a:pPr>
            <a:r>
              <a:rPr lang="en-US" sz="2800">
                <a:latin typeface="Arial" pitchFamily="-106" charset="0"/>
              </a:rPr>
              <a:t>28.5 % of all death in U.S. are caused by cardiovascular diseases in 2002</a:t>
            </a:r>
          </a:p>
          <a:p>
            <a:pPr marL="742950" lvl="1" indent="-285750" eaLnBrk="1" hangingPunct="1">
              <a:lnSpc>
                <a:spcPct val="70000"/>
              </a:lnSpc>
              <a:buFont typeface="Wingdings" pitchFamily="-106" charset="2"/>
              <a:buNone/>
            </a:pPr>
            <a:r>
              <a:rPr lang="en-US" sz="2000" i="1">
                <a:latin typeface="Arial" pitchFamily="-106" charset="0"/>
                <a:ea typeface="ＭＳ Ｐゴシック" pitchFamily="-106" charset="-128"/>
              </a:rPr>
              <a:t>World Health Organization</a:t>
            </a:r>
          </a:p>
          <a:p>
            <a:pPr eaLnBrk="1" hangingPunct="1">
              <a:lnSpc>
                <a:spcPct val="70000"/>
              </a:lnSpc>
            </a:pPr>
            <a:endParaRPr lang="en-US" sz="2800">
              <a:latin typeface="Arial" pitchFamily="-106" charset="0"/>
            </a:endParaRPr>
          </a:p>
          <a:p>
            <a:pPr eaLnBrk="1" hangingPunct="1">
              <a:lnSpc>
                <a:spcPct val="70000"/>
              </a:lnSpc>
            </a:pPr>
            <a:endParaRPr lang="en-US" sz="2800">
              <a:latin typeface="Arial" pitchFamily="-106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en-US" sz="2800">
                <a:latin typeface="Arial" pitchFamily="-106" charset="0"/>
              </a:rPr>
              <a:t>In 2006, heart disease was the leading cause of death in U.S.</a:t>
            </a:r>
          </a:p>
          <a:p>
            <a:pPr marL="742950" lvl="1" indent="-285750" eaLnBrk="1" hangingPunct="1">
              <a:lnSpc>
                <a:spcPct val="70000"/>
              </a:lnSpc>
              <a:buFont typeface="Wingdings" pitchFamily="-106" charset="2"/>
              <a:buNone/>
            </a:pPr>
            <a:r>
              <a:rPr lang="en-US" sz="2000" i="1">
                <a:latin typeface="Arial" pitchFamily="-106" charset="0"/>
                <a:ea typeface="ＭＳ Ｐゴシック" pitchFamily="-106" charset="-128"/>
              </a:rPr>
              <a:t>American Heart Association</a:t>
            </a:r>
          </a:p>
          <a:p>
            <a:pPr eaLnBrk="1" hangingPunct="1">
              <a:lnSpc>
                <a:spcPct val="70000"/>
              </a:lnSpc>
            </a:pPr>
            <a:endParaRPr lang="en-US" sz="2800">
              <a:latin typeface="Arial" pitchFamily="-106" charset="0"/>
            </a:endParaRPr>
          </a:p>
          <a:p>
            <a:pPr eaLnBrk="1" hangingPunct="1">
              <a:lnSpc>
                <a:spcPct val="70000"/>
              </a:lnSpc>
            </a:pPr>
            <a:endParaRPr lang="en-US" sz="2800">
              <a:latin typeface="Arial" pitchFamily="-106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en-US" sz="2800">
                <a:latin typeface="Arial" pitchFamily="-106" charset="0"/>
              </a:rPr>
              <a:t>Every minute CVD cause one death in U.S.</a:t>
            </a:r>
            <a:r>
              <a:rPr lang="en-US" sz="2800" i="1">
                <a:latin typeface="Arial" pitchFamily="-106" charset="0"/>
              </a:rPr>
              <a:t>                                                                               </a:t>
            </a:r>
            <a:r>
              <a:rPr lang="en-US" sz="2000" i="1">
                <a:latin typeface="Arial" pitchFamily="-106" charset="0"/>
              </a:rPr>
              <a:t>American Heart Association</a:t>
            </a:r>
          </a:p>
          <a:p>
            <a:pPr eaLnBrk="1" hangingPunct="1">
              <a:lnSpc>
                <a:spcPct val="70000"/>
              </a:lnSpc>
            </a:pPr>
            <a:endParaRPr lang="en-US" sz="2800">
              <a:latin typeface="Arial" pitchFamily="-106" charset="0"/>
            </a:endParaRPr>
          </a:p>
          <a:p>
            <a:pPr eaLnBrk="1" hangingPunct="1">
              <a:lnSpc>
                <a:spcPct val="70000"/>
              </a:lnSpc>
              <a:buFont typeface="Wingdings 2" pitchFamily="-106" charset="2"/>
              <a:buNone/>
            </a:pPr>
            <a:endParaRPr lang="en-US" sz="1700">
              <a:latin typeface="Arial" pitchFamily="-106" charset="0"/>
            </a:endParaRPr>
          </a:p>
          <a:p>
            <a:pPr eaLnBrk="1" hangingPunct="1">
              <a:lnSpc>
                <a:spcPct val="70000"/>
              </a:lnSpc>
              <a:buFont typeface="Wingdings 2" pitchFamily="-106" charset="2"/>
              <a:buNone/>
            </a:pPr>
            <a:endParaRPr lang="en-CA" sz="23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6" descr="f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3E2962-A63E-B548-BB25-E8480C22C6CE}" type="slidenum">
              <a:rPr lang="en-US">
                <a:latin typeface="Corbel" pitchFamily="-106" charset="0"/>
                <a:ea typeface="ＭＳ Ｐゴシック" pitchFamily="-106" charset="-128"/>
                <a:cs typeface="ＭＳ Ｐゴシック" pitchFamily="-106" charset="-128"/>
              </a:rPr>
              <a:pPr/>
              <a:t>5</a:t>
            </a:fld>
            <a:endParaRPr lang="en-US">
              <a:latin typeface="Corbe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31748" name="Picture 10" descr="fig_hs0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0325" y="3835400"/>
            <a:ext cx="379730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Content Placeholder 11"/>
          <p:cNvSpPr>
            <a:spLocks noGrp="1"/>
          </p:cNvSpPr>
          <p:nvPr>
            <p:ph idx="1"/>
          </p:nvPr>
        </p:nvSpPr>
        <p:spPr>
          <a:xfrm>
            <a:off x="0" y="1057275"/>
            <a:ext cx="8686800" cy="15335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-106" charset="2"/>
              <a:buNone/>
            </a:pPr>
            <a:endParaRPr lang="en-US" sz="2800">
              <a:latin typeface="Arial" pitchFamily="-106" charset="0"/>
            </a:endParaRPr>
          </a:p>
          <a:p>
            <a:pPr eaLnBrk="1" hangingPunct="1">
              <a:lnSpc>
                <a:spcPct val="80000"/>
              </a:lnSpc>
              <a:buFont typeface="Wingdings" pitchFamily="-106" charset="2"/>
              <a:buChar char="Ø"/>
            </a:pPr>
            <a:r>
              <a:rPr lang="en-US" sz="2800">
                <a:latin typeface="Arial" pitchFamily="-106" charset="0"/>
              </a:rPr>
              <a:t> Analyzing the heartbeat</a:t>
            </a:r>
          </a:p>
          <a:p>
            <a:pPr eaLnBrk="1" hangingPunct="1">
              <a:lnSpc>
                <a:spcPct val="80000"/>
              </a:lnSpc>
              <a:buFont typeface="Wingdings" pitchFamily="-106" charset="2"/>
              <a:buChar char="Ø"/>
            </a:pPr>
            <a:endParaRPr lang="en-US" sz="2800">
              <a:latin typeface="Arial" pitchFamily="-106" charset="0"/>
            </a:endParaRPr>
          </a:p>
          <a:p>
            <a:pPr eaLnBrk="1" hangingPunct="1">
              <a:lnSpc>
                <a:spcPct val="80000"/>
              </a:lnSpc>
              <a:buFont typeface="Wingdings" pitchFamily="-106" charset="2"/>
              <a:buChar char="Ø"/>
            </a:pPr>
            <a:r>
              <a:rPr lang="en-US" sz="2800">
                <a:latin typeface="Arial" pitchFamily="-106" charset="0"/>
              </a:rPr>
              <a:t>Measure, amplify and record the natural electrical potential created by the heart</a:t>
            </a:r>
          </a:p>
          <a:p>
            <a:pPr eaLnBrk="1" hangingPunct="1">
              <a:lnSpc>
                <a:spcPct val="80000"/>
              </a:lnSpc>
              <a:buFont typeface="Wingdings" pitchFamily="-106" charset="2"/>
              <a:buChar char="Ø"/>
            </a:pPr>
            <a:endParaRPr lang="en-US" sz="2800" smtClean="0">
              <a:latin typeface="Arial" pitchFamily="-106" charset="0"/>
            </a:endParaRPr>
          </a:p>
          <a:p>
            <a:pPr eaLnBrk="1" hangingPunct="1">
              <a:lnSpc>
                <a:spcPct val="80000"/>
              </a:lnSpc>
              <a:buFont typeface="Wingdings" pitchFamily="-106" charset="2"/>
              <a:buChar char="Ø"/>
            </a:pPr>
            <a:r>
              <a:rPr lang="en-US" sz="2800" smtClean="0">
                <a:latin typeface="Arial" pitchFamily="-106" charset="0"/>
              </a:rPr>
              <a:t>ECG Signal Bandwidth: o.5Hz ~ 100 Hz</a:t>
            </a:r>
          </a:p>
          <a:p>
            <a:pPr eaLnBrk="1" hangingPunct="1">
              <a:lnSpc>
                <a:spcPct val="80000"/>
              </a:lnSpc>
              <a:buFont typeface="Wingdings" pitchFamily="-106" charset="2"/>
              <a:buChar char="Ø"/>
            </a:pPr>
            <a:endParaRPr lang="en-US" sz="2800" smtClean="0">
              <a:latin typeface="Arial" pitchFamily="-106" charset="0"/>
            </a:endParaRPr>
          </a:p>
          <a:p>
            <a:pPr eaLnBrk="1" hangingPunct="1">
              <a:lnSpc>
                <a:spcPct val="80000"/>
              </a:lnSpc>
              <a:buFont typeface="Wingdings" pitchFamily="-106" charset="2"/>
              <a:buChar char="Ø"/>
            </a:pPr>
            <a:r>
              <a:rPr lang="en-US" sz="2800" smtClean="0">
                <a:latin typeface="Arial" pitchFamily="-106" charset="0"/>
              </a:rPr>
              <a:t>ECG Signal Amplitude:~1mV</a:t>
            </a:r>
          </a:p>
        </p:txBody>
      </p:sp>
      <p:sp>
        <p:nvSpPr>
          <p:cNvPr id="31750" name="Text Box 4"/>
          <p:cNvSpPr txBox="1">
            <a:spLocks noChangeArrowheads="1"/>
          </p:cNvSpPr>
          <p:nvPr/>
        </p:nvSpPr>
        <p:spPr bwMode="auto">
          <a:xfrm>
            <a:off x="268288" y="333375"/>
            <a:ext cx="5881687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en-US" sz="4100" b="1">
                <a:solidFill>
                  <a:srgbClr val="FF3100"/>
                </a:solidFill>
                <a:latin typeface="Corbel" pitchFamily="-106" charset="0"/>
              </a:rPr>
              <a:t>Electrocardiogram (ECG)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f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4233589-91FA-7544-AC62-F49AC2830C36}" type="slidenum">
              <a:rPr lang="en-US">
                <a:latin typeface="Corbel" pitchFamily="-106" charset="0"/>
                <a:ea typeface="ＭＳ Ｐゴシック" pitchFamily="-106" charset="-128"/>
                <a:cs typeface="ＭＳ Ｐゴシック" pitchFamily="-106" charset="-128"/>
              </a:rPr>
              <a:pPr/>
              <a:t>6</a:t>
            </a:fld>
            <a:endParaRPr lang="en-US">
              <a:latin typeface="Corbe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32772" name="Picture 4" descr="/Users/shaghayeghhosseinpour/Desktop/ecg_principle_slow.gif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1905000" y="1774825"/>
            <a:ext cx="5105400" cy="4625975"/>
          </a:xfrm>
        </p:spPr>
      </p:pic>
      <p:sp>
        <p:nvSpPr>
          <p:cNvPr id="32773" name="Text Box 3"/>
          <p:cNvSpPr txBox="1">
            <a:spLocks noChangeArrowheads="1"/>
          </p:cNvSpPr>
          <p:nvPr/>
        </p:nvSpPr>
        <p:spPr bwMode="auto">
          <a:xfrm>
            <a:off x="250825" y="260350"/>
            <a:ext cx="588168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en-US" sz="4100" b="1">
                <a:solidFill>
                  <a:srgbClr val="FF3100"/>
                </a:solidFill>
                <a:latin typeface="Corbel" pitchFamily="-106" charset="0"/>
              </a:rPr>
              <a:t>Electrocardiogram (ECG)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00" fill="hold"/>
                                        <p:tgtEl>
                                          <p:spTgt spid="327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277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7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27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f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2DB4E09-0255-F446-A273-4B8AB9C43A73}" type="slidenum">
              <a:rPr lang="en-US">
                <a:latin typeface="Corbel" pitchFamily="-106" charset="0"/>
                <a:ea typeface="ＭＳ Ｐゴシック" pitchFamily="-106" charset="-128"/>
                <a:cs typeface="ＭＳ Ｐゴシック" pitchFamily="-106" charset="-128"/>
              </a:rPr>
              <a:pPr/>
              <a:t>7</a:t>
            </a:fld>
            <a:endParaRPr lang="en-US">
              <a:latin typeface="Corbe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100" smtClean="0"/>
              <a:t>Our Design</a:t>
            </a:r>
          </a:p>
        </p:txBody>
      </p:sp>
      <p:sp>
        <p:nvSpPr>
          <p:cNvPr id="30725" name="Content Placeholder 2"/>
          <p:cNvSpPr>
            <a:spLocks noGrp="1"/>
          </p:cNvSpPr>
          <p:nvPr>
            <p:ph idx="1"/>
          </p:nvPr>
        </p:nvSpPr>
        <p:spPr>
          <a:xfrm>
            <a:off x="539750" y="2232025"/>
            <a:ext cx="8229600" cy="4625975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Arial" pitchFamily="-106" charset="0"/>
              </a:rPr>
              <a:t>Non-invasive and mobile</a:t>
            </a:r>
          </a:p>
          <a:p>
            <a:pPr eaLnBrk="1" hangingPunct="1"/>
            <a:endParaRPr lang="en-US" sz="2800" smtClean="0">
              <a:latin typeface="Arial" pitchFamily="-106" charset="0"/>
            </a:endParaRPr>
          </a:p>
          <a:p>
            <a:pPr eaLnBrk="1" hangingPunct="1"/>
            <a:r>
              <a:rPr lang="en-US" sz="2800" smtClean="0">
                <a:latin typeface="Arial" pitchFamily="-106" charset="0"/>
              </a:rPr>
              <a:t>Monitoring result is transferable to medical professionals</a:t>
            </a:r>
          </a:p>
          <a:p>
            <a:pPr eaLnBrk="1" hangingPunct="1"/>
            <a:endParaRPr lang="en-US" sz="2800" smtClean="0">
              <a:latin typeface="Arial" pitchFamily="-106" charset="0"/>
            </a:endParaRPr>
          </a:p>
          <a:p>
            <a:pPr eaLnBrk="1" hangingPunct="1"/>
            <a:r>
              <a:rPr lang="en-US" sz="2800" smtClean="0">
                <a:latin typeface="Arial" pitchFamily="-106" charset="0"/>
              </a:rPr>
              <a:t>Affordable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6" descr="f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E7271DC-8BBD-1F42-BEDF-7DACDCD6217F}" type="slidenum">
              <a:rPr lang="en-US">
                <a:latin typeface="Corbel" pitchFamily="-106" charset="0"/>
              </a:rPr>
              <a:pPr/>
              <a:t>8</a:t>
            </a:fld>
            <a:endParaRPr lang="en-US">
              <a:latin typeface="Corbel" pitchFamily="-10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System Overview</a:t>
            </a:r>
            <a:endParaRPr lang="en-US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graphicFrame>
        <p:nvGraphicFramePr>
          <p:cNvPr id="33794" name="AutoShape 2"/>
          <p:cNvGraphicFramePr>
            <a:graphicFrameLocks noChangeAspect="1"/>
          </p:cNvGraphicFramePr>
          <p:nvPr/>
        </p:nvGraphicFramePr>
        <p:xfrm>
          <a:off x="0" y="1408113"/>
          <a:ext cx="9144000" cy="5278437"/>
        </p:xfrm>
        <a:graphic>
          <a:graphicData uri="http://schemas.openxmlformats.org/presentationml/2006/ole">
            <p:oleObj spid="_x0000_s33794" name="Document" r:id="rId4" imgW="0" imgH="0" progId="Word.Document.12">
              <p:link updateAutomatic="1"/>
            </p:oleObj>
          </a:graphicData>
        </a:graphic>
      </p:graphicFrame>
      <p:pic>
        <p:nvPicPr>
          <p:cNvPr id="33798" name="Picture 6" descr="ec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58888" y="1500188"/>
            <a:ext cx="6697662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8" descr="f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BC1A52D-0399-C643-94C0-6498A9A4F08E}" type="slidenum">
              <a:rPr lang="en-US">
                <a:latin typeface="Corbel" pitchFamily="-106" charset="0"/>
              </a:rPr>
              <a:pPr/>
              <a:t>9</a:t>
            </a:fld>
            <a:endParaRPr lang="en-US">
              <a:latin typeface="Corbel" pitchFamily="-10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Hardware Overview</a:t>
            </a:r>
            <a:endParaRPr lang="en-US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34821" name="Content Placeholder 3" descr="DSC06224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4000500"/>
            <a:ext cx="3581400" cy="2686050"/>
          </a:xfrm>
        </p:spPr>
      </p:pic>
      <p:pic>
        <p:nvPicPr>
          <p:cNvPr id="34822" name="Picture 7" descr="DSC06226-crop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1614488"/>
            <a:ext cx="259080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8" descr="DSC09908-crop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78450" y="1614488"/>
            <a:ext cx="2982913" cy="297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9" descr="DSC09911-crop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78450" y="4953000"/>
            <a:ext cx="26003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3933</TotalTime>
  <Words>704</Words>
  <Application>Microsoft Macintosh PowerPoint</Application>
  <PresentationFormat>On-screen Show (4:3)</PresentationFormat>
  <Paragraphs>210</Paragraphs>
  <Slides>26</Slides>
  <Notes>0</Notes>
  <HiddenSlides>0</HiddenSlides>
  <MMClips>1</MMClips>
  <ScaleCrop>false</ScaleCrop>
  <HeadingPairs>
    <vt:vector size="6" baseType="variant">
      <vt:variant>
        <vt:lpstr>Design Template</vt:lpstr>
      </vt:variant>
      <vt:variant>
        <vt:i4>2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Module</vt:lpstr>
      <vt:lpstr>1_Module</vt:lpstr>
      <vt:lpstr>???</vt:lpstr>
      <vt:lpstr>Biomedical Monitoring System </vt:lpstr>
      <vt:lpstr>Outline</vt:lpstr>
      <vt:lpstr>Team Members</vt:lpstr>
      <vt:lpstr>Motivation</vt:lpstr>
      <vt:lpstr>Slide 5</vt:lpstr>
      <vt:lpstr>Slide 6</vt:lpstr>
      <vt:lpstr>Our Design</vt:lpstr>
      <vt:lpstr>System Overview</vt:lpstr>
      <vt:lpstr>Hardware Overview</vt:lpstr>
      <vt:lpstr>Hardware- ECG Circuit</vt:lpstr>
      <vt:lpstr>ECG Circuit-Block Diagram</vt:lpstr>
      <vt:lpstr>Hardware- Microcontroller</vt:lpstr>
      <vt:lpstr>Hardware- Wireless</vt:lpstr>
      <vt:lpstr>Software Overview</vt:lpstr>
      <vt:lpstr>GUI</vt:lpstr>
      <vt:lpstr>Software Overview</vt:lpstr>
      <vt:lpstr>Wireless</vt:lpstr>
      <vt:lpstr>Slide 18</vt:lpstr>
      <vt:lpstr>Business Plan</vt:lpstr>
      <vt:lpstr>Proposed and Actual Budget</vt:lpstr>
      <vt:lpstr>Schedule</vt:lpstr>
      <vt:lpstr>Problems Encountered</vt:lpstr>
      <vt:lpstr>Future Extensions</vt:lpstr>
      <vt:lpstr>Conclusion</vt:lpstr>
      <vt:lpstr>Thanks to</vt:lpstr>
      <vt:lpstr>Questions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Biomedical Monitoring System </dc:title>
  <dc:creator>Shaghayegh Hosseinpour</dc:creator>
  <cp:lastModifiedBy>Shaghayegh Hosseinpour</cp:lastModifiedBy>
  <cp:revision>124</cp:revision>
  <dcterms:created xsi:type="dcterms:W3CDTF">2010-04-30T21:57:35Z</dcterms:created>
  <dcterms:modified xsi:type="dcterms:W3CDTF">2010-04-30T21:57:38Z</dcterms:modified>
</cp:coreProperties>
</file>