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5" r:id="rId3"/>
    <p:sldId id="289" r:id="rId4"/>
    <p:sldId id="294" r:id="rId5"/>
    <p:sldId id="263" r:id="rId6"/>
    <p:sldId id="296" r:id="rId7"/>
    <p:sldId id="299" r:id="rId8"/>
    <p:sldId id="266" r:id="rId9"/>
    <p:sldId id="300" r:id="rId10"/>
    <p:sldId id="314" r:id="rId11"/>
    <p:sldId id="315" r:id="rId12"/>
    <p:sldId id="316" r:id="rId13"/>
    <p:sldId id="317" r:id="rId14"/>
    <p:sldId id="318" r:id="rId15"/>
    <p:sldId id="319" r:id="rId16"/>
    <p:sldId id="320" r:id="rId17"/>
    <p:sldId id="283" r:id="rId18"/>
    <p:sldId id="321" r:id="rId19"/>
    <p:sldId id="284" r:id="rId20"/>
    <p:sldId id="292" r:id="rId21"/>
    <p:sldId id="285" r:id="rId22"/>
    <p:sldId id="328" r:id="rId23"/>
    <p:sldId id="306" r:id="rId24"/>
    <p:sldId id="307" r:id="rId25"/>
    <p:sldId id="308" r:id="rId26"/>
    <p:sldId id="309" r:id="rId27"/>
    <p:sldId id="322" r:id="rId28"/>
    <p:sldId id="323" r:id="rId29"/>
    <p:sldId id="324" r:id="rId30"/>
    <p:sldId id="301" r:id="rId31"/>
    <p:sldId id="310" r:id="rId32"/>
    <p:sldId id="311" r:id="rId33"/>
    <p:sldId id="312" r:id="rId34"/>
    <p:sldId id="313" r:id="rId35"/>
    <p:sldId id="325" r:id="rId36"/>
    <p:sldId id="302" r:id="rId37"/>
    <p:sldId id="271" r:id="rId38"/>
    <p:sldId id="272" r:id="rId39"/>
    <p:sldId id="303" r:id="rId40"/>
    <p:sldId id="298" r:id="rId41"/>
    <p:sldId id="304" r:id="rId42"/>
    <p:sldId id="273" r:id="rId43"/>
    <p:sldId id="297" r:id="rId44"/>
    <p:sldId id="305" r:id="rId45"/>
    <p:sldId id="275" r:id="rId46"/>
    <p:sldId id="277" r:id="rId47"/>
    <p:sldId id="326" r:id="rId48"/>
    <p:sldId id="278" r:id="rId49"/>
    <p:sldId id="27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73114" autoAdjust="0"/>
  </p:normalViewPr>
  <p:slideViewPr>
    <p:cSldViewPr>
      <p:cViewPr>
        <p:scale>
          <a:sx n="75" d="100"/>
          <a:sy n="75" d="100"/>
        </p:scale>
        <p:origin x="-936" y="-72"/>
      </p:cViewPr>
      <p:guideLst>
        <p:guide orient="horz" pos="2160"/>
        <p:guide pos="2880"/>
      </p:guideLst>
    </p:cSldViewPr>
  </p:slideViewPr>
  <p:outlineViewPr>
    <p:cViewPr>
      <p:scale>
        <a:sx n="33" d="100"/>
        <a:sy n="33" d="100"/>
      </p:scale>
      <p:origin x="0" y="1789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E:\SFU%20Courses\Tenth%20Semester%20(1101)\ENSC%20440\Gantt%20Chart%20-%20Xypnios%20-%20With%20Actu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0715405365995918"/>
          <c:y val="7.7112207943370814E-2"/>
          <c:w val="0.74809674832312845"/>
          <c:h val="0.87799126948231865"/>
        </c:manualLayout>
      </c:layout>
      <c:barChart>
        <c:barDir val="bar"/>
        <c:grouping val="stacked"/>
        <c:ser>
          <c:idx val="0"/>
          <c:order val="0"/>
          <c:tx>
            <c:strRef>
              <c:f>'Xypnios Gantt Chart'!$B$3</c:f>
              <c:strCache>
                <c:ptCount val="1"/>
                <c:pt idx="0">
                  <c:v>Start Date</c:v>
                </c:pt>
              </c:strCache>
            </c:strRef>
          </c:tx>
          <c:spPr>
            <a:noFill/>
            <a:ln>
              <a:noFill/>
            </a:ln>
          </c:spPr>
          <c:cat>
            <c:strRef>
              <c:f>'Xypnios Gantt Chart'!$A$4:$A$32</c:f>
              <c:strCache>
                <c:ptCount val="28"/>
                <c:pt idx="0">
                  <c:v>Research</c:v>
                </c:pt>
                <c:pt idx="3">
                  <c:v>Proposal</c:v>
                </c:pt>
                <c:pt idx="6">
                  <c:v>Functional Specification</c:v>
                </c:pt>
                <c:pt idx="9">
                  <c:v>Design Specification</c:v>
                </c:pt>
                <c:pt idx="12">
                  <c:v>Design and Testing - Modular</c:v>
                </c:pt>
                <c:pt idx="15">
                  <c:v>Integration</c:v>
                </c:pt>
                <c:pt idx="18">
                  <c:v>Prototype Testing</c:v>
                </c:pt>
                <c:pt idx="21">
                  <c:v>Prototype Adjustments</c:v>
                </c:pt>
                <c:pt idx="24">
                  <c:v>Documentation</c:v>
                </c:pt>
                <c:pt idx="27">
                  <c:v>Post Mortem</c:v>
                </c:pt>
              </c:strCache>
            </c:strRef>
          </c:cat>
          <c:val>
            <c:numRef>
              <c:f>'Xypnios Gantt Chart'!$B$4:$B$32</c:f>
              <c:numCache>
                <c:formatCode>dd/mm/yyyy</c:formatCode>
                <c:ptCount val="29"/>
                <c:pt idx="0">
                  <c:v>40148</c:v>
                </c:pt>
                <c:pt idx="1">
                  <c:v>40148</c:v>
                </c:pt>
                <c:pt idx="3">
                  <c:v>40172</c:v>
                </c:pt>
                <c:pt idx="4">
                  <c:v>40191</c:v>
                </c:pt>
                <c:pt idx="6">
                  <c:v>40193</c:v>
                </c:pt>
                <c:pt idx="7">
                  <c:v>40210</c:v>
                </c:pt>
                <c:pt idx="9">
                  <c:v>40203</c:v>
                </c:pt>
                <c:pt idx="10">
                  <c:v>40240</c:v>
                </c:pt>
                <c:pt idx="12">
                  <c:v>40221</c:v>
                </c:pt>
                <c:pt idx="13">
                  <c:v>40221</c:v>
                </c:pt>
                <c:pt idx="15">
                  <c:v>40229</c:v>
                </c:pt>
                <c:pt idx="16">
                  <c:v>40280</c:v>
                </c:pt>
                <c:pt idx="18">
                  <c:v>40252</c:v>
                </c:pt>
                <c:pt idx="19">
                  <c:v>40280</c:v>
                </c:pt>
                <c:pt idx="21">
                  <c:v>40252</c:v>
                </c:pt>
                <c:pt idx="22">
                  <c:v>40283</c:v>
                </c:pt>
                <c:pt idx="24">
                  <c:v>40148</c:v>
                </c:pt>
                <c:pt idx="25">
                  <c:v>40148</c:v>
                </c:pt>
                <c:pt idx="27">
                  <c:v>40285</c:v>
                </c:pt>
                <c:pt idx="28">
                  <c:v>40283</c:v>
                </c:pt>
              </c:numCache>
            </c:numRef>
          </c:val>
        </c:ser>
        <c:ser>
          <c:idx val="1"/>
          <c:order val="1"/>
          <c:tx>
            <c:strRef>
              <c:f>'Xypnios Gantt Chart'!$C$3</c:f>
              <c:strCache>
                <c:ptCount val="1"/>
                <c:pt idx="0">
                  <c:v>Duration (days)</c:v>
                </c:pt>
              </c:strCache>
            </c:strRef>
          </c:tx>
          <c:spPr>
            <a:gradFill flip="none" rotWithShape="1">
              <a:gsLst>
                <a:gs pos="0">
                  <a:srgbClr val="1F497D">
                    <a:lumMod val="75000"/>
                  </a:srgbClr>
                </a:gs>
                <a:gs pos="50000">
                  <a:srgbClr val="1F497D">
                    <a:lumMod val="40000"/>
                    <a:lumOff val="60000"/>
                  </a:srgbClr>
                </a:gs>
                <a:gs pos="100000">
                  <a:schemeClr val="tx2">
                    <a:lumMod val="20000"/>
                    <a:lumOff val="80000"/>
                  </a:schemeClr>
                </a:gs>
              </a:gsLst>
              <a:lin ang="0" scaled="1"/>
              <a:tileRect/>
            </a:gradFill>
          </c:spPr>
          <c:dPt>
            <c:idx val="1"/>
            <c:spPr>
              <a:gradFill flip="none" rotWithShape="1">
                <a:gsLst>
                  <a:gs pos="0">
                    <a:srgbClr val="DDEBCF"/>
                  </a:gs>
                  <a:gs pos="50000">
                    <a:srgbClr val="9CB86E"/>
                  </a:gs>
                  <a:gs pos="100000">
                    <a:srgbClr val="156B13"/>
                  </a:gs>
                </a:gsLst>
                <a:lin ang="10800000" scaled="0"/>
                <a:tileRect/>
              </a:gradFill>
            </c:spPr>
          </c:dPt>
          <c:dPt>
            <c:idx val="4"/>
            <c:spPr>
              <a:gradFill flip="none" rotWithShape="1">
                <a:gsLst>
                  <a:gs pos="0">
                    <a:srgbClr val="DDEBCF"/>
                  </a:gs>
                  <a:gs pos="50000">
                    <a:srgbClr val="9CB86E"/>
                  </a:gs>
                  <a:gs pos="100000">
                    <a:srgbClr val="156B13"/>
                  </a:gs>
                </a:gsLst>
                <a:lin ang="10800000" scaled="0"/>
                <a:tileRect/>
              </a:gradFill>
            </c:spPr>
          </c:dPt>
          <c:dPt>
            <c:idx val="7"/>
            <c:spPr>
              <a:gradFill flip="none" rotWithShape="1">
                <a:gsLst>
                  <a:gs pos="0">
                    <a:srgbClr val="DDEBCF"/>
                  </a:gs>
                  <a:gs pos="50000">
                    <a:srgbClr val="9CB86E"/>
                  </a:gs>
                  <a:gs pos="100000">
                    <a:srgbClr val="156B13"/>
                  </a:gs>
                </a:gsLst>
                <a:lin ang="10800000" scaled="1"/>
                <a:tileRect/>
              </a:gradFill>
            </c:spPr>
          </c:dPt>
          <c:dPt>
            <c:idx val="10"/>
            <c:spPr>
              <a:gradFill flip="none" rotWithShape="1">
                <a:gsLst>
                  <a:gs pos="0">
                    <a:srgbClr val="DDEBCF"/>
                  </a:gs>
                  <a:gs pos="50000">
                    <a:srgbClr val="9CB86E"/>
                  </a:gs>
                  <a:gs pos="100000">
                    <a:srgbClr val="156B13"/>
                  </a:gs>
                </a:gsLst>
                <a:lin ang="10800000" scaled="1"/>
                <a:tileRect/>
              </a:gradFill>
            </c:spPr>
          </c:dPt>
          <c:dPt>
            <c:idx val="13"/>
            <c:spPr>
              <a:gradFill flip="none" rotWithShape="1">
                <a:gsLst>
                  <a:gs pos="0">
                    <a:srgbClr val="DDEBCF"/>
                  </a:gs>
                  <a:gs pos="50000">
                    <a:srgbClr val="9CB86E"/>
                  </a:gs>
                  <a:gs pos="100000">
                    <a:srgbClr val="156B13"/>
                  </a:gs>
                </a:gsLst>
                <a:lin ang="10800000" scaled="1"/>
                <a:tileRect/>
              </a:gradFill>
            </c:spPr>
          </c:dPt>
          <c:dPt>
            <c:idx val="16"/>
            <c:spPr>
              <a:gradFill flip="none" rotWithShape="1">
                <a:gsLst>
                  <a:gs pos="0">
                    <a:srgbClr val="DDEBCF"/>
                  </a:gs>
                  <a:gs pos="50000">
                    <a:srgbClr val="9CB86E"/>
                  </a:gs>
                  <a:gs pos="100000">
                    <a:srgbClr val="156B13"/>
                  </a:gs>
                </a:gsLst>
                <a:lin ang="10800000" scaled="1"/>
                <a:tileRect/>
              </a:gradFill>
            </c:spPr>
          </c:dPt>
          <c:dPt>
            <c:idx val="19"/>
            <c:spPr>
              <a:gradFill flip="none" rotWithShape="1">
                <a:gsLst>
                  <a:gs pos="0">
                    <a:srgbClr val="DDEBCF"/>
                  </a:gs>
                  <a:gs pos="50000">
                    <a:srgbClr val="9CB86E"/>
                  </a:gs>
                  <a:gs pos="100000">
                    <a:srgbClr val="156B13"/>
                  </a:gs>
                </a:gsLst>
                <a:lin ang="10800000" scaled="1"/>
                <a:tileRect/>
              </a:gradFill>
            </c:spPr>
          </c:dPt>
          <c:dPt>
            <c:idx val="22"/>
            <c:spPr>
              <a:gradFill flip="none" rotWithShape="1">
                <a:gsLst>
                  <a:gs pos="0">
                    <a:srgbClr val="DDEBCF"/>
                  </a:gs>
                  <a:gs pos="50000">
                    <a:srgbClr val="9CB86E"/>
                  </a:gs>
                  <a:gs pos="100000">
                    <a:srgbClr val="156B13"/>
                  </a:gs>
                </a:gsLst>
                <a:lin ang="10800000" scaled="1"/>
                <a:tileRect/>
              </a:gradFill>
            </c:spPr>
          </c:dPt>
          <c:dPt>
            <c:idx val="25"/>
            <c:spPr>
              <a:gradFill flip="none" rotWithShape="1">
                <a:gsLst>
                  <a:gs pos="0">
                    <a:srgbClr val="DDEBCF"/>
                  </a:gs>
                  <a:gs pos="50000">
                    <a:srgbClr val="9CB86E"/>
                  </a:gs>
                  <a:gs pos="100000">
                    <a:srgbClr val="156B13"/>
                  </a:gs>
                </a:gsLst>
                <a:lin ang="10800000" scaled="1"/>
                <a:tileRect/>
              </a:gradFill>
            </c:spPr>
          </c:dPt>
          <c:dPt>
            <c:idx val="28"/>
            <c:spPr>
              <a:gradFill flip="none" rotWithShape="1">
                <a:gsLst>
                  <a:gs pos="0">
                    <a:srgbClr val="DDEBCF"/>
                  </a:gs>
                  <a:gs pos="50000">
                    <a:srgbClr val="9CB86E"/>
                  </a:gs>
                  <a:gs pos="100000">
                    <a:srgbClr val="156B13"/>
                  </a:gs>
                </a:gsLst>
                <a:lin ang="10800000" scaled="1"/>
                <a:tileRect/>
              </a:gradFill>
            </c:spPr>
          </c:dPt>
          <c:cat>
            <c:strRef>
              <c:f>'Xypnios Gantt Chart'!$A$4:$A$32</c:f>
              <c:strCache>
                <c:ptCount val="28"/>
                <c:pt idx="0">
                  <c:v>Research</c:v>
                </c:pt>
                <c:pt idx="3">
                  <c:v>Proposal</c:v>
                </c:pt>
                <c:pt idx="6">
                  <c:v>Functional Specification</c:v>
                </c:pt>
                <c:pt idx="9">
                  <c:v>Design Specification</c:v>
                </c:pt>
                <c:pt idx="12">
                  <c:v>Design and Testing - Modular</c:v>
                </c:pt>
                <c:pt idx="15">
                  <c:v>Integration</c:v>
                </c:pt>
                <c:pt idx="18">
                  <c:v>Prototype Testing</c:v>
                </c:pt>
                <c:pt idx="21">
                  <c:v>Prototype Adjustments</c:v>
                </c:pt>
                <c:pt idx="24">
                  <c:v>Documentation</c:v>
                </c:pt>
                <c:pt idx="27">
                  <c:v>Post Mortem</c:v>
                </c:pt>
              </c:strCache>
            </c:strRef>
          </c:cat>
          <c:val>
            <c:numRef>
              <c:f>'Xypnios Gantt Chart'!$C$4:$C$32</c:f>
              <c:numCache>
                <c:formatCode>General</c:formatCode>
                <c:ptCount val="29"/>
                <c:pt idx="0">
                  <c:v>90</c:v>
                </c:pt>
                <c:pt idx="1">
                  <c:v>80</c:v>
                </c:pt>
                <c:pt idx="3">
                  <c:v>24</c:v>
                </c:pt>
                <c:pt idx="4">
                  <c:v>5</c:v>
                </c:pt>
                <c:pt idx="6">
                  <c:v>20</c:v>
                </c:pt>
                <c:pt idx="7">
                  <c:v>7</c:v>
                </c:pt>
                <c:pt idx="9">
                  <c:v>20</c:v>
                </c:pt>
                <c:pt idx="10">
                  <c:v>8</c:v>
                </c:pt>
                <c:pt idx="12">
                  <c:v>30</c:v>
                </c:pt>
                <c:pt idx="13">
                  <c:v>55</c:v>
                </c:pt>
                <c:pt idx="15">
                  <c:v>40</c:v>
                </c:pt>
                <c:pt idx="16">
                  <c:v>6</c:v>
                </c:pt>
                <c:pt idx="18">
                  <c:v>20</c:v>
                </c:pt>
                <c:pt idx="19">
                  <c:v>8</c:v>
                </c:pt>
                <c:pt idx="21">
                  <c:v>25</c:v>
                </c:pt>
                <c:pt idx="22">
                  <c:v>5</c:v>
                </c:pt>
                <c:pt idx="24">
                  <c:v>121</c:v>
                </c:pt>
                <c:pt idx="25">
                  <c:v>143</c:v>
                </c:pt>
                <c:pt idx="27">
                  <c:v>3</c:v>
                </c:pt>
                <c:pt idx="28">
                  <c:v>8</c:v>
                </c:pt>
              </c:numCache>
            </c:numRef>
          </c:val>
        </c:ser>
        <c:overlap val="100"/>
        <c:axId val="50354432"/>
        <c:axId val="50356224"/>
      </c:barChart>
      <c:catAx>
        <c:axId val="50354432"/>
        <c:scaling>
          <c:orientation val="maxMin"/>
        </c:scaling>
        <c:axPos val="l"/>
        <c:tickLblPos val="nextTo"/>
        <c:txPr>
          <a:bodyPr/>
          <a:lstStyle/>
          <a:p>
            <a:pPr>
              <a:defRPr lang="en-CA" sz="1100" baseline="0">
                <a:solidFill>
                  <a:schemeClr val="tx1"/>
                </a:solidFill>
              </a:defRPr>
            </a:pPr>
            <a:endParaRPr lang="en-US"/>
          </a:p>
        </c:txPr>
        <c:crossAx val="50356224"/>
        <c:crosses val="autoZero"/>
        <c:auto val="1"/>
        <c:lblAlgn val="ctr"/>
        <c:lblOffset val="100"/>
      </c:catAx>
      <c:valAx>
        <c:axId val="50356224"/>
        <c:scaling>
          <c:orientation val="minMax"/>
          <c:max val="40299"/>
          <c:min val="40148"/>
        </c:scaling>
        <c:axPos val="t"/>
        <c:majorGridlines/>
        <c:numFmt formatCode="[$-409]d\-mmm;@" sourceLinked="0"/>
        <c:tickLblPos val="nextTo"/>
        <c:txPr>
          <a:bodyPr/>
          <a:lstStyle/>
          <a:p>
            <a:pPr>
              <a:defRPr lang="en-CA" baseline="0">
                <a:solidFill>
                  <a:schemeClr val="tx1"/>
                </a:solidFill>
              </a:defRPr>
            </a:pPr>
            <a:endParaRPr lang="en-US"/>
          </a:p>
        </c:txPr>
        <c:crossAx val="50354432"/>
        <c:crosses val="autoZero"/>
        <c:crossBetween val="between"/>
        <c:majorUnit val="15"/>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EBD47-0B43-4110-B06B-58DD6747E7FA}" type="datetimeFigureOut">
              <a:rPr lang="en-US" smtClean="0"/>
              <a:pPr/>
              <a:t>4/28/2010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B79B1-B509-4AA2-9E92-C26EAD2AF4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microcontroller unit of the main device.  When</a:t>
            </a:r>
            <a:r>
              <a:rPr lang="en-US" baseline="0" dirty="0" smtClean="0"/>
              <a:t> choosing a micro controller we knew that we needed a device which could support multiple serial connections, which has a significant amount of memory, and was still relatively low power.  In the end we chose LPC2148, which runs an ARM7 processor.  As you can see from image shown we have connected the touch screen to UART zero, the barcode scanner and the wireless transmitter to UART one and the stepper motors to the general purpose IO pins.</a:t>
            </a:r>
            <a:endParaRPr lang="en-US" dirty="0" smtClean="0"/>
          </a:p>
        </p:txBody>
      </p:sp>
      <p:sp>
        <p:nvSpPr>
          <p:cNvPr id="4" name="Slide Number Placeholder 3"/>
          <p:cNvSpPr>
            <a:spLocks noGrp="1"/>
          </p:cNvSpPr>
          <p:nvPr>
            <p:ph type="sldNum" sz="quarter" idx="10"/>
          </p:nvPr>
        </p:nvSpPr>
        <p:spPr/>
        <p:txBody>
          <a:bodyPr/>
          <a:lstStyle/>
          <a:p>
            <a:fld id="{7D4B79B1-B509-4AA2-9E92-C26EAD2AF48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touch screen that we chose for the main device.  This particular</a:t>
            </a:r>
            <a:r>
              <a:rPr lang="en-US" baseline="0" dirty="0" smtClean="0"/>
              <a:t> screen was chosen for its high resolution despite its small size as well as the large number of </a:t>
            </a:r>
            <a:r>
              <a:rPr lang="en-US" baseline="0" dirty="0" err="1" smtClean="0"/>
              <a:t>colours</a:t>
            </a:r>
            <a:r>
              <a:rPr lang="en-US" baseline="0" dirty="0" smtClean="0"/>
              <a:t> which allows us to have a bright, professional, easily legible display.   It communicates serially with the microcontroller that you saw on the previous slide.  The device also contains all the storage of the bitmaps displayed on the screen which we used to create the graphical user interface.  The GUI will be explained in further detail now by </a:t>
            </a:r>
            <a:r>
              <a:rPr lang="en-US" baseline="0" dirty="0" err="1" smtClean="0"/>
              <a:t>Moh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graphical user interface of the main unit is the primary means of communication between the user and the device.  When the main unit is first turned on the </a:t>
            </a:r>
            <a:r>
              <a:rPr lang="en-US" dirty="0" err="1" smtClean="0"/>
              <a:t>touchscreen</a:t>
            </a:r>
            <a:r>
              <a:rPr lang="en-US" dirty="0" smtClean="0"/>
              <a:t> will display a company </a:t>
            </a:r>
            <a:r>
              <a:rPr lang="en-US" dirty="0" err="1" smtClean="0"/>
              <a:t>splashscreen</a:t>
            </a:r>
            <a:r>
              <a:rPr lang="en-US" dirty="0" smtClean="0"/>
              <a:t>.  From there a screen asks you</a:t>
            </a:r>
            <a:r>
              <a:rPr lang="en-US" baseline="0" dirty="0" smtClean="0"/>
              <a:t> to confirm that you will be entering the current time.  Beyond that screen you reach a display which allows you to set the current time.  This step is necessary due to the fact that dispensing medications at the right time is based entirely on knowing the current time.</a:t>
            </a:r>
            <a:endParaRPr lang="en-US"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current time has been set,</a:t>
            </a:r>
            <a:r>
              <a:rPr lang="en-US" baseline="0" dirty="0" smtClean="0"/>
              <a:t> you see the main menu.  From this menu you are able to go to the settings menu which allows you to change the current time and date.  You are also able go to the medicine menu.</a:t>
            </a:r>
            <a:endParaRPr lang="en-US"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in the medicine menu, you are able to perform four functions.  The first function simply displays the next alarm times for each of the two reservoirs.  The second button</a:t>
            </a:r>
            <a:r>
              <a:rPr lang="en-US" baseline="0" dirty="0" smtClean="0"/>
              <a:t> performs</a:t>
            </a:r>
            <a:r>
              <a:rPr lang="en-US" dirty="0" smtClean="0"/>
              <a:t> a listing function.</a:t>
            </a:r>
            <a:r>
              <a:rPr lang="en-US" baseline="0" dirty="0" smtClean="0"/>
              <a:t>  It allows you to see all information about the medications that have already been added.  The next icon is to delete the information which has been entered about a particular medication.  The final icon allows you enter a new medication.  Within this menu, there are two options.</a:t>
            </a:r>
            <a:r>
              <a:rPr lang="en-US" dirty="0" smtClean="0"/>
              <a:t> </a:t>
            </a:r>
            <a:endParaRPr lang="en-US"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of the two options is to manually enter all the information.  The user is prompted to enter each item of information in a sequence of screens.  The first item</a:t>
            </a:r>
            <a:r>
              <a:rPr lang="en-US" baseline="0" dirty="0" smtClean="0"/>
              <a:t> is the reservoir that the medication has been loaded into, this has a maximum of 2.  The next three screens are basic medication information.  They are the number of times per day that medication should be dispensed, the hours in between dispensations of medication and the numbers of pills to be dispensed each time.  Each of these has a maximum value of nine.  The penultimate screen allows you to enter the first time that medication should be dispensed each day.  Finally we have a review page which allows the user to make sure that all information entered is correct.</a:t>
            </a:r>
            <a:endParaRPr lang="en-US"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method of entering the medication information</a:t>
            </a:r>
            <a:r>
              <a:rPr lang="en-US" baseline="0" dirty="0" smtClean="0"/>
              <a:t> is the barcode method.  This method uses the scanning of a barcode to automatically enter the basic medication information, allowing the user to skip several steps of the manual method.  Again you must enter the reservoir and the first time medication should be dispensed.  Finally again you get a review page to verify that it is the correct information.  At this moment these barcodes are not implemented on existing medication.  However, the implementation would be fairly easy assuming we got it approved.</a:t>
            </a:r>
            <a:endParaRPr lang="en-US"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barcode scanner that we have used is our project is a serial communication</a:t>
            </a:r>
            <a:r>
              <a:rPr lang="en-US" baseline="0" dirty="0" smtClean="0"/>
              <a:t> scanner.  It sends the data to the microcontroller as well as </a:t>
            </a:r>
            <a:r>
              <a:rPr lang="en-US" baseline="0" dirty="0" err="1" smtClean="0"/>
              <a:t>receiveing</a:t>
            </a:r>
            <a:r>
              <a:rPr lang="en-US" baseline="0" dirty="0" smtClean="0"/>
              <a:t> commands which allows us to turn the scanner on and off through the programming of the device.  The type of barcodes that we scan are two dimensional </a:t>
            </a:r>
            <a:r>
              <a:rPr lang="en-US" baseline="0" dirty="0" err="1" smtClean="0"/>
              <a:t>aztec</a:t>
            </a:r>
            <a:r>
              <a:rPr lang="en-US" baseline="0" dirty="0" smtClean="0"/>
              <a:t> barcodes.  The information is encoded as three single digit numbers followed by the letters D and A as a safety protocol so we only recognize our own barcodes.  Now, to talk about the wireless communication and the running of the wristband unit is Trevor.</a:t>
            </a:r>
            <a:endParaRPr lang="en-US" dirty="0" smtClean="0"/>
          </a:p>
        </p:txBody>
      </p:sp>
      <p:sp>
        <p:nvSpPr>
          <p:cNvPr id="4" name="Slide Number Placeholder 3"/>
          <p:cNvSpPr>
            <a:spLocks noGrp="1"/>
          </p:cNvSpPr>
          <p:nvPr>
            <p:ph type="sldNum" sz="quarter" idx="10"/>
          </p:nvPr>
        </p:nvSpPr>
        <p:spPr/>
        <p:txBody>
          <a:bodyPr/>
          <a:lstStyle/>
          <a:p>
            <a:fld id="{7D4B79B1-B509-4AA2-9E92-C26EAD2AF48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Mohammad</a:t>
            </a:r>
          </a:p>
          <a:p>
            <a:endParaRPr lang="en-US" dirty="0" smtClean="0"/>
          </a:p>
          <a:p>
            <a:r>
              <a:rPr lang="en-US" dirty="0" smtClean="0"/>
              <a:t>In order</a:t>
            </a:r>
            <a:r>
              <a:rPr lang="en-US" baseline="0" dirty="0" smtClean="0"/>
              <a:t> to facilitate the wireless communication, we used two </a:t>
            </a:r>
            <a:r>
              <a:rPr lang="en-US" baseline="0" dirty="0" err="1" smtClean="0"/>
              <a:t>Xbee</a:t>
            </a:r>
            <a:r>
              <a:rPr lang="en-US" baseline="0" dirty="0" smtClean="0"/>
              <a:t> RF modules.  These require a supply voltage of </a:t>
            </a:r>
            <a:r>
              <a:rPr lang="en-US" dirty="0" smtClean="0"/>
              <a:t> 3.3V which is provided</a:t>
            </a:r>
            <a:r>
              <a:rPr lang="en-US" baseline="0" dirty="0" smtClean="0"/>
              <a:t> from our 5V source and stepped down with a linear regulator.  This model adheres to the IEEE 802.15.4 standard which defines the standard for the physical and media access control layers for low-rate personal area networks.</a:t>
            </a:r>
          </a:p>
          <a:p>
            <a:endParaRPr lang="en-US" baseline="0" dirty="0" smtClean="0"/>
          </a:p>
          <a:p>
            <a:r>
              <a:rPr lang="en-US" baseline="0" dirty="0" smtClean="0"/>
              <a:t>The main reason we selected this model was because it is designed for serial communication and has its own error checking algorithm.</a:t>
            </a:r>
          </a:p>
          <a:p>
            <a:endParaRPr lang="en-US" baseline="0" dirty="0" smtClean="0"/>
          </a:p>
          <a:p>
            <a:r>
              <a:rPr lang="en-US" baseline="0" dirty="0" smtClean="0"/>
              <a:t>Essentially this acts like an invisible wire that allows for the synchronization of data between the main unit and wristband unit whenever the data is modified</a:t>
            </a:r>
          </a:p>
          <a:p>
            <a:endParaRPr lang="en-US" baseline="0" dirty="0" smtClean="0"/>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output that comes out of switching circuit is 0V – 5V due to the TTL logic. This voltage level is stepped down through a voltage divide such that the </a:t>
            </a:r>
            <a:r>
              <a:rPr lang="en-US" baseline="0" dirty="0" err="1" smtClean="0"/>
              <a:t>Xbee</a:t>
            </a:r>
            <a:r>
              <a:rPr lang="en-US" baseline="0" dirty="0" smtClean="0"/>
              <a:t> RF module receives 0 – 3.3V inputs. On the wristband side, the received data is </a:t>
            </a:r>
            <a:r>
              <a:rPr lang="en-US" baseline="0" dirty="0" err="1" smtClean="0"/>
              <a:t>upscaled</a:t>
            </a:r>
            <a:r>
              <a:rPr lang="en-US" baseline="0" dirty="0" smtClean="0"/>
              <a:t> to true RS232 voltage levels to be compatible with the wristband MCU board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D4B79B1-B509-4AA2-9E92-C26EAD2AF48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a:t>
            </a:r>
            <a:r>
              <a:rPr lang="en-CA" baseline="0" dirty="0" smtClean="0"/>
              <a:t> you can see a diagram of the development board found inside the wristband unit.  </a:t>
            </a:r>
            <a:r>
              <a:rPr lang="en-CA" dirty="0" smtClean="0"/>
              <a:t>The AVR Butterfly Evaluation board </a:t>
            </a:r>
            <a:r>
              <a:rPr lang="en-CA" baseline="0" dirty="0" smtClean="0"/>
              <a:t>was chosen because it contains many of the peripherals that we wanted to use in our project.  The board implements the 8-bit ATmega169 microcontroller by Atmel with 16kB of flash </a:t>
            </a:r>
            <a:r>
              <a:rPr lang="en-CA" baseline="0" dirty="0" err="1" smtClean="0"/>
              <a:t>rom</a:t>
            </a:r>
            <a:r>
              <a:rPr lang="en-CA" baseline="0" dirty="0" smtClean="0"/>
              <a:t> and 1kB of system memory.  As for the peripherals, we use the built-in </a:t>
            </a:r>
            <a:r>
              <a:rPr lang="en-CA" baseline="0" dirty="0" err="1" smtClean="0"/>
              <a:t>piezo</a:t>
            </a:r>
            <a:r>
              <a:rPr lang="en-CA" baseline="0" dirty="0" smtClean="0"/>
              <a:t>-element and LCD to generate alerts, the UART to interface with the wireless transceiver and the built in joystick to manipulate the current state within the menu.</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Ryan Speaking:</a:t>
            </a:r>
          </a:p>
          <a:p>
            <a:endParaRPr lang="en-CA" dirty="0" smtClean="0"/>
          </a:p>
          <a:p>
            <a:r>
              <a:rPr lang="en-CA" dirty="0" smtClean="0"/>
              <a:t>Ryan: Chief Executive Officer</a:t>
            </a:r>
          </a:p>
          <a:p>
            <a:r>
              <a:rPr lang="en-CA" dirty="0" smtClean="0"/>
              <a:t>Steven: Chief Technical Officer</a:t>
            </a:r>
          </a:p>
          <a:p>
            <a:r>
              <a:rPr lang="en-CA" dirty="0" smtClean="0"/>
              <a:t>Joseph:</a:t>
            </a:r>
            <a:r>
              <a:rPr lang="en-CA" baseline="0" dirty="0" smtClean="0"/>
              <a:t> Chief Operations Officer</a:t>
            </a:r>
          </a:p>
          <a:p>
            <a:r>
              <a:rPr lang="en-CA" baseline="0" dirty="0" smtClean="0"/>
              <a:t>Gary: Chief Financial Officer</a:t>
            </a:r>
          </a:p>
          <a:p>
            <a:r>
              <a:rPr lang="en-CA" baseline="0" dirty="0" smtClean="0"/>
              <a:t>Mo: Chief Science Officer</a:t>
            </a:r>
          </a:p>
          <a:p>
            <a:r>
              <a:rPr lang="en-CA" baseline="0" dirty="0" smtClean="0"/>
              <a:t>Trevor: Chief Marketing Officer</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a</a:t>
            </a:r>
            <a:r>
              <a:rPr lang="en-CA" baseline="0" dirty="0" smtClean="0"/>
              <a:t> diagram of the state machine implemented within the wristband unit and seen to the right is the mapping of the joystick with the X representing pressing enter (pushing the button inwards). When the wristband first powers on, the user is presented with the current time. From there, by pushing the joystick in the indicated direction, they can either quickly see how long till the next alarm, change the clock format from 24 hour to 12 hour or go into the main menu.  As you can see, in the main menu the user can enter any of the other wristband functions like adjusting the contrast on the LCD or entering power save mode.  To clarify, in power save mode the device is placed in a lower power state where the LCD is turned off.</a:t>
            </a:r>
          </a:p>
          <a:p>
            <a:endParaRPr lang="en-CA" baseline="0" dirty="0" smtClean="0"/>
          </a:p>
          <a:p>
            <a:r>
              <a:rPr lang="en-CA" baseline="0" dirty="0" smtClean="0"/>
              <a:t>The only state that cannot be entered manually is the alert state.  The alert state is entered when the alarm timer reaches zero.  This will occur regardless of the current state that the device is in and that includes if the wristband is in power save mode.  In the alert state, the vibrator and </a:t>
            </a:r>
            <a:r>
              <a:rPr lang="en-CA" baseline="0" dirty="0" err="1" smtClean="0"/>
              <a:t>piezo</a:t>
            </a:r>
            <a:r>
              <a:rPr lang="en-CA" baseline="0" dirty="0" smtClean="0"/>
              <a:t> element are triggered as well as a message indicating which medication the alarm is for. The user can dismiss the alarm by pressing enter (pushing down) on the joystick.  When the alarm is cleared, a snooze alarm is automatically set to go off 5 minutes later, ensuring that the user is reminded to go back to the main unit to receive their medication.  This snooze alarm will continue to go off every 5 minutes for the following half an hour or until they dispense or dismiss their medication at the main unit.</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a:t>
            </a:r>
            <a:r>
              <a:rPr lang="en-CA" baseline="0" dirty="0" smtClean="0"/>
              <a:t> choose the VPM2 Vibrating Disk Motor from Solarbotics.com because it was low power, inexpensive and very small by comparison to other vibrating motors</a:t>
            </a:r>
          </a:p>
          <a:p>
            <a:endParaRPr lang="en-CA" baseline="0" dirty="0" smtClean="0"/>
          </a:p>
          <a:p>
            <a:r>
              <a:rPr lang="en-CA" baseline="0" dirty="0" smtClean="0"/>
              <a:t>I will now pass things onto my colleague Joseph who will tell you a little about the mechanical system implemented on the main unit</a:t>
            </a:r>
          </a:p>
          <a:p>
            <a:endParaRPr lang="en-CA" baseline="0" dirty="0" smtClean="0"/>
          </a:p>
          <a:p>
            <a:r>
              <a:rPr lang="en-CA" baseline="0" dirty="0" smtClean="0"/>
              <a:t>power (actuating at 2.5V-3.5V @70mA),</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a:t>
            </a:r>
            <a:r>
              <a:rPr lang="en-CA" dirty="0" err="1" smtClean="0"/>
              <a:t>piezo</a:t>
            </a:r>
            <a:r>
              <a:rPr lang="en-CA" baseline="0" dirty="0" smtClean="0"/>
              <a:t> element on the Butterfly is physically connected to Pin 5 on Port B. In our code, we define a tone by first giving the length or duration of the tone (controlled by the 8-bit timer 0) followed by the frequency of that tone (in the form of a pulse width modulated signal generated by the 16-bit timer 1).  Implementation of sound on this evaluation board is made easy because the pin is physically attached to the element, and also, the pulse width modulated output of timer 1 is hard wired to that pin.</a:t>
            </a:r>
          </a:p>
          <a:p>
            <a:endParaRPr lang="en-CA" baseline="0" dirty="0" smtClean="0"/>
          </a:p>
          <a:p>
            <a:r>
              <a:rPr lang="en-CA" baseline="0" dirty="0" smtClean="0"/>
              <a:t>Now my colleague Gary will take you through the mechanical system implemented in the main unit.</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market analysis has shown that there is a demand for this type of product for</a:t>
            </a:r>
            <a:r>
              <a:rPr lang="en-CA" baseline="0" dirty="0" smtClean="0"/>
              <a:t> seniors.  Most seniors take certain medications on a regular basis, many of them taking multiple types of medications.  This market is growing as we speak, each day a larger percentage of the population are senior citizens.  Of these people the vast majority of them have a declining memory, this includes a range from minor short term memory loss to full blown dementia.</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primary target consumers </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our project timeline.</a:t>
            </a:r>
            <a:r>
              <a:rPr lang="en-CA" baseline="0" dirty="0" smtClean="0"/>
              <a:t>  The blue lines represent the time that we had budgeted for each section of development.  The green lines represent the actual time spent on each one.  As you can see, our timeline got more and more out of sync as the semester progressed.  Once we got close to the end we started working much harder and more efficiently forcing the timeline to compress significantly and allowing us to finish on time.</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 is projected and actual budget.  There</a:t>
            </a:r>
            <a:r>
              <a:rPr lang="en-CA" baseline="0" dirty="0" smtClean="0"/>
              <a:t> are a</a:t>
            </a:r>
            <a:r>
              <a:rPr lang="en-CA" dirty="0" smtClean="0"/>
              <a:t> couple of things here that I would like to point out.  First and foremost is that our touch screen was significantly more expensive than we had anticipated.  This was mitigated by the fact that most of the rest of the parts</a:t>
            </a:r>
            <a:r>
              <a:rPr lang="en-CA" baseline="0" dirty="0" smtClean="0"/>
              <a:t> are actually less than we predicted.  Finally in the end, we came in slightly under budget.</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many items</a:t>
            </a:r>
            <a:r>
              <a:rPr lang="en-US" sz="1200" kern="1200" baseline="0" dirty="0" smtClean="0">
                <a:solidFill>
                  <a:schemeClr val="tx1"/>
                </a:solidFill>
                <a:latin typeface="+mn-lt"/>
                <a:ea typeface="+mn-ea"/>
                <a:cs typeface="+mn-cs"/>
              </a:rPr>
              <a:t> that can be added in the </a:t>
            </a:r>
            <a:r>
              <a:rPr lang="en-US" sz="1200" kern="1200" dirty="0" smtClean="0">
                <a:solidFill>
                  <a:schemeClr val="tx1"/>
                </a:solidFill>
                <a:latin typeface="+mn-lt"/>
                <a:ea typeface="+mn-ea"/>
                <a:cs typeface="+mn-cs"/>
              </a:rPr>
              <a:t>future that can help make </a:t>
            </a:r>
            <a:r>
              <a:rPr lang="en-US" sz="1200" kern="1200" dirty="0" err="1" smtClean="0">
                <a:solidFill>
                  <a:schemeClr val="tx1"/>
                </a:solidFill>
                <a:latin typeface="+mn-lt"/>
                <a:ea typeface="+mn-ea"/>
                <a:cs typeface="+mn-cs"/>
              </a:rPr>
              <a:t>DispensAlert</a:t>
            </a:r>
            <a:r>
              <a:rPr lang="en-US" sz="1200" kern="1200" dirty="0" smtClean="0">
                <a:solidFill>
                  <a:schemeClr val="tx1"/>
                </a:solidFill>
                <a:latin typeface="+mn-lt"/>
                <a:ea typeface="+mn-ea"/>
                <a:cs typeface="+mn-cs"/>
              </a:rPr>
              <a:t>™ more robust, practical, and more user-friendly. A couple things</a:t>
            </a:r>
            <a:r>
              <a:rPr lang="en-US" sz="1200" kern="1200" baseline="0" dirty="0" smtClean="0">
                <a:solidFill>
                  <a:schemeClr val="tx1"/>
                </a:solidFill>
                <a:latin typeface="+mn-lt"/>
                <a:ea typeface="+mn-ea"/>
                <a:cs typeface="+mn-cs"/>
              </a:rPr>
              <a:t> that we would like to implement for future iterations of our product are as follows.  We would like to make both devices smaller, and in the case of the wristband unit, significantly smaller.  We could use custom PCBs as one way to reduce the size of the units, this would also allow us to run the wristband unit with lower power consumption.  We would like optical feedback during dispensation to </a:t>
            </a:r>
            <a:r>
              <a:rPr lang="en-US" sz="1200" kern="1200" baseline="0" dirty="0" err="1" smtClean="0">
                <a:solidFill>
                  <a:schemeClr val="tx1"/>
                </a:solidFill>
                <a:latin typeface="+mn-lt"/>
                <a:ea typeface="+mn-ea"/>
                <a:cs typeface="+mn-cs"/>
              </a:rPr>
              <a:t>guaruntee</a:t>
            </a:r>
            <a:r>
              <a:rPr lang="en-US" sz="1200" kern="1200" baseline="0" dirty="0" smtClean="0">
                <a:solidFill>
                  <a:schemeClr val="tx1"/>
                </a:solidFill>
                <a:latin typeface="+mn-lt"/>
                <a:ea typeface="+mn-ea"/>
                <a:cs typeface="+mn-cs"/>
              </a:rPr>
              <a:t> the correct number of pills are dispensed.  We would like to have implemented a more robust wireless protocols adding handshaking to add reliability and security.  We would like to add magnetic locks preventing the reservoirs from being opened when they shouldn’t be open.  Finally as an expansion to our business we could create custom skins for both the main unit and wristband unit allowing consumers to customize the look of their system.</a:t>
            </a:r>
            <a:endParaRPr lang="en-CA" dirty="0" smtClean="0"/>
          </a:p>
        </p:txBody>
      </p:sp>
      <p:sp>
        <p:nvSpPr>
          <p:cNvPr id="4" name="Slide Number Placeholder 3"/>
          <p:cNvSpPr>
            <a:spLocks noGrp="1"/>
          </p:cNvSpPr>
          <p:nvPr>
            <p:ph type="sldNum" sz="quarter" idx="10"/>
          </p:nvPr>
        </p:nvSpPr>
        <p:spPr/>
        <p:txBody>
          <a:bodyPr/>
          <a:lstStyle/>
          <a:p>
            <a:fld id="{7D4B79B1-B509-4AA2-9E92-C26EAD2AF485}"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team divided into two groups</a:t>
            </a:r>
            <a:r>
              <a:rPr lang="en-CA" baseline="0" dirty="0" smtClean="0"/>
              <a:t>, each group working on one self contained device.  From there we attempted to separate tasks so that each person would be using their own particular skills to help get the project done.  That said, we did not really work separately, each task was worked on by multiple people, allowing the tasks to get done faster and mitigating the frustration which can factor in on tasks that start to require extended periods of time.  Working together also spread the knowledge around so that if someone was missing from a meeting, someone else knew what was going on in that area of the project.</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Ryan Speaking</a:t>
            </a:r>
          </a:p>
          <a:p>
            <a:endParaRPr lang="en-CA" dirty="0" smtClean="0"/>
          </a:p>
          <a:p>
            <a:r>
              <a:rPr lang="en-CA" dirty="0" smtClean="0"/>
              <a:t>Presenters:</a:t>
            </a:r>
          </a:p>
          <a:p>
            <a:r>
              <a:rPr lang="en-CA" dirty="0" smtClean="0"/>
              <a:t>Intro</a:t>
            </a:r>
            <a:r>
              <a:rPr lang="en-CA" baseline="0" dirty="0" smtClean="0"/>
              <a:t> – Ryan;  System Overview – ;System Design - ; Market Analysis - ; Timeline and Budget - ; Future Development - Steven; Team Dynamics - Steven; Conclusion – Ryan; Acknowledgements – Ryan;</a:t>
            </a:r>
          </a:p>
          <a:p>
            <a:r>
              <a:rPr lang="en-CA" baseline="0" dirty="0" smtClean="0"/>
              <a:t>Questions – No One;</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learned several things by working on this project.  Personal deadlines are a must, if they are not adhered to,</a:t>
            </a:r>
            <a:r>
              <a:rPr lang="en-CA" baseline="0" dirty="0" smtClean="0"/>
              <a:t> very rarely will all the work get done on time, and punctuality is key.  Often schedules don’t match up nicely, if your time is not flexible you may end up never actually seeing the rest of your group which leads to bad communication.  Bad communication causes rifts and devices that don’t work together.  Those aforementioned rifts often come from simple misunderstandings or badly worded jokes.  Unless these tensions are addressed and released through honest and calm communication, they can quickly lead to team members facing off in the octagon.  As for adding hours to the day, any device that do that might as well be our 440 project because that would be worth more than this device anyway.  Now Ryan will return to present our conclusion.</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4 months of</a:t>
            </a:r>
            <a:r>
              <a:rPr lang="en-US" baseline="0" dirty="0" smtClean="0"/>
              <a:t> work, we finally get to see a proposed design come to fruition. There are a couple of items which we feel sum up our experience in ENSC 440:</a:t>
            </a:r>
            <a:endParaRPr lang="en-US" dirty="0" smtClean="0"/>
          </a:p>
          <a:p>
            <a:endParaRPr lang="en-US" dirty="0" smtClean="0"/>
          </a:p>
          <a:p>
            <a:r>
              <a:rPr lang="en-US" dirty="0" smtClean="0"/>
              <a:t>Time management is key for success in any endeavor. There will always be the</a:t>
            </a:r>
            <a:r>
              <a:rPr lang="en-US" baseline="0" dirty="0" smtClean="0"/>
              <a:t> challenge of balancing courses with ENSC440. Students need to make sure to manage their time efficiently and take a lesser course load if necessary.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Communication is another attribute that will help in the team’s success. Communication between everyone is needed to keep everyone up to date to last minute changes and also to have everyone offer opinions and </a:t>
            </a:r>
            <a:r>
              <a:rPr lang="en-US" baseline="0" dirty="0" err="1" smtClean="0"/>
              <a:t>forsee</a:t>
            </a:r>
            <a:r>
              <a:rPr lang="en-US" baseline="0" dirty="0" smtClean="0"/>
              <a:t> any problems that may arise before it happens.</a:t>
            </a:r>
          </a:p>
          <a:p>
            <a:endParaRPr lang="en-US" dirty="0" smtClean="0"/>
          </a:p>
          <a:p>
            <a:r>
              <a:rPr lang="en-US" dirty="0" smtClean="0"/>
              <a:t>ENSC 440 is</a:t>
            </a:r>
            <a:r>
              <a:rPr lang="en-US" baseline="0" dirty="0" smtClean="0"/>
              <a:t> an excellent </a:t>
            </a:r>
            <a:r>
              <a:rPr lang="en-US" dirty="0" smtClean="0"/>
              <a:t>course</a:t>
            </a:r>
            <a:r>
              <a:rPr lang="en-US" baseline="0" dirty="0" smtClean="0"/>
              <a:t> because it gives us a glance into what we will be facing when working for a high-tech company.</a:t>
            </a:r>
          </a:p>
          <a:p>
            <a:endParaRPr lang="en-US" baseline="0" dirty="0" smtClean="0"/>
          </a:p>
          <a:p>
            <a:r>
              <a:rPr lang="en-US" baseline="0" dirty="0" smtClean="0"/>
              <a:t>Finally, ENSC 440 is a self motivating course. The end project reflects how much time and effort is put into the course. No one is there to push you along but yourself and other team members. The course differs in other courses because you get to build something you are interested in, there are no boundaries (maybe cost). The experience gained from the course is what you make of it.</a:t>
            </a:r>
          </a:p>
        </p:txBody>
      </p:sp>
      <p:sp>
        <p:nvSpPr>
          <p:cNvPr id="4" name="Slide Number Placeholder 3"/>
          <p:cNvSpPr>
            <a:spLocks noGrp="1"/>
          </p:cNvSpPr>
          <p:nvPr>
            <p:ph type="sldNum" sz="quarter" idx="10"/>
          </p:nvPr>
        </p:nvSpPr>
        <p:spPr/>
        <p:txBody>
          <a:bodyPr/>
          <a:lstStyle/>
          <a:p>
            <a:fld id="{7D4B79B1-B509-4AA2-9E92-C26EAD2AF485}" type="slidenum">
              <a:rPr lang="en-US" smtClean="0"/>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 we didn’t do this entirely on our own, we have had some help and advice throughout the semester. </a:t>
            </a:r>
          </a:p>
          <a:p>
            <a:endParaRPr lang="en-CA" dirty="0" smtClean="0"/>
          </a:p>
          <a:p>
            <a:r>
              <a:rPr lang="en-CA" dirty="0" smtClean="0"/>
              <a:t>First,</a:t>
            </a:r>
            <a:r>
              <a:rPr lang="en-CA" baseline="0" dirty="0" smtClean="0"/>
              <a:t> we would like to acknowledge the ESSS for administering ESSEF funding to our group, we couldn’t have paid for our components without their help. </a:t>
            </a:r>
          </a:p>
          <a:p>
            <a:endParaRPr lang="en-CA" baseline="0" dirty="0" smtClean="0"/>
          </a:p>
          <a:p>
            <a:r>
              <a:rPr lang="en-CA" baseline="0" dirty="0" smtClean="0"/>
              <a:t>Our friend Jeff Sun, for brainstorming mechanical designs with us.</a:t>
            </a:r>
          </a:p>
          <a:p>
            <a:endParaRPr lang="en-CA" baseline="0" dirty="0" smtClean="0"/>
          </a:p>
          <a:p>
            <a:r>
              <a:rPr lang="en-CA" baseline="0" dirty="0" smtClean="0"/>
              <a:t>Our instructors: Mr. Steve Whitmore and Dr. Andrew </a:t>
            </a:r>
            <a:r>
              <a:rPr lang="en-CA" baseline="0" dirty="0" err="1" smtClean="0"/>
              <a:t>Rawicz</a:t>
            </a:r>
            <a:r>
              <a:rPr lang="en-CA" baseline="0" dirty="0" smtClean="0"/>
              <a:t> for teaching this course. </a:t>
            </a:r>
          </a:p>
          <a:p>
            <a:endParaRPr lang="en-CA" baseline="0" dirty="0" smtClean="0"/>
          </a:p>
          <a:p>
            <a:r>
              <a:rPr lang="en-CA" baseline="0" dirty="0" smtClean="0"/>
              <a:t>And our TA’s for their guidance throughout the semester. </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Ryan Presenting.</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DispensAlert</a:t>
            </a:r>
            <a:r>
              <a:rPr lang="en-US" dirty="0" smtClean="0"/>
              <a:t> is an Electromechanical device which dispenses and alerts the user for all their medication needs.  It is </a:t>
            </a:r>
            <a:r>
              <a:rPr lang="en-US" dirty="0" err="1" smtClean="0"/>
              <a:t>seperated</a:t>
            </a:r>
            <a:r>
              <a:rPr lang="en-US" dirty="0" smtClean="0"/>
              <a:t> into two devices, the main unit which holds and</a:t>
            </a:r>
            <a:r>
              <a:rPr lang="en-US" baseline="0" dirty="0" smtClean="0"/>
              <a:t> dispenses medications for the user.   This prototype can contain up to two different types of medication.  The wrist unit holds the times that medication is to be dispensed and uses audible and force feedback reminders for when the user needs to take medication.  This system is made to help prevent over- and under-medication of the user.</a:t>
            </a:r>
            <a:endParaRPr lang="en-US" dirty="0" smtClean="0"/>
          </a:p>
        </p:txBody>
      </p:sp>
      <p:sp>
        <p:nvSpPr>
          <p:cNvPr id="4" name="Slide Number Placeholder 3"/>
          <p:cNvSpPr>
            <a:spLocks noGrp="1"/>
          </p:cNvSpPr>
          <p:nvPr>
            <p:ph type="sldNum" sz="quarter" idx="10"/>
          </p:nvPr>
        </p:nvSpPr>
        <p:spPr/>
        <p:txBody>
          <a:bodyPr/>
          <a:lstStyle/>
          <a:p>
            <a:fld id="{7D4B79B1-B509-4AA2-9E92-C26EAD2AF48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a:t>
            </a:r>
            <a:r>
              <a:rPr lang="en-CA" baseline="0" dirty="0" smtClean="0"/>
              <a:t> reasons for choosing this project are humanitarian in nature.  The </a:t>
            </a:r>
            <a:r>
              <a:rPr lang="en-CA" baseline="0" dirty="0" err="1" smtClean="0"/>
              <a:t>canadian</a:t>
            </a:r>
            <a:r>
              <a:rPr lang="en-CA" baseline="0" dirty="0" smtClean="0"/>
              <a:t> population is aging and will continue to do so for years to come.  As you can see from these numbers many elderly people take medications on a daily basis, beyond that, many of the elderly also have some level of memory decline. This device will help them remember to take the correct amount of medication at the right times.  This will help to improve the standard of living of all the individuals who choose to use our device.</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Ryan pass</a:t>
            </a:r>
            <a:r>
              <a:rPr lang="en-CA" baseline="0" dirty="0" smtClean="0"/>
              <a:t> focus to Joseph who will cover system overview, and some of the hardware components of the main unit.</a:t>
            </a:r>
          </a:p>
        </p:txBody>
      </p:sp>
      <p:sp>
        <p:nvSpPr>
          <p:cNvPr id="4" name="Slide Number Placeholder 3"/>
          <p:cNvSpPr>
            <a:spLocks noGrp="1"/>
          </p:cNvSpPr>
          <p:nvPr>
            <p:ph type="sldNum" sz="quarter" idx="10"/>
          </p:nvPr>
        </p:nvSpPr>
        <p:spPr/>
        <p:txBody>
          <a:bodyPr/>
          <a:lstStyle/>
          <a:p>
            <a:fld id="{7D4B79B1-B509-4AA2-9E92-C26EAD2AF48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Here you can see</a:t>
            </a:r>
            <a:r>
              <a:rPr lang="en-US" baseline="0" dirty="0" smtClean="0">
                <a:solidFill>
                  <a:schemeClr val="bg1"/>
                </a:solidFill>
              </a:rPr>
              <a:t> the general system overview.</a:t>
            </a:r>
          </a:p>
          <a:p>
            <a:r>
              <a:rPr lang="en-US" baseline="0" dirty="0" smtClean="0">
                <a:solidFill>
                  <a:schemeClr val="bg1"/>
                </a:solidFill>
              </a:rPr>
              <a:t>On the left you can see the main unit, the central part of the main unit is microcontroller which controls the barcode scanner, the touch screen, the mechanical system and the wireless transmitter.  The transmissions from the main unit are then received by the wristband unit, which can be seen on the right.   The wristband unit is also run by a microcontroller, which is connected to the wireless receiver and the sound and vibration devices.</a:t>
            </a:r>
            <a:endParaRPr lang="en-US" dirty="0" smtClean="0">
              <a:solidFill>
                <a:schemeClr val="bg1"/>
              </a:solidFill>
            </a:endParaRPr>
          </a:p>
          <a:p>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Now we</a:t>
            </a:r>
            <a:r>
              <a:rPr lang="en-CA" baseline="0" dirty="0" smtClean="0"/>
              <a:t> will delve into the system design.</a:t>
            </a:r>
            <a:endParaRPr lang="en-CA" dirty="0"/>
          </a:p>
        </p:txBody>
      </p:sp>
      <p:sp>
        <p:nvSpPr>
          <p:cNvPr id="4" name="Slide Number Placeholder 3"/>
          <p:cNvSpPr>
            <a:spLocks noGrp="1"/>
          </p:cNvSpPr>
          <p:nvPr>
            <p:ph type="sldNum" sz="quarter" idx="10"/>
          </p:nvPr>
        </p:nvSpPr>
        <p:spPr/>
        <p:txBody>
          <a:bodyPr/>
          <a:lstStyle/>
          <a:p>
            <a:fld id="{7D4B79B1-B509-4AA2-9E92-C26EAD2AF48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43A77-C8B9-4E48-9849-D87159796460}" type="datetime1">
              <a:rPr lang="en-US" smtClean="0"/>
              <a:pPr/>
              <a:t>4/28/2010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6EB04-3F3D-4BC9-896F-EABE86DE8B9F}" type="datetime1">
              <a:rPr lang="en-US" smtClean="0"/>
              <a:pPr/>
              <a:t>4/28/2010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0F773-88EC-4FD6-8F14-FDF09FBD01DD}" type="datetime1">
              <a:rPr lang="en-US" smtClean="0"/>
              <a:pPr/>
              <a:t>4/28/2010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EF24C-ACD0-41EE-BE4A-876B0A74E4C6}" type="datetime1">
              <a:rPr lang="en-US" smtClean="0"/>
              <a:pPr/>
              <a:t>4/28/2010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E6D84-153B-4B15-BF04-E99EA5630B21}" type="datetime1">
              <a:rPr lang="en-US" smtClean="0"/>
              <a:pPr/>
              <a:t>4/28/2010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40A02F-FDA3-4643-AD08-BFC30EE75C33}" type="datetime1">
              <a:rPr lang="en-US" smtClean="0"/>
              <a:pPr/>
              <a:t>4/28/2010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3C779B-6D5F-4F0B-ABCF-2700F413E67D}" type="datetime1">
              <a:rPr lang="en-US" smtClean="0"/>
              <a:pPr/>
              <a:t>4/28/2010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5265D3-8001-466E-A7C2-6892F71CAE78}" type="datetime1">
              <a:rPr lang="en-US" smtClean="0"/>
              <a:pPr/>
              <a:t>4/28/2010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036BF-223F-4CA7-805E-37102F3CE0F5}" type="datetime1">
              <a:rPr lang="en-US" smtClean="0"/>
              <a:pPr/>
              <a:t>4/28/2010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CF01D-B953-4F54-9FA3-0C090D49C725}" type="datetime1">
              <a:rPr lang="en-US" smtClean="0"/>
              <a:pPr/>
              <a:t>4/28/2010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8141F-6F50-45E0-B432-508AB3669050}" type="datetime1">
              <a:rPr lang="en-US" smtClean="0"/>
              <a:pPr/>
              <a:t>4/28/2010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04678-E89D-47E9-883F-18FB52F16C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BBD6-1E9F-4CF8-8BBC-77543330556C}" type="datetime1">
              <a:rPr lang="en-US" smtClean="0"/>
              <a:pPr/>
              <a:t>4/28/2010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04678-E89D-47E9-883F-18FB52F16C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1470025"/>
          </a:xfrm>
          <a:effectLst/>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err="1" smtClean="0">
                <a:ln>
                  <a:solidFill>
                    <a:schemeClr val="accent2">
                      <a:lumMod val="75000"/>
                    </a:schemeClr>
                  </a:solidFill>
                </a:ln>
                <a:effectLst>
                  <a:outerShdw blurRad="19685" dist="12700" dir="5400000" algn="tl" rotWithShape="0">
                    <a:schemeClr val="accent1">
                      <a:satMod val="130000"/>
                      <a:alpha val="60000"/>
                    </a:schemeClr>
                  </a:outerShdw>
                  <a:reflection blurRad="6350" stA="55000" endA="300" endPos="45500" dir="5400000" sy="-100000" algn="bl" rotWithShape="0"/>
                </a:effectLst>
              </a:rPr>
              <a:t>Dispensalert</a:t>
            </a:r>
            <a:endParaRPr lang="en-US" sz="6000" b="1" cap="all" dirty="0">
              <a:ln>
                <a:solidFill>
                  <a:schemeClr val="accent2">
                    <a:lumMod val="75000"/>
                  </a:schemeClr>
                </a:solidFill>
              </a:ln>
              <a:effectLst>
                <a:outerShdw blurRad="19685" dist="12700" dir="5400000" algn="tl" rotWithShape="0">
                  <a:schemeClr val="accent1">
                    <a:satMod val="130000"/>
                    <a:alpha val="60000"/>
                  </a:schemeClr>
                </a:outerShdw>
                <a:reflection blurRad="6350" stA="55000" endA="300" endPos="45500" dir="5400000" sy="-100000" algn="bl" rotWithShape="0"/>
              </a:effectLst>
            </a:endParaRPr>
          </a:p>
        </p:txBody>
      </p:sp>
      <p:sp>
        <p:nvSpPr>
          <p:cNvPr id="3" name="Subtitle 2"/>
          <p:cNvSpPr>
            <a:spLocks noGrp="1"/>
          </p:cNvSpPr>
          <p:nvPr>
            <p:ph type="subTitle" idx="1"/>
          </p:nvPr>
        </p:nvSpPr>
        <p:spPr>
          <a:xfrm>
            <a:off x="1600200" y="3429000"/>
            <a:ext cx="6400800" cy="1752600"/>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tx1"/>
                </a:solidFill>
              </a:rPr>
              <a:t>Medicine Dispensing Alert System</a:t>
            </a:r>
          </a:p>
          <a:p>
            <a:endParaRPr lang="en-US" b="1" dirty="0" smtClean="0">
              <a:ln w="50800"/>
              <a:solidFill>
                <a:schemeClr val="tx1"/>
              </a:solidFill>
            </a:endParaRPr>
          </a:p>
        </p:txBody>
      </p:sp>
      <p:sp>
        <p:nvSpPr>
          <p:cNvPr id="5" name="Slide Number Placeholder 4"/>
          <p:cNvSpPr>
            <a:spLocks noGrp="1"/>
          </p:cNvSpPr>
          <p:nvPr>
            <p:ph type="sldNum" sz="quarter" idx="12"/>
          </p:nvPr>
        </p:nvSpPr>
        <p:spPr/>
        <p:txBody>
          <a:bodyPr/>
          <a:lstStyle/>
          <a:p>
            <a:fld id="{B9704678-E89D-47E9-883F-18FB52F16C6E}" type="slidenum">
              <a:rPr lang="en-US" smtClean="0">
                <a:solidFill>
                  <a:schemeClr val="bg1"/>
                </a:solidFill>
              </a:rPr>
              <a:pPr/>
              <a:t>1</a:t>
            </a:fld>
            <a:endParaRPr lang="en-US">
              <a:solidFill>
                <a:schemeClr val="bg1"/>
              </a:solidFill>
            </a:endParaRPr>
          </a:p>
        </p:txBody>
      </p:sp>
      <p:pic>
        <p:nvPicPr>
          <p:cNvPr id="6" name="Picture 5" descr="DIspensAlert_trans.gif"/>
          <p:cNvPicPr>
            <a:picLocks noChangeAspect="1"/>
          </p:cNvPicPr>
          <p:nvPr/>
        </p:nvPicPr>
        <p:blipFill>
          <a:blip r:embed="rId3" cstate="print">
            <a:duotone>
              <a:prstClr val="black"/>
              <a:srgbClr val="D9C3A5">
                <a:tint val="50000"/>
                <a:satMod val="180000"/>
              </a:srgbClr>
            </a:duotone>
          </a:blip>
          <a:stretch>
            <a:fillRect/>
          </a:stretch>
        </p:blipFill>
        <p:spPr>
          <a:xfrm>
            <a:off x="3429000" y="4191000"/>
            <a:ext cx="2514600" cy="1885950"/>
          </a:xfrm>
          <a:prstGeom prst="rect">
            <a:avLst/>
          </a:prstGeom>
          <a:effectLst>
            <a:outerShdw blurRad="50800" dist="88900" dir="2400000" algn="ctr" rotWithShape="0">
              <a:srgbClr val="000000">
                <a:alpha val="2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Main Unit - MCU</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10</a:t>
            </a:fld>
            <a:endParaRPr lang="en-US" dirty="0">
              <a:solidFill>
                <a:schemeClr val="bg1"/>
              </a:solidFill>
            </a:endParaRPr>
          </a:p>
        </p:txBody>
      </p:sp>
      <p:pic>
        <p:nvPicPr>
          <p:cNvPr id="5" name="Content Placeholder 4" descr="MCU.bmp"/>
          <p:cNvPicPr>
            <a:picLocks noGrp="1" noChangeAspect="1"/>
          </p:cNvPicPr>
          <p:nvPr>
            <p:ph idx="1"/>
          </p:nvPr>
        </p:nvPicPr>
        <p:blipFill>
          <a:blip r:embed="rId3" cstate="print"/>
          <a:stretch>
            <a:fillRect/>
          </a:stretch>
        </p:blipFill>
        <p:spPr>
          <a:xfrm>
            <a:off x="2743200" y="1447800"/>
            <a:ext cx="3366267" cy="426817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p:cNvCxnSpPr/>
          <p:nvPr/>
        </p:nvCxnSpPr>
        <p:spPr>
          <a:xfrm>
            <a:off x="1981200" y="4114800"/>
            <a:ext cx="12192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3810000"/>
            <a:ext cx="1981200" cy="646331"/>
          </a:xfrm>
          <a:prstGeom prst="rect">
            <a:avLst/>
          </a:prstGeom>
          <a:noFill/>
        </p:spPr>
        <p:txBody>
          <a:bodyPr wrap="square" rtlCol="0">
            <a:spAutoFit/>
          </a:bodyPr>
          <a:lstStyle/>
          <a:p>
            <a:r>
              <a:rPr lang="en-US" dirty="0" smtClean="0"/>
              <a:t>Touch screen display (UART0)</a:t>
            </a:r>
            <a:endParaRPr lang="en-US" dirty="0"/>
          </a:p>
        </p:txBody>
      </p:sp>
      <p:cxnSp>
        <p:nvCxnSpPr>
          <p:cNvPr id="10" name="Straight Arrow Connector 9"/>
          <p:cNvCxnSpPr/>
          <p:nvPr/>
        </p:nvCxnSpPr>
        <p:spPr>
          <a:xfrm>
            <a:off x="2209800" y="2514600"/>
            <a:ext cx="220980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2057400"/>
            <a:ext cx="2057400" cy="646331"/>
          </a:xfrm>
          <a:prstGeom prst="rect">
            <a:avLst/>
          </a:prstGeom>
          <a:noFill/>
        </p:spPr>
        <p:txBody>
          <a:bodyPr wrap="square" rtlCol="0">
            <a:spAutoFit/>
          </a:bodyPr>
          <a:lstStyle/>
          <a:p>
            <a:r>
              <a:rPr lang="en-US" dirty="0" smtClean="0"/>
              <a:t> LPC2148 MCU</a:t>
            </a:r>
          </a:p>
          <a:p>
            <a:r>
              <a:rPr lang="en-US" dirty="0" smtClean="0"/>
              <a:t> 512kB of memory</a:t>
            </a:r>
            <a:endParaRPr lang="en-US" dirty="0"/>
          </a:p>
        </p:txBody>
      </p:sp>
      <p:sp>
        <p:nvSpPr>
          <p:cNvPr id="14" name="TextBox 13"/>
          <p:cNvSpPr txBox="1"/>
          <p:nvPr/>
        </p:nvSpPr>
        <p:spPr>
          <a:xfrm>
            <a:off x="6477000" y="2035076"/>
            <a:ext cx="2209800" cy="2308324"/>
          </a:xfrm>
          <a:prstGeom prst="rect">
            <a:avLst/>
          </a:prstGeom>
          <a:noFill/>
        </p:spPr>
        <p:txBody>
          <a:bodyPr wrap="square" rtlCol="0">
            <a:spAutoFit/>
          </a:bodyPr>
          <a:lstStyle/>
          <a:p>
            <a:r>
              <a:rPr lang="en-US" dirty="0" smtClean="0"/>
              <a:t>Barcode scanner    (UART1)</a:t>
            </a:r>
          </a:p>
          <a:p>
            <a:endParaRPr lang="en-US" dirty="0" smtClean="0"/>
          </a:p>
          <a:p>
            <a:r>
              <a:rPr lang="en-US" dirty="0" smtClean="0"/>
              <a:t>Wireless transmitter (UART1)</a:t>
            </a:r>
          </a:p>
          <a:p>
            <a:endParaRPr lang="en-US" dirty="0" smtClean="0"/>
          </a:p>
          <a:p>
            <a:r>
              <a:rPr lang="en-US" dirty="0" smtClean="0"/>
              <a:t>GPIO pins for stepper motors</a:t>
            </a:r>
            <a:endParaRPr lang="en-US" dirty="0"/>
          </a:p>
        </p:txBody>
      </p:sp>
      <p:cxnSp>
        <p:nvCxnSpPr>
          <p:cNvPr id="16" name="Straight Arrow Connector 15"/>
          <p:cNvCxnSpPr/>
          <p:nvPr/>
        </p:nvCxnSpPr>
        <p:spPr>
          <a:xfrm>
            <a:off x="2286000" y="5410200"/>
            <a:ext cx="1295400" cy="762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66800" y="5257800"/>
            <a:ext cx="1295400" cy="369332"/>
          </a:xfrm>
          <a:prstGeom prst="rect">
            <a:avLst/>
          </a:prstGeom>
          <a:noFill/>
        </p:spPr>
        <p:txBody>
          <a:bodyPr wrap="square" rtlCol="0">
            <a:spAutoFit/>
          </a:bodyPr>
          <a:lstStyle/>
          <a:p>
            <a:r>
              <a:rPr lang="en-US" dirty="0" smtClean="0"/>
              <a:t>+5V power</a:t>
            </a:r>
            <a:endParaRPr lang="en-US" dirty="0"/>
          </a:p>
        </p:txBody>
      </p:sp>
      <p:sp>
        <p:nvSpPr>
          <p:cNvPr id="15" name="Left Brace 14"/>
          <p:cNvSpPr/>
          <p:nvPr/>
        </p:nvSpPr>
        <p:spPr>
          <a:xfrm>
            <a:off x="6248400" y="1958876"/>
            <a:ext cx="304800" cy="2362200"/>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Main Unit – Touch Screen</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pPr/>
              <a:t>11</a:t>
            </a:fld>
            <a:endParaRPr lang="en-US"/>
          </a:p>
        </p:txBody>
      </p:sp>
      <p:pic>
        <p:nvPicPr>
          <p:cNvPr id="6146" name="Picture 2"/>
          <p:cNvPicPr>
            <a:picLocks noGrp="1" noChangeAspect="1" noChangeArrowheads="1"/>
          </p:cNvPicPr>
          <p:nvPr>
            <p:ph idx="1"/>
          </p:nvPr>
        </p:nvPicPr>
        <p:blipFill>
          <a:blip r:embed="rId3" cstate="print"/>
          <a:srcRect/>
          <a:stretch>
            <a:fillRect/>
          </a:stretch>
        </p:blipFill>
        <p:spPr bwMode="auto">
          <a:xfrm>
            <a:off x="5334000" y="2286000"/>
            <a:ext cx="3651080" cy="2971800"/>
          </a:xfrm>
          <a:prstGeom prst="rect">
            <a:avLst/>
          </a:prstGeom>
          <a:noFill/>
          <a:ln w="9525">
            <a:noFill/>
            <a:miter lim="800000"/>
            <a:headEnd/>
            <a:tailEnd/>
          </a:ln>
        </p:spPr>
      </p:pic>
      <p:sp>
        <p:nvSpPr>
          <p:cNvPr id="8" name="Content Placeholder 4"/>
          <p:cNvSpPr txBox="1">
            <a:spLocks/>
          </p:cNvSpPr>
          <p:nvPr/>
        </p:nvSpPr>
        <p:spPr>
          <a:xfrm>
            <a:off x="0" y="1752600"/>
            <a:ext cx="5638800" cy="4602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ezLCD-002 Touch </a:t>
            </a:r>
            <a:r>
              <a:rPr lang="en-US" sz="2300" dirty="0" smtClean="0"/>
              <a:t>Screen</a:t>
            </a:r>
            <a:r>
              <a:rPr kumimoji="0" lang="en-US" sz="2300" b="0" i="0" u="none" strike="noStrike" kern="1200" cap="none" spc="0" normalizeH="0" baseline="0" noProof="0" dirty="0" smtClean="0">
                <a:ln>
                  <a:noFill/>
                </a:ln>
                <a:solidFill>
                  <a:schemeClr val="tx1"/>
                </a:solidFill>
                <a:effectLst/>
                <a:uLnTx/>
                <a:uFillTx/>
                <a:latin typeface="+mn-lt"/>
                <a:ea typeface="+mn-ea"/>
                <a:cs typeface="+mn-cs"/>
              </a:rPr>
              <a:t> Display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240 by 160 pixels, 512 color LCD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300" dirty="0" smtClean="0"/>
              <a:t>Touch screen</a:t>
            </a: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Communication using RS-232 </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	protocol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300" dirty="0" smtClean="0"/>
              <a:t>Built in commands for ease of use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300" dirty="0" smtClean="0"/>
              <a:t>Received data is easy to process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300" dirty="0" smtClean="0"/>
              <a:t>1MB+ of memory for storing bitmaps</a:t>
            </a:r>
          </a:p>
          <a:p>
            <a:pPr marL="742950" marR="0" lvl="1" indent="-285750" algn="l" defTabSz="914400" rtl="0" eaLnBrk="1" fontAlgn="auto" latinLnBrk="0" hangingPunct="1">
              <a:lnSpc>
                <a:spcPct val="100000"/>
              </a:lnSpc>
              <a:spcBef>
                <a:spcPct val="20000"/>
              </a:spcBef>
              <a:spcAft>
                <a:spcPts val="0"/>
              </a:spcAft>
              <a:buClrTx/>
              <a:buSzTx/>
              <a:tabLst/>
              <a:defRPr/>
            </a:pPr>
            <a:r>
              <a:rPr lang="en-US" sz="2300" dirty="0" smtClean="0"/>
              <a:t>	and fonts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Main Unit - GUI</a:t>
            </a:r>
            <a:endParaRPr lang="en-US" dirty="0"/>
          </a:p>
        </p:txBody>
      </p:sp>
      <p:sp>
        <p:nvSpPr>
          <p:cNvPr id="3" name="Content Placeholder 2"/>
          <p:cNvSpPr>
            <a:spLocks noGrp="1"/>
          </p:cNvSpPr>
          <p:nvPr>
            <p:ph idx="1"/>
          </p:nvPr>
        </p:nvSpPr>
        <p:spPr>
          <a:xfrm>
            <a:off x="457200" y="1600200"/>
            <a:ext cx="8534400" cy="5029200"/>
          </a:xfrm>
        </p:spPr>
        <p:txBody>
          <a:bodyPr/>
          <a:lstStyle/>
          <a:p>
            <a:r>
              <a:rPr lang="en-US" dirty="0" smtClean="0"/>
              <a:t>First time use</a:t>
            </a:r>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12</a:t>
            </a:fld>
            <a:endParaRPr lang="en-US" dirty="0">
              <a:solidFill>
                <a:schemeClr val="bg1"/>
              </a:solidFill>
            </a:endParaRPr>
          </a:p>
        </p:txBody>
      </p:sp>
      <p:pic>
        <p:nvPicPr>
          <p:cNvPr id="7" name="Picture 3" descr="C:\Users\Mohammad\Desktop\bitmaps\xypnios.bmp"/>
          <p:cNvPicPr>
            <a:picLocks noChangeAspect="1" noChangeArrowheads="1"/>
          </p:cNvPicPr>
          <p:nvPr/>
        </p:nvPicPr>
        <p:blipFill>
          <a:blip r:embed="rId3" cstate="print"/>
          <a:srcRect/>
          <a:stretch>
            <a:fillRect/>
          </a:stretch>
        </p:blipFill>
        <p:spPr bwMode="auto">
          <a:xfrm>
            <a:off x="228600" y="281940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4" descr="C:\Users\Mohammad\Desktop\bitmaps\virgin.bmp"/>
          <p:cNvPicPr>
            <a:picLocks noChangeAspect="1" noChangeArrowheads="1"/>
          </p:cNvPicPr>
          <p:nvPr/>
        </p:nvPicPr>
        <p:blipFill>
          <a:blip r:embed="rId4" cstate="print"/>
          <a:srcRect/>
          <a:stretch>
            <a:fillRect/>
          </a:stretch>
        </p:blipFill>
        <p:spPr bwMode="auto">
          <a:xfrm>
            <a:off x="3352800" y="281940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Users\Mohammad\Desktop\time_settings.bmp"/>
          <p:cNvPicPr>
            <a:picLocks noChangeAspect="1" noChangeArrowheads="1"/>
          </p:cNvPicPr>
          <p:nvPr/>
        </p:nvPicPr>
        <p:blipFill>
          <a:blip r:embed="rId5" cstate="print"/>
          <a:srcRect/>
          <a:stretch>
            <a:fillRect/>
          </a:stretch>
        </p:blipFill>
        <p:spPr bwMode="auto">
          <a:xfrm>
            <a:off x="6446520" y="281940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cxnSp>
        <p:nvCxnSpPr>
          <p:cNvPr id="11" name="Straight Arrow Connector 10"/>
          <p:cNvCxnSpPr>
            <a:stCxn id="7" idx="3"/>
            <a:endCxn id="8" idx="1"/>
          </p:cNvCxnSpPr>
          <p:nvPr/>
        </p:nvCxnSpPr>
        <p:spPr>
          <a:xfrm>
            <a:off x="2697480" y="3642360"/>
            <a:ext cx="65532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a:endCxn id="1026" idx="1"/>
          </p:cNvCxnSpPr>
          <p:nvPr/>
        </p:nvCxnSpPr>
        <p:spPr>
          <a:xfrm>
            <a:off x="5821680" y="3642360"/>
            <a:ext cx="62484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Main Unit - GUI</a:t>
            </a:r>
            <a:endParaRPr lang="en-US" dirty="0"/>
          </a:p>
        </p:txBody>
      </p:sp>
      <p:sp>
        <p:nvSpPr>
          <p:cNvPr id="15" name="Content Placeholder 14"/>
          <p:cNvSpPr>
            <a:spLocks noGrp="1"/>
          </p:cNvSpPr>
          <p:nvPr>
            <p:ph idx="1"/>
          </p:nvPr>
        </p:nvSpPr>
        <p:spPr/>
        <p:txBody>
          <a:bodyPr/>
          <a:lstStyle/>
          <a:p>
            <a:r>
              <a:rPr lang="en-US" dirty="0" smtClean="0"/>
              <a:t>Main menu</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pPr/>
              <a:t>13</a:t>
            </a:fld>
            <a:endParaRPr lang="en-US"/>
          </a:p>
        </p:txBody>
      </p:sp>
      <p:pic>
        <p:nvPicPr>
          <p:cNvPr id="2050" name="Picture 2" descr="C:\Users\Mohammad\Desktop\bitmaps\start_menu.bmp"/>
          <p:cNvPicPr>
            <a:picLocks noChangeAspect="1" noChangeArrowheads="1"/>
          </p:cNvPicPr>
          <p:nvPr/>
        </p:nvPicPr>
        <p:blipFill>
          <a:blip r:embed="rId3" cstate="print"/>
          <a:srcRect/>
          <a:stretch>
            <a:fillRect/>
          </a:stretch>
        </p:blipFill>
        <p:spPr bwMode="auto">
          <a:xfrm>
            <a:off x="3276600" y="1828800"/>
            <a:ext cx="2743200" cy="18288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Mohammad\Desktop\bitmaps\medicine_menu.bmp"/>
          <p:cNvPicPr>
            <a:picLocks noChangeAspect="1" noChangeArrowheads="1"/>
          </p:cNvPicPr>
          <p:nvPr/>
        </p:nvPicPr>
        <p:blipFill>
          <a:blip r:embed="rId4" cstate="print"/>
          <a:srcRect/>
          <a:stretch>
            <a:fillRect/>
          </a:stretch>
        </p:blipFill>
        <p:spPr bwMode="auto">
          <a:xfrm>
            <a:off x="5562600" y="3962400"/>
            <a:ext cx="2743200" cy="1828800"/>
          </a:xfrm>
          <a:prstGeom prst="rect">
            <a:avLst/>
          </a:prstGeom>
          <a:noFill/>
          <a:ln w="6350">
            <a:solidFill>
              <a:schemeClr val="tx1"/>
            </a:solidFill>
          </a:ln>
        </p:spPr>
      </p:pic>
      <p:pic>
        <p:nvPicPr>
          <p:cNvPr id="7" name="Picture 2" descr="C:\Users\Mohammad\Desktop\time_settings.bmp"/>
          <p:cNvPicPr>
            <a:picLocks noChangeAspect="1" noChangeArrowheads="1"/>
          </p:cNvPicPr>
          <p:nvPr/>
        </p:nvPicPr>
        <p:blipFill>
          <a:blip r:embed="rId5" cstate="print"/>
          <a:srcRect/>
          <a:stretch>
            <a:fillRect/>
          </a:stretch>
        </p:blipFill>
        <p:spPr bwMode="auto">
          <a:xfrm>
            <a:off x="990600" y="3962400"/>
            <a:ext cx="2743200" cy="18288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Connector 8"/>
          <p:cNvCxnSpPr/>
          <p:nvPr/>
        </p:nvCxnSpPr>
        <p:spPr>
          <a:xfrm rot="5400000">
            <a:off x="2895600" y="3276600"/>
            <a:ext cx="990600" cy="83820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5600700" y="3162300"/>
            <a:ext cx="914400" cy="68580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3349823"/>
            <a:ext cx="631904" cy="307777"/>
          </a:xfrm>
          <a:prstGeom prst="rect">
            <a:avLst/>
          </a:prstGeom>
          <a:noFill/>
        </p:spPr>
        <p:txBody>
          <a:bodyPr wrap="none" rtlCol="0">
            <a:spAutoFit/>
          </a:bodyPr>
          <a:lstStyle/>
          <a:p>
            <a:r>
              <a:rPr lang="en-CA" sz="1400" dirty="0" smtClean="0">
                <a:latin typeface="Century Gothic" pitchFamily="34" charset="0"/>
              </a:rPr>
              <a:t>12:34</a:t>
            </a:r>
            <a:endParaRPr lang="en-CA" sz="1400" dirty="0">
              <a:latin typeface="Century Gothic"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Mohammad\Desktop\kjdhfjd\list_medication.bmp"/>
          <p:cNvPicPr>
            <a:picLocks noChangeAspect="1" noChangeArrowheads="1"/>
          </p:cNvPicPr>
          <p:nvPr/>
        </p:nvPicPr>
        <p:blipFill>
          <a:blip r:embed="rId3" cstate="print"/>
          <a:srcRect/>
          <a:stretch>
            <a:fillRect/>
          </a:stretch>
        </p:blipFill>
        <p:spPr bwMode="auto">
          <a:xfrm>
            <a:off x="6172201" y="4343400"/>
            <a:ext cx="2438399" cy="16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3080" name="Picture 8" descr="C:\Users\Mohammad\Desktop\kjdhfjd\choose_reservoir.bmp"/>
          <p:cNvPicPr>
            <a:picLocks noChangeAspect="1" noChangeArrowheads="1"/>
          </p:cNvPicPr>
          <p:nvPr/>
        </p:nvPicPr>
        <p:blipFill>
          <a:blip r:embed="rId4" cstate="print"/>
          <a:srcRect/>
          <a:stretch>
            <a:fillRect/>
          </a:stretch>
        </p:blipFill>
        <p:spPr bwMode="auto">
          <a:xfrm>
            <a:off x="381000" y="4419600"/>
            <a:ext cx="2404872" cy="16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3079" name="Picture 7" descr="C:\Users\Mohammad\Desktop\kjdhfjd\next_alarm.bmp"/>
          <p:cNvPicPr>
            <a:picLocks noChangeAspect="1" noChangeArrowheads="1"/>
          </p:cNvPicPr>
          <p:nvPr/>
        </p:nvPicPr>
        <p:blipFill>
          <a:blip r:embed="rId5" cstate="print"/>
          <a:srcRect/>
          <a:stretch>
            <a:fillRect/>
          </a:stretch>
        </p:blipFill>
        <p:spPr bwMode="auto">
          <a:xfrm>
            <a:off x="6172200" y="2133600"/>
            <a:ext cx="2400300" cy="16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533400"/>
            <a:ext cx="8229600" cy="1143000"/>
          </a:xfrm>
        </p:spPr>
        <p:txBody>
          <a:bodyPr/>
          <a:lstStyle/>
          <a:p>
            <a:r>
              <a:rPr lang="en-US" dirty="0" smtClean="0"/>
              <a:t>Main Unit - GUI</a:t>
            </a:r>
            <a:endParaRPr lang="en-US" dirty="0"/>
          </a:p>
        </p:txBody>
      </p:sp>
      <p:sp>
        <p:nvSpPr>
          <p:cNvPr id="23" name="Content Placeholder 22"/>
          <p:cNvSpPr>
            <a:spLocks noGrp="1"/>
          </p:cNvSpPr>
          <p:nvPr>
            <p:ph idx="1"/>
          </p:nvPr>
        </p:nvSpPr>
        <p:spPr/>
        <p:txBody>
          <a:bodyPr/>
          <a:lstStyle/>
          <a:p>
            <a:r>
              <a:rPr lang="en-US" dirty="0" smtClean="0"/>
              <a:t>Medicine menu</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pPr/>
              <a:t>14</a:t>
            </a:fld>
            <a:endParaRPr lang="en-US"/>
          </a:p>
        </p:txBody>
      </p:sp>
      <p:pic>
        <p:nvPicPr>
          <p:cNvPr id="3074" name="Picture 2" descr="C:\Users\Mohammad\Desktop\bitmaps\medicine_menu.bmp"/>
          <p:cNvPicPr>
            <a:picLocks noChangeAspect="1" noChangeArrowheads="1"/>
          </p:cNvPicPr>
          <p:nvPr/>
        </p:nvPicPr>
        <p:blipFill>
          <a:blip r:embed="rId6" cstate="print"/>
          <a:srcRect/>
          <a:stretch>
            <a:fillRect/>
          </a:stretch>
        </p:blipFill>
        <p:spPr bwMode="auto">
          <a:xfrm>
            <a:off x="3276600" y="3276600"/>
            <a:ext cx="2400300" cy="16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Mohammad\Desktop\bitmaps\barcode_or_manual.bmp"/>
          <p:cNvPicPr>
            <a:picLocks noChangeAspect="1" noChangeArrowheads="1"/>
          </p:cNvPicPr>
          <p:nvPr/>
        </p:nvPicPr>
        <p:blipFill>
          <a:blip r:embed="rId7" cstate="print"/>
          <a:srcRect/>
          <a:stretch>
            <a:fillRect/>
          </a:stretch>
        </p:blipFill>
        <p:spPr bwMode="auto">
          <a:xfrm>
            <a:off x="381000" y="2209800"/>
            <a:ext cx="2400300" cy="16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cxnSp>
        <p:nvCxnSpPr>
          <p:cNvPr id="11" name="Straight Connector 10"/>
          <p:cNvCxnSpPr/>
          <p:nvPr/>
        </p:nvCxnSpPr>
        <p:spPr>
          <a:xfrm rot="10800000">
            <a:off x="2590800" y="3200400"/>
            <a:ext cx="1295400" cy="53340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62600" y="2743200"/>
            <a:ext cx="1219200" cy="91440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2819400" y="4343400"/>
            <a:ext cx="1066800" cy="38100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62600" y="4267200"/>
            <a:ext cx="914400" cy="22860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Main Unit - GUI</a:t>
            </a:r>
            <a:endParaRPr lang="en-US" dirty="0"/>
          </a:p>
        </p:txBody>
      </p:sp>
      <p:sp>
        <p:nvSpPr>
          <p:cNvPr id="42" name="Content Placeholder 41"/>
          <p:cNvSpPr>
            <a:spLocks noGrp="1"/>
          </p:cNvSpPr>
          <p:nvPr>
            <p:ph idx="1"/>
          </p:nvPr>
        </p:nvSpPr>
        <p:spPr/>
        <p:txBody>
          <a:bodyPr/>
          <a:lstStyle/>
          <a:p>
            <a:r>
              <a:rPr lang="en-US" dirty="0" smtClean="0"/>
              <a:t>Manual method</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pPr/>
              <a:t>15</a:t>
            </a:fld>
            <a:endParaRPr lang="en-US"/>
          </a:p>
        </p:txBody>
      </p:sp>
      <p:pic>
        <p:nvPicPr>
          <p:cNvPr id="4103" name="Picture 7" descr="C:\Users\Mohammad\Desktop\kjdhfjd\choose_reservoir.bmp"/>
          <p:cNvPicPr>
            <a:picLocks noChangeAspect="1" noChangeArrowheads="1"/>
          </p:cNvPicPr>
          <p:nvPr/>
        </p:nvPicPr>
        <p:blipFill>
          <a:blip r:embed="rId3" cstate="print"/>
          <a:srcRect/>
          <a:stretch>
            <a:fillRect/>
          </a:stretch>
        </p:blipFill>
        <p:spPr bwMode="auto">
          <a:xfrm>
            <a:off x="304800" y="216408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4104" name="Picture 8" descr="C:\Users\Mohammad\Desktop\kjdhfjd\first_time.bmp"/>
          <p:cNvPicPr>
            <a:picLocks noChangeAspect="1" noChangeArrowheads="1"/>
          </p:cNvPicPr>
          <p:nvPr/>
        </p:nvPicPr>
        <p:blipFill>
          <a:blip r:embed="rId4" cstate="print"/>
          <a:srcRect/>
          <a:stretch>
            <a:fillRect/>
          </a:stretch>
        </p:blipFill>
        <p:spPr bwMode="auto">
          <a:xfrm>
            <a:off x="3200400" y="437388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4106" name="Picture 10" descr="C:\Users\Mohammad\Desktop\kjdhfjd\pills_per_disp.bmp"/>
          <p:cNvPicPr>
            <a:picLocks noChangeAspect="1" noChangeArrowheads="1"/>
          </p:cNvPicPr>
          <p:nvPr/>
        </p:nvPicPr>
        <p:blipFill>
          <a:blip r:embed="rId5" cstate="print"/>
          <a:srcRect/>
          <a:stretch>
            <a:fillRect/>
          </a:stretch>
        </p:blipFill>
        <p:spPr bwMode="auto">
          <a:xfrm>
            <a:off x="304800" y="437388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4108" name="Picture 12" descr="C:\Users\Mohammad\Desktop\kjdhfjd\times_per_day.bmp"/>
          <p:cNvPicPr>
            <a:picLocks noChangeAspect="1" noChangeArrowheads="1"/>
          </p:cNvPicPr>
          <p:nvPr/>
        </p:nvPicPr>
        <p:blipFill>
          <a:blip r:embed="rId6" cstate="print"/>
          <a:srcRect/>
          <a:stretch>
            <a:fillRect/>
          </a:stretch>
        </p:blipFill>
        <p:spPr bwMode="auto">
          <a:xfrm>
            <a:off x="3200400" y="216408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4105" name="Picture 9" descr="C:\Users\Mohammad\Desktop\kjdhfjd\hours_between.bmp"/>
          <p:cNvPicPr>
            <a:picLocks noChangeAspect="1" noChangeArrowheads="1"/>
          </p:cNvPicPr>
          <p:nvPr/>
        </p:nvPicPr>
        <p:blipFill>
          <a:blip r:embed="rId7" cstate="print"/>
          <a:srcRect/>
          <a:stretch>
            <a:fillRect/>
          </a:stretch>
        </p:blipFill>
        <p:spPr bwMode="auto">
          <a:xfrm>
            <a:off x="6096000" y="216408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cxnSp>
        <p:nvCxnSpPr>
          <p:cNvPr id="26" name="Straight Arrow Connector 25"/>
          <p:cNvCxnSpPr>
            <a:stCxn id="4103" idx="3"/>
            <a:endCxn id="4108" idx="1"/>
          </p:cNvCxnSpPr>
          <p:nvPr/>
        </p:nvCxnSpPr>
        <p:spPr>
          <a:xfrm>
            <a:off x="2773680" y="2987040"/>
            <a:ext cx="42672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108" idx="3"/>
            <a:endCxn id="4105" idx="1"/>
          </p:cNvCxnSpPr>
          <p:nvPr/>
        </p:nvCxnSpPr>
        <p:spPr>
          <a:xfrm>
            <a:off x="5669280" y="2987040"/>
            <a:ext cx="42672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4105" idx="3"/>
            <a:endCxn id="4106" idx="1"/>
          </p:cNvCxnSpPr>
          <p:nvPr/>
        </p:nvCxnSpPr>
        <p:spPr>
          <a:xfrm flipH="1">
            <a:off x="304800" y="2987040"/>
            <a:ext cx="8260080" cy="2209800"/>
          </a:xfrm>
          <a:prstGeom prst="bentConnector5">
            <a:avLst>
              <a:gd name="adj1" fmla="val -2768"/>
              <a:gd name="adj2" fmla="val 50000"/>
              <a:gd name="adj3" fmla="val 102768"/>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106" idx="3"/>
            <a:endCxn id="4104" idx="1"/>
          </p:cNvCxnSpPr>
          <p:nvPr/>
        </p:nvCxnSpPr>
        <p:spPr>
          <a:xfrm>
            <a:off x="2773680" y="5196840"/>
            <a:ext cx="42672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104" idx="3"/>
          </p:cNvCxnSpPr>
          <p:nvPr/>
        </p:nvCxnSpPr>
        <p:spPr>
          <a:xfrm>
            <a:off x="5669280" y="5196840"/>
            <a:ext cx="42672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09" name="Picture 13" descr="C:\Users\Mohammad\Documents\My Received Files\review.bmp"/>
          <p:cNvPicPr>
            <a:picLocks noChangeAspect="1" noChangeArrowheads="1"/>
          </p:cNvPicPr>
          <p:nvPr/>
        </p:nvPicPr>
        <p:blipFill>
          <a:blip r:embed="rId8" cstate="print"/>
          <a:srcRect/>
          <a:stretch>
            <a:fillRect/>
          </a:stretch>
        </p:blipFill>
        <p:spPr bwMode="auto">
          <a:xfrm>
            <a:off x="6096000" y="437388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Main Unit - GUI</a:t>
            </a:r>
            <a:endParaRPr lang="en-US" dirty="0"/>
          </a:p>
        </p:txBody>
      </p:sp>
      <p:pic>
        <p:nvPicPr>
          <p:cNvPr id="5122" name="Picture 2" descr="C:\Users\Mohammad\Desktop\bitmaps\scan_in_progress.bmp"/>
          <p:cNvPicPr>
            <a:picLocks noGrp="1" noChangeAspect="1" noChangeArrowheads="1"/>
          </p:cNvPicPr>
          <p:nvPr>
            <p:ph idx="1"/>
          </p:nvPr>
        </p:nvPicPr>
        <p:blipFill>
          <a:blip r:embed="rId3" cstate="print"/>
          <a:stretch>
            <a:fillRect/>
          </a:stretch>
        </p:blipFill>
        <p:spPr bwMode="auto">
          <a:xfrm>
            <a:off x="152400" y="246888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B9704678-E89D-47E9-883F-18FB52F16C6E}" type="slidenum">
              <a:rPr lang="en-US" smtClean="0"/>
              <a:pPr/>
              <a:t>16</a:t>
            </a:fld>
            <a:endParaRPr lang="en-US" dirty="0"/>
          </a:p>
        </p:txBody>
      </p:sp>
      <p:pic>
        <p:nvPicPr>
          <p:cNvPr id="5123" name="Picture 3" descr="C:\Users\Mohammad\Desktop\kjdhfjd\choose_reservoir.bmp"/>
          <p:cNvPicPr>
            <a:picLocks noChangeAspect="1" noChangeArrowheads="1"/>
          </p:cNvPicPr>
          <p:nvPr/>
        </p:nvPicPr>
        <p:blipFill>
          <a:blip r:embed="rId4" cstate="print"/>
          <a:srcRect/>
          <a:stretch>
            <a:fillRect/>
          </a:stretch>
        </p:blipFill>
        <p:spPr bwMode="auto">
          <a:xfrm>
            <a:off x="3398520" y="248412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C:\Users\Mohammad\Desktop\kjdhfjd\first_time.bmp"/>
          <p:cNvPicPr>
            <a:picLocks noChangeAspect="1" noChangeArrowheads="1"/>
          </p:cNvPicPr>
          <p:nvPr/>
        </p:nvPicPr>
        <p:blipFill>
          <a:blip r:embed="rId5" cstate="print"/>
          <a:srcRect/>
          <a:stretch>
            <a:fillRect/>
          </a:stretch>
        </p:blipFill>
        <p:spPr bwMode="auto">
          <a:xfrm>
            <a:off x="6370320" y="246888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Arrow Connector 8"/>
          <p:cNvCxnSpPr>
            <a:stCxn id="5122" idx="3"/>
            <a:endCxn id="5123" idx="1"/>
          </p:cNvCxnSpPr>
          <p:nvPr/>
        </p:nvCxnSpPr>
        <p:spPr>
          <a:xfrm>
            <a:off x="2621280" y="3291840"/>
            <a:ext cx="777240" cy="1524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3" descr="C:\Users\Mohammad\Documents\My Received Files\review.bmp"/>
          <p:cNvPicPr>
            <a:picLocks noChangeAspect="1" noChangeArrowheads="1"/>
          </p:cNvPicPr>
          <p:nvPr/>
        </p:nvPicPr>
        <p:blipFill>
          <a:blip r:embed="rId6" cstate="print"/>
          <a:srcRect/>
          <a:stretch>
            <a:fillRect/>
          </a:stretch>
        </p:blipFill>
        <p:spPr bwMode="auto">
          <a:xfrm>
            <a:off x="3398520" y="4495800"/>
            <a:ext cx="2468880" cy="1645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228600" y="1676400"/>
            <a:ext cx="8534400" cy="584775"/>
          </a:xfrm>
          <a:prstGeom prst="rect">
            <a:avLst/>
          </a:prstGeom>
          <a:noFill/>
        </p:spPr>
        <p:txBody>
          <a:bodyPr wrap="square" rtlCol="0">
            <a:spAutoFit/>
          </a:bodyPr>
          <a:lstStyle/>
          <a:p>
            <a:pPr>
              <a:buFont typeface="Arial" pitchFamily="34" charset="0"/>
              <a:buChar char="•"/>
            </a:pPr>
            <a:r>
              <a:rPr lang="en-US" sz="3200" dirty="0" smtClean="0"/>
              <a:t> Barcode method</a:t>
            </a:r>
          </a:p>
        </p:txBody>
      </p:sp>
      <p:cxnSp>
        <p:nvCxnSpPr>
          <p:cNvPr id="25" name="Shape 24"/>
          <p:cNvCxnSpPr>
            <a:stCxn id="5124" idx="3"/>
            <a:endCxn id="12" idx="1"/>
          </p:cNvCxnSpPr>
          <p:nvPr/>
        </p:nvCxnSpPr>
        <p:spPr>
          <a:xfrm flipH="1">
            <a:off x="3398520" y="3291840"/>
            <a:ext cx="5440680" cy="2026920"/>
          </a:xfrm>
          <a:prstGeom prst="bentConnector5">
            <a:avLst>
              <a:gd name="adj1" fmla="val -4202"/>
              <a:gd name="adj2" fmla="val 50000"/>
              <a:gd name="adj3" fmla="val 104202"/>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123" idx="3"/>
            <a:endCxn id="5124" idx="1"/>
          </p:cNvCxnSpPr>
          <p:nvPr/>
        </p:nvCxnSpPr>
        <p:spPr>
          <a:xfrm flipV="1">
            <a:off x="5867400" y="3291840"/>
            <a:ext cx="502920" cy="1524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Main Unit – Barcode Scanner</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17</a:t>
            </a:fld>
            <a:endParaRPr lang="en-US"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5410200" y="2209800"/>
            <a:ext cx="3234944" cy="2715904"/>
          </a:xfrm>
          <a:prstGeom prst="rect">
            <a:avLst/>
          </a:prstGeom>
          <a:noFill/>
          <a:ln w="9525">
            <a:noFill/>
            <a:miter lim="800000"/>
            <a:headEnd/>
            <a:tailEnd/>
          </a:ln>
        </p:spPr>
      </p:pic>
      <p:sp>
        <p:nvSpPr>
          <p:cNvPr id="6" name="Content Placeholder 4"/>
          <p:cNvSpPr txBox="1">
            <a:spLocks/>
          </p:cNvSpPr>
          <p:nvPr/>
        </p:nvSpPr>
        <p:spPr>
          <a:xfrm>
            <a:off x="0" y="1752601"/>
            <a:ext cx="5410200" cy="2209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IMAGETEAM 4410 2D Series Barcode Scanner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Communicates using RS-232 protocol</a:t>
            </a:r>
          </a:p>
          <a:p>
            <a:pPr marL="1200150" lvl="2" indent="-285750">
              <a:spcBef>
                <a:spcPct val="20000"/>
              </a:spcBef>
              <a:buFont typeface="Arial" pitchFamily="34" charset="0"/>
              <a:buChar char="–"/>
              <a:defRPr/>
            </a:pPr>
            <a:r>
              <a:rPr lang="en-US" sz="2300" dirty="0" smtClean="0"/>
              <a:t>Serially triggered</a:t>
            </a: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300" dirty="0" smtClean="0"/>
              <a:t>Reads/decodes 2D barcodes (Aztec)</a:t>
            </a: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CA" sz="23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4" cstate="print"/>
          <a:srcRect/>
          <a:stretch>
            <a:fillRect/>
          </a:stretch>
        </p:blipFill>
        <p:spPr bwMode="auto">
          <a:xfrm>
            <a:off x="2971800" y="3886200"/>
            <a:ext cx="885825" cy="847725"/>
          </a:xfrm>
          <a:prstGeom prst="rect">
            <a:avLst/>
          </a:prstGeom>
          <a:noFill/>
          <a:ln w="9525">
            <a:noFill/>
            <a:miter lim="800000"/>
            <a:headEnd/>
            <a:tailEnd/>
          </a:ln>
        </p:spPr>
      </p:pic>
      <p:sp>
        <p:nvSpPr>
          <p:cNvPr id="8" name="TextBox 7"/>
          <p:cNvSpPr txBox="1"/>
          <p:nvPr/>
        </p:nvSpPr>
        <p:spPr>
          <a:xfrm>
            <a:off x="990600" y="4800600"/>
            <a:ext cx="457200" cy="584775"/>
          </a:xfrm>
          <a:prstGeom prst="rect">
            <a:avLst/>
          </a:prstGeom>
          <a:noFill/>
        </p:spPr>
        <p:txBody>
          <a:bodyPr wrap="square" rtlCol="0">
            <a:spAutoFit/>
          </a:bodyPr>
          <a:lstStyle/>
          <a:p>
            <a:r>
              <a:rPr lang="en-US" sz="3200" b="1" dirty="0" smtClean="0"/>
              <a:t>3</a:t>
            </a:r>
            <a:endParaRPr lang="en-US" sz="3200" b="1" dirty="0"/>
          </a:p>
        </p:txBody>
      </p:sp>
      <p:sp>
        <p:nvSpPr>
          <p:cNvPr id="9" name="TextBox 8"/>
          <p:cNvSpPr txBox="1"/>
          <p:nvPr/>
        </p:nvSpPr>
        <p:spPr>
          <a:xfrm>
            <a:off x="2286000" y="4800600"/>
            <a:ext cx="533400" cy="584775"/>
          </a:xfrm>
          <a:prstGeom prst="rect">
            <a:avLst/>
          </a:prstGeom>
          <a:noFill/>
        </p:spPr>
        <p:txBody>
          <a:bodyPr wrap="square" rtlCol="0">
            <a:spAutoFit/>
          </a:bodyPr>
          <a:lstStyle/>
          <a:p>
            <a:r>
              <a:rPr lang="en-US" sz="3200" b="1" dirty="0" smtClean="0"/>
              <a:t>2</a:t>
            </a:r>
            <a:endParaRPr lang="en-US" sz="3200" b="1" dirty="0"/>
          </a:p>
        </p:txBody>
      </p:sp>
      <p:sp>
        <p:nvSpPr>
          <p:cNvPr id="10" name="TextBox 9"/>
          <p:cNvSpPr txBox="1"/>
          <p:nvPr/>
        </p:nvSpPr>
        <p:spPr>
          <a:xfrm>
            <a:off x="3200400" y="4800600"/>
            <a:ext cx="609600" cy="584775"/>
          </a:xfrm>
          <a:prstGeom prst="rect">
            <a:avLst/>
          </a:prstGeom>
          <a:noFill/>
        </p:spPr>
        <p:txBody>
          <a:bodyPr wrap="square" rtlCol="0">
            <a:spAutoFit/>
          </a:bodyPr>
          <a:lstStyle/>
          <a:p>
            <a:r>
              <a:rPr lang="en-US" sz="3200" b="1" dirty="0" smtClean="0"/>
              <a:t>1</a:t>
            </a:r>
            <a:endParaRPr lang="en-US" sz="3200" b="1" dirty="0"/>
          </a:p>
        </p:txBody>
      </p:sp>
      <p:sp>
        <p:nvSpPr>
          <p:cNvPr id="11" name="TextBox 10"/>
          <p:cNvSpPr txBox="1"/>
          <p:nvPr/>
        </p:nvSpPr>
        <p:spPr>
          <a:xfrm>
            <a:off x="4800600" y="4800600"/>
            <a:ext cx="685800" cy="584775"/>
          </a:xfrm>
          <a:prstGeom prst="rect">
            <a:avLst/>
          </a:prstGeom>
          <a:noFill/>
          <a:scene3d>
            <a:camera prst="orthographicFront">
              <a:rot lat="0" lon="0" rev="0"/>
            </a:camera>
            <a:lightRig rig="threePt" dir="t"/>
          </a:scene3d>
        </p:spPr>
        <p:txBody>
          <a:bodyPr wrap="square" rtlCol="0">
            <a:spAutoFit/>
          </a:bodyPr>
          <a:lstStyle/>
          <a:p>
            <a:r>
              <a:rPr lang="en-US" sz="3200" b="1" dirty="0" smtClean="0"/>
              <a:t>D</a:t>
            </a:r>
            <a:endParaRPr lang="en-US" sz="3200" b="1" dirty="0"/>
          </a:p>
        </p:txBody>
      </p:sp>
      <p:sp>
        <p:nvSpPr>
          <p:cNvPr id="12" name="TextBox 11"/>
          <p:cNvSpPr txBox="1"/>
          <p:nvPr/>
        </p:nvSpPr>
        <p:spPr>
          <a:xfrm>
            <a:off x="5562600" y="4800600"/>
            <a:ext cx="685800" cy="584775"/>
          </a:xfrm>
          <a:prstGeom prst="rect">
            <a:avLst/>
          </a:prstGeom>
          <a:noFill/>
        </p:spPr>
        <p:txBody>
          <a:bodyPr wrap="square" rtlCol="0">
            <a:spAutoFit/>
          </a:bodyPr>
          <a:lstStyle/>
          <a:p>
            <a:r>
              <a:rPr lang="en-US" sz="3200" b="1" dirty="0" smtClean="0"/>
              <a:t>A</a:t>
            </a:r>
            <a:endParaRPr lang="en-US" sz="3200" b="1" dirty="0"/>
          </a:p>
        </p:txBody>
      </p:sp>
      <p:sp>
        <p:nvSpPr>
          <p:cNvPr id="13" name="TextBox 12"/>
          <p:cNvSpPr txBox="1"/>
          <p:nvPr/>
        </p:nvSpPr>
        <p:spPr>
          <a:xfrm>
            <a:off x="533400" y="5410200"/>
            <a:ext cx="1600200" cy="646331"/>
          </a:xfrm>
          <a:prstGeom prst="rect">
            <a:avLst/>
          </a:prstGeom>
          <a:noFill/>
        </p:spPr>
        <p:txBody>
          <a:bodyPr wrap="square" rtlCol="0">
            <a:spAutoFit/>
          </a:bodyPr>
          <a:lstStyle/>
          <a:p>
            <a:r>
              <a:rPr lang="en-US" dirty="0" smtClean="0"/>
              <a:t>Times per day to dispense</a:t>
            </a:r>
            <a:endParaRPr lang="en-US" dirty="0"/>
          </a:p>
        </p:txBody>
      </p:sp>
      <p:sp>
        <p:nvSpPr>
          <p:cNvPr id="14" name="TextBox 13"/>
          <p:cNvSpPr txBox="1"/>
          <p:nvPr/>
        </p:nvSpPr>
        <p:spPr>
          <a:xfrm>
            <a:off x="2057400" y="5410200"/>
            <a:ext cx="1295400" cy="646331"/>
          </a:xfrm>
          <a:prstGeom prst="rect">
            <a:avLst/>
          </a:prstGeom>
          <a:noFill/>
        </p:spPr>
        <p:txBody>
          <a:bodyPr wrap="square" rtlCol="0">
            <a:spAutoFit/>
          </a:bodyPr>
          <a:lstStyle/>
          <a:p>
            <a:r>
              <a:rPr lang="en-US" dirty="0" smtClean="0"/>
              <a:t>Pills to dispense</a:t>
            </a:r>
            <a:endParaRPr lang="en-US" dirty="0"/>
          </a:p>
        </p:txBody>
      </p:sp>
      <p:sp>
        <p:nvSpPr>
          <p:cNvPr id="15" name="TextBox 14"/>
          <p:cNvSpPr txBox="1"/>
          <p:nvPr/>
        </p:nvSpPr>
        <p:spPr>
          <a:xfrm>
            <a:off x="2971800" y="5410200"/>
            <a:ext cx="1676400" cy="646331"/>
          </a:xfrm>
          <a:prstGeom prst="rect">
            <a:avLst/>
          </a:prstGeom>
          <a:noFill/>
        </p:spPr>
        <p:txBody>
          <a:bodyPr wrap="square" rtlCol="0">
            <a:spAutoFit/>
          </a:bodyPr>
          <a:lstStyle/>
          <a:p>
            <a:r>
              <a:rPr lang="en-US" dirty="0" smtClean="0"/>
              <a:t>Hours between medication</a:t>
            </a:r>
            <a:endParaRPr lang="en-US" dirty="0"/>
          </a:p>
        </p:txBody>
      </p:sp>
      <p:sp>
        <p:nvSpPr>
          <p:cNvPr id="17" name="Left Brace 16"/>
          <p:cNvSpPr/>
          <p:nvPr/>
        </p:nvSpPr>
        <p:spPr>
          <a:xfrm flipH="1">
            <a:off x="1066800" y="5029200"/>
            <a:ext cx="304800" cy="685800"/>
          </a:xfrm>
          <a:prstGeom prst="leftBrace">
            <a:avLst/>
          </a:prstGeom>
          <a:ln w="2540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flipH="1">
            <a:off x="2362200" y="5029200"/>
            <a:ext cx="304800" cy="685800"/>
          </a:xfrm>
          <a:prstGeom prst="leftBrace">
            <a:avLst/>
          </a:prstGeom>
          <a:ln w="2540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flipH="1">
            <a:off x="3276600" y="5029200"/>
            <a:ext cx="304800" cy="685800"/>
          </a:xfrm>
          <a:prstGeom prst="leftBrace">
            <a:avLst/>
          </a:prstGeom>
          <a:ln w="2540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p:cNvSpPr/>
          <p:nvPr/>
        </p:nvSpPr>
        <p:spPr>
          <a:xfrm>
            <a:off x="5257800" y="4800600"/>
            <a:ext cx="304800" cy="1143000"/>
          </a:xfrm>
          <a:prstGeom prst="leftBrace">
            <a:avLst/>
          </a:prstGeom>
          <a:ln w="25400">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572000" y="5410200"/>
            <a:ext cx="2209800" cy="646331"/>
          </a:xfrm>
          <a:prstGeom prst="rect">
            <a:avLst/>
          </a:prstGeom>
          <a:noFill/>
        </p:spPr>
        <p:txBody>
          <a:bodyPr wrap="square" rtlCol="0">
            <a:spAutoFit/>
          </a:bodyPr>
          <a:lstStyle/>
          <a:p>
            <a:r>
              <a:rPr lang="en-US" dirty="0" smtClean="0"/>
              <a:t>Special characters  to make barcode unique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err="1" smtClean="0"/>
              <a:t>XBee</a:t>
            </a:r>
            <a:r>
              <a:rPr lang="en-US" dirty="0" smtClean="0"/>
              <a:t>™ RF Modules</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18</a:t>
            </a:fld>
            <a:endParaRPr lang="en-US" dirty="0">
              <a:solidFill>
                <a:schemeClr val="bg1"/>
              </a:solidFill>
            </a:endParaRPr>
          </a:p>
        </p:txBody>
      </p:sp>
      <p:sp>
        <p:nvSpPr>
          <p:cNvPr id="5" name="Content Placeholder 2"/>
          <p:cNvSpPr>
            <a:spLocks noGrp="1"/>
          </p:cNvSpPr>
          <p:nvPr>
            <p:ph idx="1"/>
          </p:nvPr>
        </p:nvSpPr>
        <p:spPr>
          <a:xfrm>
            <a:off x="457200" y="1600200"/>
            <a:ext cx="8229600" cy="4525963"/>
          </a:xfrm>
        </p:spPr>
        <p:txBody>
          <a:bodyPr/>
          <a:lstStyle/>
          <a:p>
            <a:r>
              <a:rPr lang="en-US" dirty="0" smtClean="0"/>
              <a:t>Specifications</a:t>
            </a:r>
          </a:p>
          <a:p>
            <a:pPr lvl="1"/>
            <a:r>
              <a:rPr lang="en-US" dirty="0" smtClean="0"/>
              <a:t>2.4 GHz frequency band</a:t>
            </a:r>
          </a:p>
          <a:p>
            <a:pPr lvl="1"/>
            <a:r>
              <a:rPr lang="en-US" dirty="0" smtClean="0"/>
              <a:t>IEEE 802.15.4 standard</a:t>
            </a:r>
          </a:p>
          <a:p>
            <a:pPr lvl="1"/>
            <a:r>
              <a:rPr lang="en-US" dirty="0" smtClean="0"/>
              <a:t>serial communications</a:t>
            </a:r>
          </a:p>
          <a:p>
            <a:pPr lvl="1"/>
            <a:r>
              <a:rPr lang="en-US" dirty="0" smtClean="0"/>
              <a:t>error checking algorithm</a:t>
            </a:r>
          </a:p>
          <a:p>
            <a:pPr lvl="1"/>
            <a:endParaRPr lang="en-US" dirty="0" smtClean="0"/>
          </a:p>
          <a:p>
            <a:r>
              <a:rPr lang="en-US" dirty="0" smtClean="0"/>
              <a:t>Acts as a invisible wire between the two units</a:t>
            </a:r>
          </a:p>
          <a:p>
            <a:pPr lvl="1"/>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105400" y="1447800"/>
            <a:ext cx="3314700"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Wristband Unit - MCU</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19</a:t>
            </a:fld>
            <a:endParaRPr lang="en-US">
              <a:solidFill>
                <a:schemeClr val="bg1"/>
              </a:solidFill>
            </a:endParaRPr>
          </a:p>
        </p:txBody>
      </p:sp>
      <p:pic>
        <p:nvPicPr>
          <p:cNvPr id="5" name="Picture 2"/>
          <p:cNvPicPr>
            <a:picLocks noGrp="1" noChangeAspect="1" noChangeArrowheads="1"/>
          </p:cNvPicPr>
          <p:nvPr>
            <p:ph idx="1"/>
          </p:nvPr>
        </p:nvPicPr>
        <p:blipFill>
          <a:blip r:embed="rId3" cstate="print"/>
          <a:stretch>
            <a:fillRect/>
          </a:stretch>
        </p:blipFill>
        <p:spPr bwMode="auto">
          <a:xfrm>
            <a:off x="1990725" y="2858294"/>
            <a:ext cx="4552950" cy="1552575"/>
          </a:xfrm>
          <a:prstGeom prst="rect">
            <a:avLst/>
          </a:prstGeom>
          <a:noFill/>
          <a:ln w="9525">
            <a:noFill/>
            <a:miter lim="800000"/>
            <a:headEnd/>
            <a:tailEnd/>
          </a:ln>
        </p:spPr>
      </p:pic>
      <p:grpSp>
        <p:nvGrpSpPr>
          <p:cNvPr id="6" name="Group 81"/>
          <p:cNvGrpSpPr/>
          <p:nvPr/>
        </p:nvGrpSpPr>
        <p:grpSpPr>
          <a:xfrm>
            <a:off x="838200" y="1905000"/>
            <a:ext cx="7620000" cy="3341132"/>
            <a:chOff x="1143000" y="2133600"/>
            <a:chExt cx="7620000" cy="3341132"/>
          </a:xfrm>
        </p:grpSpPr>
        <p:grpSp>
          <p:nvGrpSpPr>
            <p:cNvPr id="7" name="Group 72"/>
            <p:cNvGrpSpPr/>
            <p:nvPr/>
          </p:nvGrpSpPr>
          <p:grpSpPr>
            <a:xfrm>
              <a:off x="2514600" y="2667000"/>
              <a:ext cx="914400" cy="914400"/>
              <a:chOff x="2514600" y="2667000"/>
              <a:chExt cx="914400" cy="914400"/>
            </a:xfrm>
          </p:grpSpPr>
          <p:sp>
            <p:nvSpPr>
              <p:cNvPr id="45" name="TextBox 11"/>
              <p:cNvSpPr txBox="1"/>
              <p:nvPr/>
            </p:nvSpPr>
            <p:spPr>
              <a:xfrm>
                <a:off x="2514600" y="2667000"/>
                <a:ext cx="914400" cy="369332"/>
              </a:xfrm>
              <a:prstGeom prst="rect">
                <a:avLst/>
              </a:prstGeom>
              <a:noFill/>
            </p:spPr>
            <p:txBody>
              <a:bodyPr wrap="square" rtlCol="0">
                <a:spAutoFit/>
              </a:bodyPr>
              <a:lstStyle/>
              <a:p>
                <a:r>
                  <a:rPr lang="en-US" dirty="0" smtClean="0"/>
                  <a:t>LCD</a:t>
                </a:r>
                <a:endParaRPr lang="en-CA" dirty="0"/>
              </a:p>
            </p:txBody>
          </p:sp>
          <p:grpSp>
            <p:nvGrpSpPr>
              <p:cNvPr id="46" name="Group 70"/>
              <p:cNvGrpSpPr/>
              <p:nvPr/>
            </p:nvGrpSpPr>
            <p:grpSpPr>
              <a:xfrm>
                <a:off x="2697481" y="2971800"/>
                <a:ext cx="45720" cy="609600"/>
                <a:chOff x="2697481" y="2971800"/>
                <a:chExt cx="45720" cy="609600"/>
              </a:xfrm>
            </p:grpSpPr>
            <p:cxnSp>
              <p:nvCxnSpPr>
                <p:cNvPr id="47" name="Straight Connector 46"/>
                <p:cNvCxnSpPr>
                  <a:endCxn id="48" idx="1"/>
                </p:cNvCxnSpPr>
                <p:nvPr/>
              </p:nvCxnSpPr>
              <p:spPr>
                <a:xfrm rot="5400000">
                  <a:off x="2438401" y="3269905"/>
                  <a:ext cx="602905" cy="6695"/>
                </a:xfrm>
                <a:prstGeom prst="line">
                  <a:avLst/>
                </a:prstGeom>
                <a:ln w="2222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Flowchart: Connector 47"/>
                <p:cNvSpPr/>
                <p:nvPr/>
              </p:nvSpPr>
              <p:spPr>
                <a:xfrm flipH="1" flipV="1">
                  <a:off x="2697481" y="3535681"/>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8" name="Group 80"/>
            <p:cNvGrpSpPr/>
            <p:nvPr/>
          </p:nvGrpSpPr>
          <p:grpSpPr>
            <a:xfrm>
              <a:off x="1143000" y="3581400"/>
              <a:ext cx="1524000" cy="369332"/>
              <a:chOff x="1143000" y="3581400"/>
              <a:chExt cx="1524000" cy="369332"/>
            </a:xfrm>
          </p:grpSpPr>
          <p:sp>
            <p:nvSpPr>
              <p:cNvPr id="41" name="TextBox 14"/>
              <p:cNvSpPr txBox="1"/>
              <p:nvPr/>
            </p:nvSpPr>
            <p:spPr>
              <a:xfrm>
                <a:off x="1143000" y="3581400"/>
                <a:ext cx="1524000" cy="369332"/>
              </a:xfrm>
              <a:prstGeom prst="rect">
                <a:avLst/>
              </a:prstGeom>
              <a:noFill/>
            </p:spPr>
            <p:txBody>
              <a:bodyPr wrap="square" rtlCol="0">
                <a:spAutoFit/>
              </a:bodyPr>
              <a:lstStyle/>
              <a:p>
                <a:r>
                  <a:rPr lang="en-US" dirty="0" smtClean="0"/>
                  <a:t>UART</a:t>
                </a:r>
                <a:endParaRPr lang="en-CA" dirty="0"/>
              </a:p>
            </p:txBody>
          </p:sp>
          <p:grpSp>
            <p:nvGrpSpPr>
              <p:cNvPr id="42" name="Group 35"/>
              <p:cNvGrpSpPr/>
              <p:nvPr/>
            </p:nvGrpSpPr>
            <p:grpSpPr>
              <a:xfrm>
                <a:off x="1752600" y="3810000"/>
                <a:ext cx="655319" cy="45719"/>
                <a:chOff x="609600" y="2209800"/>
                <a:chExt cx="655319" cy="45719"/>
              </a:xfrm>
            </p:grpSpPr>
            <p:cxnSp>
              <p:nvCxnSpPr>
                <p:cNvPr id="43" name="Straight Connector 42"/>
                <p:cNvCxnSpPr>
                  <a:endCxn id="44" idx="6"/>
                </p:cNvCxnSpPr>
                <p:nvPr/>
              </p:nvCxnSpPr>
              <p:spPr>
                <a:xfrm>
                  <a:off x="609600" y="2209800"/>
                  <a:ext cx="609600" cy="22859"/>
                </a:xfrm>
                <a:prstGeom prst="line">
                  <a:avLst/>
                </a:prstGeom>
                <a:ln w="2222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Flowchart: Connector 43"/>
                <p:cNvSpPr/>
                <p:nvPr/>
              </p:nvSpPr>
              <p:spPr>
                <a:xfrm flipH="1" flipV="1">
                  <a:off x="1219200" y="2209800"/>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9" name="Group 76"/>
            <p:cNvGrpSpPr/>
            <p:nvPr/>
          </p:nvGrpSpPr>
          <p:grpSpPr>
            <a:xfrm>
              <a:off x="5715000" y="3886200"/>
              <a:ext cx="2743200" cy="978932"/>
              <a:chOff x="5715000" y="3886200"/>
              <a:chExt cx="2743200" cy="978932"/>
            </a:xfrm>
          </p:grpSpPr>
          <p:sp>
            <p:nvSpPr>
              <p:cNvPr id="38" name="TextBox 12"/>
              <p:cNvSpPr txBox="1"/>
              <p:nvPr/>
            </p:nvSpPr>
            <p:spPr>
              <a:xfrm>
                <a:off x="6553200" y="4495800"/>
                <a:ext cx="1905000" cy="369332"/>
              </a:xfrm>
              <a:prstGeom prst="rect">
                <a:avLst/>
              </a:prstGeom>
              <a:noFill/>
            </p:spPr>
            <p:txBody>
              <a:bodyPr wrap="square" rtlCol="0">
                <a:spAutoFit/>
              </a:bodyPr>
              <a:lstStyle/>
              <a:p>
                <a:r>
                  <a:rPr lang="en-US" dirty="0" smtClean="0"/>
                  <a:t>ATmega169 MCU</a:t>
                </a:r>
                <a:endParaRPr lang="en-CA" dirty="0"/>
              </a:p>
            </p:txBody>
          </p:sp>
          <p:cxnSp>
            <p:nvCxnSpPr>
              <p:cNvPr id="39" name="Straight Connector 38"/>
              <p:cNvCxnSpPr/>
              <p:nvPr/>
            </p:nvCxnSpPr>
            <p:spPr>
              <a:xfrm rot="10800000">
                <a:off x="5715001" y="3886200"/>
                <a:ext cx="1219200" cy="685800"/>
              </a:xfrm>
              <a:prstGeom prst="line">
                <a:avLst/>
              </a:prstGeom>
              <a:ln w="2222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Flowchart: Connector 39"/>
              <p:cNvSpPr/>
              <p:nvPr/>
            </p:nvSpPr>
            <p:spPr>
              <a:xfrm flipH="1" flipV="1">
                <a:off x="5715000" y="3886200"/>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 name="Group 75"/>
            <p:cNvGrpSpPr/>
            <p:nvPr/>
          </p:nvGrpSpPr>
          <p:grpSpPr>
            <a:xfrm>
              <a:off x="6477000" y="3733800"/>
              <a:ext cx="2286000" cy="381000"/>
              <a:chOff x="6477000" y="3733800"/>
              <a:chExt cx="2286000" cy="381000"/>
            </a:xfrm>
          </p:grpSpPr>
          <p:sp>
            <p:nvSpPr>
              <p:cNvPr id="35" name="TextBox 10"/>
              <p:cNvSpPr txBox="1"/>
              <p:nvPr/>
            </p:nvSpPr>
            <p:spPr>
              <a:xfrm>
                <a:off x="7010400" y="3733800"/>
                <a:ext cx="1752600" cy="381000"/>
              </a:xfrm>
              <a:prstGeom prst="rect">
                <a:avLst/>
              </a:prstGeom>
              <a:noFill/>
            </p:spPr>
            <p:txBody>
              <a:bodyPr wrap="square" rtlCol="0">
                <a:spAutoFit/>
              </a:bodyPr>
              <a:lstStyle/>
              <a:p>
                <a:r>
                  <a:rPr lang="en-US" dirty="0" err="1" smtClean="0"/>
                  <a:t>Piezo</a:t>
                </a:r>
                <a:r>
                  <a:rPr lang="en-US" dirty="0" smtClean="0"/>
                  <a:t>-element</a:t>
                </a:r>
                <a:endParaRPr lang="en-CA" dirty="0"/>
              </a:p>
            </p:txBody>
          </p:sp>
          <p:cxnSp>
            <p:nvCxnSpPr>
              <p:cNvPr id="36" name="Straight Connector 35"/>
              <p:cNvCxnSpPr>
                <a:stCxn id="37" idx="1"/>
              </p:cNvCxnSpPr>
              <p:nvPr/>
            </p:nvCxnSpPr>
            <p:spPr>
              <a:xfrm rot="16200000" flipH="1">
                <a:off x="6771295" y="3593753"/>
                <a:ext cx="60035" cy="570576"/>
              </a:xfrm>
              <a:prstGeom prst="line">
                <a:avLst/>
              </a:prstGeom>
              <a:ln w="2222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Flowchart: Connector 36"/>
              <p:cNvSpPr/>
              <p:nvPr/>
            </p:nvSpPr>
            <p:spPr>
              <a:xfrm flipH="1" flipV="1">
                <a:off x="6477000" y="3810000"/>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1" name="Group 74"/>
            <p:cNvGrpSpPr/>
            <p:nvPr/>
          </p:nvGrpSpPr>
          <p:grpSpPr>
            <a:xfrm>
              <a:off x="4648200" y="2133600"/>
              <a:ext cx="2057400" cy="1341119"/>
              <a:chOff x="4648200" y="2133600"/>
              <a:chExt cx="2057400" cy="1341119"/>
            </a:xfrm>
          </p:grpSpPr>
          <p:sp>
            <p:nvSpPr>
              <p:cNvPr id="32" name="TextBox 9"/>
              <p:cNvSpPr txBox="1"/>
              <p:nvPr/>
            </p:nvSpPr>
            <p:spPr>
              <a:xfrm>
                <a:off x="4648200" y="2133600"/>
                <a:ext cx="2057400" cy="923330"/>
              </a:xfrm>
              <a:prstGeom prst="rect">
                <a:avLst/>
              </a:prstGeom>
              <a:noFill/>
            </p:spPr>
            <p:txBody>
              <a:bodyPr wrap="square" rtlCol="0">
                <a:spAutoFit/>
              </a:bodyPr>
              <a:lstStyle/>
              <a:p>
                <a:r>
                  <a:rPr lang="en-US" dirty="0" smtClean="0"/>
                  <a:t>16kB FLASH</a:t>
                </a:r>
              </a:p>
              <a:p>
                <a:r>
                  <a:rPr lang="en-US" dirty="0" smtClean="0"/>
                  <a:t>512B EEPROM</a:t>
                </a:r>
              </a:p>
              <a:p>
                <a:r>
                  <a:rPr lang="en-US" dirty="0" smtClean="0"/>
                  <a:t>1kB SRAM</a:t>
                </a:r>
                <a:endParaRPr lang="en-CA" dirty="0"/>
              </a:p>
            </p:txBody>
          </p:sp>
          <p:cxnSp>
            <p:nvCxnSpPr>
              <p:cNvPr id="33" name="Straight Connector 32"/>
              <p:cNvCxnSpPr>
                <a:endCxn id="34" idx="3"/>
              </p:cNvCxnSpPr>
              <p:nvPr/>
            </p:nvCxnSpPr>
            <p:spPr>
              <a:xfrm>
                <a:off x="5105400" y="3048000"/>
                <a:ext cx="572424" cy="387695"/>
              </a:xfrm>
              <a:prstGeom prst="line">
                <a:avLst/>
              </a:prstGeom>
              <a:ln w="2222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flipH="1" flipV="1">
                <a:off x="5638800" y="3429000"/>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73"/>
            <p:cNvGrpSpPr/>
            <p:nvPr/>
          </p:nvGrpSpPr>
          <p:grpSpPr>
            <a:xfrm>
              <a:off x="3657600" y="2667000"/>
              <a:ext cx="1752600" cy="1112519"/>
              <a:chOff x="3657600" y="2667000"/>
              <a:chExt cx="1752600" cy="1112519"/>
            </a:xfrm>
          </p:grpSpPr>
          <p:sp>
            <p:nvSpPr>
              <p:cNvPr id="29" name="TextBox 28"/>
              <p:cNvSpPr txBox="1"/>
              <p:nvPr/>
            </p:nvSpPr>
            <p:spPr>
              <a:xfrm>
                <a:off x="3657600" y="2667000"/>
                <a:ext cx="1752600" cy="369332"/>
              </a:xfrm>
              <a:prstGeom prst="rect">
                <a:avLst/>
              </a:prstGeom>
              <a:noFill/>
            </p:spPr>
            <p:txBody>
              <a:bodyPr wrap="square" rtlCol="0">
                <a:spAutoFit/>
              </a:bodyPr>
              <a:lstStyle/>
              <a:p>
                <a:r>
                  <a:rPr lang="en-US" dirty="0" smtClean="0"/>
                  <a:t>Joystick</a:t>
                </a:r>
                <a:endParaRPr lang="en-CA" dirty="0"/>
              </a:p>
            </p:txBody>
          </p:sp>
          <p:cxnSp>
            <p:nvCxnSpPr>
              <p:cNvPr id="30" name="Straight Connector 29"/>
              <p:cNvCxnSpPr>
                <a:endCxn id="31" idx="4"/>
              </p:cNvCxnSpPr>
              <p:nvPr/>
            </p:nvCxnSpPr>
            <p:spPr>
              <a:xfrm rot="16200000" flipH="1">
                <a:off x="3859531" y="3303272"/>
                <a:ext cx="685798" cy="175257"/>
              </a:xfrm>
              <a:prstGeom prst="line">
                <a:avLst/>
              </a:prstGeom>
              <a:ln w="2222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Flowchart: Connector 30"/>
              <p:cNvSpPr/>
              <p:nvPr/>
            </p:nvSpPr>
            <p:spPr>
              <a:xfrm flipH="1" flipV="1">
                <a:off x="4267200" y="3733800"/>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78"/>
            <p:cNvGrpSpPr/>
            <p:nvPr/>
          </p:nvGrpSpPr>
          <p:grpSpPr>
            <a:xfrm>
              <a:off x="1828800" y="4343400"/>
              <a:ext cx="2057400" cy="750332"/>
              <a:chOff x="1828800" y="4343400"/>
              <a:chExt cx="2057400" cy="750332"/>
            </a:xfrm>
          </p:grpSpPr>
          <p:sp>
            <p:nvSpPr>
              <p:cNvPr id="26" name="TextBox 25"/>
              <p:cNvSpPr txBox="1"/>
              <p:nvPr/>
            </p:nvSpPr>
            <p:spPr>
              <a:xfrm>
                <a:off x="1828800" y="4724400"/>
                <a:ext cx="2057400" cy="369332"/>
              </a:xfrm>
              <a:prstGeom prst="rect">
                <a:avLst/>
              </a:prstGeom>
              <a:noFill/>
            </p:spPr>
            <p:txBody>
              <a:bodyPr wrap="square" rtlCol="0">
                <a:spAutoFit/>
              </a:bodyPr>
              <a:lstStyle/>
              <a:p>
                <a:r>
                  <a:rPr lang="en-US" dirty="0" smtClean="0"/>
                  <a:t>PORT B</a:t>
                </a:r>
                <a:endParaRPr lang="en-CA" dirty="0"/>
              </a:p>
            </p:txBody>
          </p:sp>
          <p:cxnSp>
            <p:nvCxnSpPr>
              <p:cNvPr id="27" name="Straight Connector 26"/>
              <p:cNvCxnSpPr/>
              <p:nvPr/>
            </p:nvCxnSpPr>
            <p:spPr>
              <a:xfrm rot="5400000" flipH="1" flipV="1">
                <a:off x="2209800" y="4572000"/>
                <a:ext cx="152400" cy="152400"/>
              </a:xfrm>
              <a:prstGeom prst="line">
                <a:avLst/>
              </a:prstGeom>
              <a:ln w="2222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362200" y="4343400"/>
                <a:ext cx="457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 name="Group 79"/>
            <p:cNvGrpSpPr/>
            <p:nvPr/>
          </p:nvGrpSpPr>
          <p:grpSpPr>
            <a:xfrm>
              <a:off x="2743200" y="4343400"/>
              <a:ext cx="1600200" cy="1131332"/>
              <a:chOff x="2743200" y="4343400"/>
              <a:chExt cx="1600200" cy="1131332"/>
            </a:xfrm>
          </p:grpSpPr>
          <p:grpSp>
            <p:nvGrpSpPr>
              <p:cNvPr id="19" name="Group 17"/>
              <p:cNvGrpSpPr/>
              <p:nvPr/>
            </p:nvGrpSpPr>
            <p:grpSpPr>
              <a:xfrm>
                <a:off x="2895600" y="4800600"/>
                <a:ext cx="1447800" cy="674132"/>
                <a:chOff x="1143000" y="1524000"/>
                <a:chExt cx="2133600" cy="674132"/>
              </a:xfrm>
            </p:grpSpPr>
            <p:sp>
              <p:nvSpPr>
                <p:cNvPr id="24" name="TextBox 15"/>
                <p:cNvSpPr txBox="1"/>
                <p:nvPr/>
              </p:nvSpPr>
              <p:spPr>
                <a:xfrm>
                  <a:off x="1143000" y="1524000"/>
                  <a:ext cx="2133600" cy="381000"/>
                </a:xfrm>
                <a:prstGeom prst="rect">
                  <a:avLst/>
                </a:prstGeom>
                <a:noFill/>
              </p:spPr>
              <p:txBody>
                <a:bodyPr wrap="square" rtlCol="0">
                  <a:spAutoFit/>
                </a:bodyPr>
                <a:lstStyle/>
                <a:p>
                  <a:r>
                    <a:rPr lang="en-US" dirty="0" err="1" smtClean="0"/>
                    <a:t>Vcc</a:t>
                  </a:r>
                  <a:endParaRPr lang="en-CA" dirty="0"/>
                </a:p>
              </p:txBody>
            </p:sp>
            <p:sp>
              <p:nvSpPr>
                <p:cNvPr id="25" name="TextBox 24"/>
                <p:cNvSpPr txBox="1"/>
                <p:nvPr/>
              </p:nvSpPr>
              <p:spPr>
                <a:xfrm>
                  <a:off x="1143000" y="1828800"/>
                  <a:ext cx="990600" cy="369332"/>
                </a:xfrm>
                <a:prstGeom prst="rect">
                  <a:avLst/>
                </a:prstGeom>
                <a:noFill/>
              </p:spPr>
              <p:txBody>
                <a:bodyPr wrap="square" rtlCol="0">
                  <a:spAutoFit/>
                </a:bodyPr>
                <a:lstStyle/>
                <a:p>
                  <a:r>
                    <a:rPr lang="en-US" dirty="0" smtClean="0"/>
                    <a:t>GND</a:t>
                  </a:r>
                  <a:endParaRPr lang="en-CA" dirty="0"/>
                </a:p>
              </p:txBody>
            </p:sp>
          </p:grpSp>
          <p:cxnSp>
            <p:nvCxnSpPr>
              <p:cNvPr id="20" name="Straight Connector 19"/>
              <p:cNvCxnSpPr/>
              <p:nvPr/>
            </p:nvCxnSpPr>
            <p:spPr>
              <a:xfrm>
                <a:off x="2819400" y="4572000"/>
                <a:ext cx="304800" cy="228600"/>
              </a:xfrm>
              <a:prstGeom prst="line">
                <a:avLst/>
              </a:prstGeom>
              <a:ln w="222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43200" y="4343400"/>
                <a:ext cx="76200" cy="228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3733800" y="4343400"/>
                <a:ext cx="76200" cy="228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3" name="Straight Connector 22"/>
              <p:cNvCxnSpPr/>
              <p:nvPr/>
            </p:nvCxnSpPr>
            <p:spPr>
              <a:xfrm flipV="1">
                <a:off x="3124200" y="4572000"/>
                <a:ext cx="609600" cy="228600"/>
              </a:xfrm>
              <a:prstGeom prst="line">
                <a:avLst/>
              </a:prstGeom>
              <a:ln w="22225"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77"/>
            <p:cNvGrpSpPr/>
            <p:nvPr/>
          </p:nvGrpSpPr>
          <p:grpSpPr>
            <a:xfrm>
              <a:off x="4038600" y="3886200"/>
              <a:ext cx="1905000" cy="1131332"/>
              <a:chOff x="4038600" y="3886200"/>
              <a:chExt cx="1905000" cy="1131332"/>
            </a:xfrm>
          </p:grpSpPr>
          <p:sp>
            <p:nvSpPr>
              <p:cNvPr id="16" name="Flowchart: Connector 15"/>
              <p:cNvSpPr/>
              <p:nvPr/>
            </p:nvSpPr>
            <p:spPr>
              <a:xfrm flipH="1" flipV="1">
                <a:off x="5029200" y="3886200"/>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4038600" y="4648200"/>
                <a:ext cx="1905000" cy="369332"/>
              </a:xfrm>
              <a:prstGeom prst="rect">
                <a:avLst/>
              </a:prstGeom>
              <a:noFill/>
            </p:spPr>
            <p:txBody>
              <a:bodyPr wrap="square" rtlCol="0">
                <a:spAutoFit/>
              </a:bodyPr>
              <a:lstStyle/>
              <a:p>
                <a:r>
                  <a:rPr lang="en-US" dirty="0" smtClean="0"/>
                  <a:t>3V Coin Cell</a:t>
                </a:r>
                <a:endParaRPr lang="en-CA" dirty="0"/>
              </a:p>
            </p:txBody>
          </p:sp>
          <p:cxnSp>
            <p:nvCxnSpPr>
              <p:cNvPr id="18" name="Straight Connector 17"/>
              <p:cNvCxnSpPr>
                <a:endCxn id="16" idx="1"/>
              </p:cNvCxnSpPr>
              <p:nvPr/>
            </p:nvCxnSpPr>
            <p:spPr>
              <a:xfrm rot="5400000" flipH="1" flipV="1">
                <a:off x="4550989" y="4168142"/>
                <a:ext cx="760152" cy="274317"/>
              </a:xfrm>
              <a:prstGeom prst="line">
                <a:avLst/>
              </a:prstGeom>
              <a:ln w="22225" cap="rnd">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9" name="Flowchart: Connector 48"/>
          <p:cNvSpPr/>
          <p:nvPr/>
        </p:nvSpPr>
        <p:spPr>
          <a:xfrm flipH="1" flipV="1">
            <a:off x="5440681" y="3916681"/>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1" name="Straight Connector 50"/>
          <p:cNvCxnSpPr/>
          <p:nvPr/>
        </p:nvCxnSpPr>
        <p:spPr>
          <a:xfrm rot="16200000" flipV="1">
            <a:off x="5181600" y="4267200"/>
            <a:ext cx="914400" cy="304800"/>
          </a:xfrm>
          <a:prstGeom prst="line">
            <a:avLst/>
          </a:prstGeom>
          <a:ln w="2222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12"/>
          <p:cNvSpPr txBox="1"/>
          <p:nvPr/>
        </p:nvSpPr>
        <p:spPr>
          <a:xfrm>
            <a:off x="5029200" y="4800600"/>
            <a:ext cx="1828800" cy="369332"/>
          </a:xfrm>
          <a:prstGeom prst="rect">
            <a:avLst/>
          </a:prstGeom>
          <a:noFill/>
        </p:spPr>
        <p:txBody>
          <a:bodyPr wrap="square" rtlCol="0">
            <a:spAutoFit/>
          </a:bodyPr>
          <a:lstStyle/>
          <a:p>
            <a:r>
              <a:rPr lang="en-US" dirty="0" smtClean="0"/>
              <a:t>32KHz Oscillator</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The Xypnios Team</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a:t>
            </a:fld>
            <a:endParaRPr lang="en-US">
              <a:solidFill>
                <a:schemeClr val="bg1"/>
              </a:solidFill>
            </a:endParaRPr>
          </a:p>
        </p:txBody>
      </p:sp>
      <p:pic>
        <p:nvPicPr>
          <p:cNvPr id="5" name="Content Placeholder 4" descr="C:\Users\User\Desktop\ENSC 305-440\Profile Pictures\Ryan_Small.jpg"/>
          <p:cNvPicPr>
            <a:picLocks noGrp="1" noChangeAspect="1"/>
          </p:cNvPicPr>
          <p:nvPr>
            <p:ph idx="1"/>
          </p:nvPr>
        </p:nvPicPr>
        <p:blipFill>
          <a:blip r:embed="rId3" cstate="print"/>
          <a:srcRect/>
          <a:stretch>
            <a:fillRect/>
          </a:stretch>
        </p:blipFill>
        <p:spPr bwMode="auto">
          <a:xfrm>
            <a:off x="838200" y="1486408"/>
            <a:ext cx="1289050" cy="1561592"/>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C:\Users\User\Desktop\ENSC 305-440\Profile Pictures\Joseph_Small.jpg"/>
          <p:cNvPicPr>
            <a:picLocks noChangeAspect="1"/>
          </p:cNvPicPr>
          <p:nvPr/>
        </p:nvPicPr>
        <p:blipFill>
          <a:blip r:embed="rId4" cstate="print"/>
          <a:srcRect/>
          <a:stretch>
            <a:fillRect/>
          </a:stretch>
        </p:blipFill>
        <p:spPr bwMode="auto">
          <a:xfrm>
            <a:off x="838200" y="3239008"/>
            <a:ext cx="1289050" cy="1561592"/>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User\Desktop\ENSC 305-440\Profile Pictures\Steve_Small.jpg"/>
          <p:cNvPicPr>
            <a:picLocks noChangeAspect="1"/>
          </p:cNvPicPr>
          <p:nvPr/>
        </p:nvPicPr>
        <p:blipFill>
          <a:blip r:embed="rId5" cstate="print"/>
          <a:srcRect/>
          <a:stretch>
            <a:fillRect/>
          </a:stretch>
        </p:blipFill>
        <p:spPr bwMode="auto">
          <a:xfrm>
            <a:off x="4876800" y="1486800"/>
            <a:ext cx="1289050" cy="1561592"/>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C:\Users\User\Desktop\ENSC 305-440\Profile Pictures\Mohammad_Small.jpg"/>
          <p:cNvPicPr>
            <a:picLocks noChangeAspect="1"/>
          </p:cNvPicPr>
          <p:nvPr/>
        </p:nvPicPr>
        <p:blipFill>
          <a:blip r:embed="rId6" cstate="print"/>
          <a:srcRect/>
          <a:stretch>
            <a:fillRect/>
          </a:stretch>
        </p:blipFill>
        <p:spPr bwMode="auto">
          <a:xfrm>
            <a:off x="838200" y="4991608"/>
            <a:ext cx="1289050" cy="1561592"/>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C:\Users\User\Desktop\ENSC 305-440\Profile Pictures\Gary_Small.jpg"/>
          <p:cNvPicPr>
            <a:picLocks noChangeAspect="1"/>
          </p:cNvPicPr>
          <p:nvPr/>
        </p:nvPicPr>
        <p:blipFill>
          <a:blip r:embed="rId7" cstate="print"/>
          <a:srcRect/>
          <a:stretch>
            <a:fillRect/>
          </a:stretch>
        </p:blipFill>
        <p:spPr bwMode="auto">
          <a:xfrm>
            <a:off x="4876800" y="3239008"/>
            <a:ext cx="1289050" cy="1561592"/>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descr="C:\Users\User\Desktop\ENSC 305-440\Profile Pictures\Trevor_Small.jpg"/>
          <p:cNvPicPr>
            <a:picLocks noChangeAspect="1"/>
          </p:cNvPicPr>
          <p:nvPr/>
        </p:nvPicPr>
        <p:blipFill>
          <a:blip r:embed="rId8" cstate="print"/>
          <a:srcRect/>
          <a:stretch>
            <a:fillRect/>
          </a:stretch>
        </p:blipFill>
        <p:spPr bwMode="auto">
          <a:xfrm>
            <a:off x="4876800" y="4993200"/>
            <a:ext cx="1289050" cy="1561592"/>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2286000" y="1447800"/>
            <a:ext cx="2362200" cy="646331"/>
          </a:xfrm>
          <a:prstGeom prst="rect">
            <a:avLst/>
          </a:prstGeom>
          <a:noFill/>
        </p:spPr>
        <p:txBody>
          <a:bodyPr wrap="square" rtlCol="0">
            <a:spAutoFit/>
          </a:bodyPr>
          <a:lstStyle/>
          <a:p>
            <a:r>
              <a:rPr lang="en-CA" dirty="0" smtClean="0"/>
              <a:t>Ryan Laing</a:t>
            </a:r>
          </a:p>
          <a:p>
            <a:r>
              <a:rPr lang="en-CA" dirty="0" smtClean="0"/>
              <a:t>Chief Executive Officer</a:t>
            </a:r>
            <a:endParaRPr lang="en-CA" dirty="0"/>
          </a:p>
        </p:txBody>
      </p:sp>
      <p:sp>
        <p:nvSpPr>
          <p:cNvPr id="13" name="TextBox 12"/>
          <p:cNvSpPr txBox="1"/>
          <p:nvPr/>
        </p:nvSpPr>
        <p:spPr>
          <a:xfrm>
            <a:off x="2286000" y="3200400"/>
            <a:ext cx="2514600" cy="646331"/>
          </a:xfrm>
          <a:prstGeom prst="rect">
            <a:avLst/>
          </a:prstGeom>
          <a:noFill/>
        </p:spPr>
        <p:txBody>
          <a:bodyPr wrap="square" rtlCol="0">
            <a:spAutoFit/>
          </a:bodyPr>
          <a:lstStyle/>
          <a:p>
            <a:r>
              <a:rPr lang="en-CA" dirty="0" smtClean="0"/>
              <a:t>Joseph Liu</a:t>
            </a:r>
          </a:p>
          <a:p>
            <a:r>
              <a:rPr lang="en-CA" dirty="0" smtClean="0"/>
              <a:t>Chief Operations Officer</a:t>
            </a:r>
            <a:endParaRPr lang="en-CA" dirty="0"/>
          </a:p>
        </p:txBody>
      </p:sp>
      <p:sp>
        <p:nvSpPr>
          <p:cNvPr id="14" name="TextBox 13"/>
          <p:cNvSpPr txBox="1"/>
          <p:nvPr/>
        </p:nvSpPr>
        <p:spPr>
          <a:xfrm>
            <a:off x="2286000" y="4944070"/>
            <a:ext cx="2362200" cy="646331"/>
          </a:xfrm>
          <a:prstGeom prst="rect">
            <a:avLst/>
          </a:prstGeom>
          <a:noFill/>
        </p:spPr>
        <p:txBody>
          <a:bodyPr wrap="square" rtlCol="0">
            <a:spAutoFit/>
          </a:bodyPr>
          <a:lstStyle/>
          <a:p>
            <a:r>
              <a:rPr lang="en-CA" dirty="0" smtClean="0"/>
              <a:t>Mohammad Abu-</a:t>
            </a:r>
            <a:r>
              <a:rPr lang="en-CA" dirty="0" err="1" smtClean="0"/>
              <a:t>Laila</a:t>
            </a:r>
            <a:endParaRPr lang="en-CA" dirty="0" smtClean="0"/>
          </a:p>
          <a:p>
            <a:r>
              <a:rPr lang="en-CA" dirty="0" smtClean="0"/>
              <a:t>Chief Science Officer</a:t>
            </a:r>
            <a:endParaRPr lang="en-CA" dirty="0"/>
          </a:p>
        </p:txBody>
      </p:sp>
      <p:sp>
        <p:nvSpPr>
          <p:cNvPr id="15" name="TextBox 14"/>
          <p:cNvSpPr txBox="1"/>
          <p:nvPr/>
        </p:nvSpPr>
        <p:spPr>
          <a:xfrm>
            <a:off x="6324600" y="1447800"/>
            <a:ext cx="2362200" cy="646331"/>
          </a:xfrm>
          <a:prstGeom prst="rect">
            <a:avLst/>
          </a:prstGeom>
          <a:noFill/>
        </p:spPr>
        <p:txBody>
          <a:bodyPr wrap="square" rtlCol="0">
            <a:spAutoFit/>
          </a:bodyPr>
          <a:lstStyle/>
          <a:p>
            <a:r>
              <a:rPr lang="en-CA" dirty="0" smtClean="0"/>
              <a:t>Steven </a:t>
            </a:r>
            <a:r>
              <a:rPr lang="en-CA" dirty="0" err="1" smtClean="0"/>
              <a:t>Horita</a:t>
            </a:r>
            <a:endParaRPr lang="en-CA" dirty="0" smtClean="0"/>
          </a:p>
          <a:p>
            <a:r>
              <a:rPr lang="en-CA" dirty="0" smtClean="0"/>
              <a:t>Chief Technical Officer</a:t>
            </a:r>
            <a:endParaRPr lang="en-CA" dirty="0"/>
          </a:p>
        </p:txBody>
      </p:sp>
      <p:sp>
        <p:nvSpPr>
          <p:cNvPr id="16" name="TextBox 15"/>
          <p:cNvSpPr txBox="1"/>
          <p:nvPr/>
        </p:nvSpPr>
        <p:spPr>
          <a:xfrm>
            <a:off x="6324600" y="3200400"/>
            <a:ext cx="2362200" cy="646331"/>
          </a:xfrm>
          <a:prstGeom prst="rect">
            <a:avLst/>
          </a:prstGeom>
          <a:noFill/>
        </p:spPr>
        <p:txBody>
          <a:bodyPr wrap="square" rtlCol="0">
            <a:spAutoFit/>
          </a:bodyPr>
          <a:lstStyle/>
          <a:p>
            <a:r>
              <a:rPr lang="en-CA" dirty="0" smtClean="0"/>
              <a:t>Gary Chiang</a:t>
            </a:r>
          </a:p>
          <a:p>
            <a:r>
              <a:rPr lang="en-CA" dirty="0" smtClean="0"/>
              <a:t>Chief Financial Officer</a:t>
            </a:r>
            <a:endParaRPr lang="en-CA" dirty="0"/>
          </a:p>
        </p:txBody>
      </p:sp>
      <p:sp>
        <p:nvSpPr>
          <p:cNvPr id="17" name="TextBox 16"/>
          <p:cNvSpPr txBox="1"/>
          <p:nvPr/>
        </p:nvSpPr>
        <p:spPr>
          <a:xfrm>
            <a:off x="6324600" y="4942800"/>
            <a:ext cx="2362200" cy="646331"/>
          </a:xfrm>
          <a:prstGeom prst="rect">
            <a:avLst/>
          </a:prstGeom>
          <a:noFill/>
        </p:spPr>
        <p:txBody>
          <a:bodyPr wrap="square" rtlCol="0">
            <a:spAutoFit/>
          </a:bodyPr>
          <a:lstStyle/>
          <a:p>
            <a:r>
              <a:rPr lang="en-CA" dirty="0" smtClean="0"/>
              <a:t>Trevor McCauley</a:t>
            </a:r>
          </a:p>
          <a:p>
            <a:r>
              <a:rPr lang="en-CA" dirty="0" smtClean="0"/>
              <a:t>Chief Marketing Officer</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Wristband Unit - GUI</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20</a:t>
            </a:fld>
            <a:endParaRPr lang="en-US">
              <a:solidFill>
                <a:schemeClr val="bg1"/>
              </a:solidFill>
            </a:endParaRPr>
          </a:p>
        </p:txBody>
      </p:sp>
      <p:pic>
        <p:nvPicPr>
          <p:cNvPr id="7" name="Content Placeholder 6" descr="wristband-flowchart.jpg"/>
          <p:cNvPicPr>
            <a:picLocks noGrp="1" noChangeAspect="1"/>
          </p:cNvPicPr>
          <p:nvPr>
            <p:ph idx="1"/>
          </p:nvPr>
        </p:nvPicPr>
        <p:blipFill>
          <a:blip r:embed="rId3" cstate="print"/>
          <a:stretch>
            <a:fillRect/>
          </a:stretch>
        </p:blipFill>
        <p:spPr>
          <a:xfrm>
            <a:off x="1219201" y="1523999"/>
            <a:ext cx="7162799" cy="4574137"/>
          </a:xfrm>
        </p:spPr>
      </p:pic>
      <p:grpSp>
        <p:nvGrpSpPr>
          <p:cNvPr id="15" name="Group 14"/>
          <p:cNvGrpSpPr/>
          <p:nvPr/>
        </p:nvGrpSpPr>
        <p:grpSpPr>
          <a:xfrm>
            <a:off x="7010400" y="4343400"/>
            <a:ext cx="1295400" cy="1219200"/>
            <a:chOff x="7010400" y="4267200"/>
            <a:chExt cx="1295400" cy="1295400"/>
          </a:xfrm>
        </p:grpSpPr>
        <p:grpSp>
          <p:nvGrpSpPr>
            <p:cNvPr id="13" name="Group 12"/>
            <p:cNvGrpSpPr/>
            <p:nvPr/>
          </p:nvGrpSpPr>
          <p:grpSpPr>
            <a:xfrm>
              <a:off x="7010400" y="4267200"/>
              <a:ext cx="1295400" cy="1295400"/>
              <a:chOff x="6858000" y="4191794"/>
              <a:chExt cx="1066801" cy="1066006"/>
            </a:xfrm>
          </p:grpSpPr>
          <p:cxnSp>
            <p:nvCxnSpPr>
              <p:cNvPr id="6" name="Straight Arrow Connector 5"/>
              <p:cNvCxnSpPr/>
              <p:nvPr/>
            </p:nvCxnSpPr>
            <p:spPr>
              <a:xfrm rot="5400000" flipH="1" flipV="1">
                <a:off x="7124700" y="4457700"/>
                <a:ext cx="533400" cy="1588"/>
              </a:xfrm>
              <a:prstGeom prst="straightConnector1">
                <a:avLst/>
              </a:prstGeom>
              <a:ln w="57150" cap="sq">
                <a:beve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6858000" y="4724400"/>
                <a:ext cx="532606" cy="794"/>
              </a:xfrm>
              <a:prstGeom prst="straightConnector1">
                <a:avLst/>
              </a:prstGeom>
              <a:ln w="57150" cap="sq">
                <a:beve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H="1" flipV="1">
                <a:off x="7391401" y="4724400"/>
                <a:ext cx="533400" cy="1588"/>
              </a:xfrm>
              <a:prstGeom prst="straightConnector1">
                <a:avLst/>
              </a:prstGeom>
              <a:ln w="57150" cap="sq">
                <a:beve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7125495" y="4990306"/>
                <a:ext cx="533400" cy="1588"/>
              </a:xfrm>
              <a:prstGeom prst="straightConnector1">
                <a:avLst/>
              </a:prstGeom>
              <a:ln w="57150" cap="sq">
                <a:bevel/>
                <a:tailEnd type="triangle"/>
              </a:ln>
            </p:spPr>
            <p:style>
              <a:lnRef idx="1">
                <a:schemeClr val="accent1"/>
              </a:lnRef>
              <a:fillRef idx="0">
                <a:schemeClr val="accent1"/>
              </a:fillRef>
              <a:effectRef idx="0">
                <a:schemeClr val="accent1"/>
              </a:effectRef>
              <a:fontRef idx="minor">
                <a:schemeClr val="tx1"/>
              </a:fontRef>
            </p:style>
          </p:cxnSp>
        </p:grpSp>
        <p:sp useBgFill="1">
          <p:nvSpPr>
            <p:cNvPr id="14" name="TextBox 13"/>
            <p:cNvSpPr txBox="1"/>
            <p:nvPr/>
          </p:nvSpPr>
          <p:spPr>
            <a:xfrm>
              <a:off x="7467600" y="4648200"/>
              <a:ext cx="381000" cy="584775"/>
            </a:xfrm>
            <a:prstGeom prst="rect">
              <a:avLst/>
            </a:prstGeom>
            <a:ln>
              <a:noFill/>
            </a:ln>
          </p:spPr>
          <p:txBody>
            <a:bodyPr wrap="square" rtlCol="0">
              <a:spAutoFit/>
            </a:bodyPr>
            <a:lstStyle/>
            <a:p>
              <a:r>
                <a:rPr lang="en-CA" sz="3200" dirty="0" smtClean="0">
                  <a:solidFill>
                    <a:schemeClr val="accent1"/>
                  </a:solidFill>
                  <a:latin typeface="+mj-lt"/>
                </a:rPr>
                <a:t>X</a:t>
              </a:r>
              <a:endParaRPr lang="en-CA" sz="3200" dirty="0">
                <a:solidFill>
                  <a:schemeClr val="accent1"/>
                </a:solidFill>
                <a:latin typeface="+mj-lt"/>
              </a:endParaRPr>
            </a:p>
          </p:txBody>
        </p:sp>
      </p:grpSp>
      <p:sp>
        <p:nvSpPr>
          <p:cNvPr id="17" name="TextBox 16"/>
          <p:cNvSpPr txBox="1"/>
          <p:nvPr/>
        </p:nvSpPr>
        <p:spPr>
          <a:xfrm>
            <a:off x="7924800" y="2743200"/>
            <a:ext cx="304800" cy="461665"/>
          </a:xfrm>
          <a:prstGeom prst="rect">
            <a:avLst/>
          </a:prstGeom>
          <a:noFill/>
          <a:ln>
            <a:noFill/>
          </a:ln>
        </p:spPr>
        <p:txBody>
          <a:bodyPr wrap="square" rtlCol="0">
            <a:spAutoFit/>
          </a:bodyPr>
          <a:lstStyle/>
          <a:p>
            <a:r>
              <a:rPr lang="en-CA" sz="2400" dirty="0" smtClean="0">
                <a:solidFill>
                  <a:schemeClr val="accent1"/>
                </a:solidFill>
                <a:latin typeface="+mj-lt"/>
              </a:rPr>
              <a:t>X</a:t>
            </a:r>
            <a:endParaRPr lang="en-CA" sz="2400" dirty="0">
              <a:solidFill>
                <a:schemeClr val="accent1"/>
              </a:solidFill>
              <a:latin typeface="+mj-lt"/>
            </a:endParaRPr>
          </a:p>
        </p:txBody>
      </p:sp>
      <p:sp>
        <p:nvSpPr>
          <p:cNvPr id="22" name="TextBox 21"/>
          <p:cNvSpPr txBox="1"/>
          <p:nvPr/>
        </p:nvSpPr>
        <p:spPr>
          <a:xfrm>
            <a:off x="5562600" y="2281535"/>
            <a:ext cx="304800" cy="461665"/>
          </a:xfrm>
          <a:prstGeom prst="rect">
            <a:avLst/>
          </a:prstGeom>
          <a:noFill/>
          <a:ln>
            <a:noFill/>
          </a:ln>
        </p:spPr>
        <p:txBody>
          <a:bodyPr wrap="square" rtlCol="0">
            <a:spAutoFit/>
          </a:bodyPr>
          <a:lstStyle/>
          <a:p>
            <a:r>
              <a:rPr lang="en-CA" sz="2400" dirty="0" smtClean="0">
                <a:solidFill>
                  <a:schemeClr val="accent1"/>
                </a:solidFill>
                <a:latin typeface="+mj-lt"/>
              </a:rPr>
              <a:t>X</a:t>
            </a:r>
            <a:endParaRPr lang="en-CA" sz="2400" dirty="0">
              <a:solidFill>
                <a:schemeClr val="accent1"/>
              </a:solidFill>
              <a:latin typeface="+mj-lt"/>
            </a:endParaRPr>
          </a:p>
        </p:txBody>
      </p:sp>
      <p:sp>
        <p:nvSpPr>
          <p:cNvPr id="23" name="TextBox 22"/>
          <p:cNvSpPr txBox="1"/>
          <p:nvPr/>
        </p:nvSpPr>
        <p:spPr>
          <a:xfrm>
            <a:off x="2057400" y="2667000"/>
            <a:ext cx="304800" cy="461665"/>
          </a:xfrm>
          <a:prstGeom prst="rect">
            <a:avLst/>
          </a:prstGeom>
          <a:noFill/>
          <a:ln>
            <a:noFill/>
          </a:ln>
        </p:spPr>
        <p:txBody>
          <a:bodyPr wrap="square" rtlCol="0">
            <a:spAutoFit/>
          </a:bodyPr>
          <a:lstStyle/>
          <a:p>
            <a:r>
              <a:rPr lang="en-CA" sz="2400" dirty="0" smtClean="0">
                <a:solidFill>
                  <a:schemeClr val="accent1"/>
                </a:solidFill>
                <a:latin typeface="+mj-lt"/>
              </a:rPr>
              <a:t>X</a:t>
            </a:r>
            <a:endParaRPr lang="en-CA" sz="2400" dirty="0">
              <a:solidFill>
                <a:schemeClr val="accent1"/>
              </a:solidFill>
              <a:latin typeface="+mj-lt"/>
            </a:endParaRPr>
          </a:p>
        </p:txBody>
      </p:sp>
      <p:sp>
        <p:nvSpPr>
          <p:cNvPr id="24" name="TextBox 23"/>
          <p:cNvSpPr txBox="1"/>
          <p:nvPr/>
        </p:nvSpPr>
        <p:spPr>
          <a:xfrm>
            <a:off x="5943600" y="5329535"/>
            <a:ext cx="304800" cy="461665"/>
          </a:xfrm>
          <a:prstGeom prst="rect">
            <a:avLst/>
          </a:prstGeom>
          <a:noFill/>
          <a:ln>
            <a:noFill/>
          </a:ln>
        </p:spPr>
        <p:txBody>
          <a:bodyPr wrap="square" rtlCol="0">
            <a:spAutoFit/>
          </a:bodyPr>
          <a:lstStyle/>
          <a:p>
            <a:r>
              <a:rPr lang="en-CA" sz="2400" dirty="0" smtClean="0">
                <a:solidFill>
                  <a:schemeClr val="accent1"/>
                </a:solidFill>
                <a:latin typeface="+mj-lt"/>
              </a:rPr>
              <a:t>X</a:t>
            </a:r>
            <a:endParaRPr lang="en-CA" sz="2400" dirty="0">
              <a:solidFill>
                <a:schemeClr val="accent1"/>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Wristband Unit - Vibrator</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21</a:t>
            </a:fld>
            <a:endParaRPr lang="en-US" dirty="0">
              <a:solidFill>
                <a:schemeClr val="bg1"/>
              </a:solidFill>
            </a:endParaRPr>
          </a:p>
        </p:txBody>
      </p:sp>
      <p:sp>
        <p:nvSpPr>
          <p:cNvPr id="5" name="Content Placeholder 4"/>
          <p:cNvSpPr>
            <a:spLocks noGrp="1"/>
          </p:cNvSpPr>
          <p:nvPr>
            <p:ph sz="half" idx="1"/>
          </p:nvPr>
        </p:nvSpPr>
        <p:spPr>
          <a:xfrm>
            <a:off x="457200" y="1905000"/>
            <a:ext cx="5791200" cy="4525963"/>
          </a:xfrm>
        </p:spPr>
        <p:txBody>
          <a:bodyPr/>
          <a:lstStyle/>
          <a:p>
            <a:r>
              <a:rPr lang="en-US" dirty="0" smtClean="0"/>
              <a:t>VPM2 Vibrating Disk Motor</a:t>
            </a:r>
          </a:p>
          <a:p>
            <a:pPr lvl="1"/>
            <a:r>
              <a:rPr lang="en-US" dirty="0" smtClean="0"/>
              <a:t>No loose components</a:t>
            </a:r>
          </a:p>
          <a:p>
            <a:pPr lvl="1"/>
            <a:r>
              <a:rPr lang="en-US" dirty="0" smtClean="0"/>
              <a:t>Low power </a:t>
            </a:r>
          </a:p>
          <a:p>
            <a:pPr lvl="1"/>
            <a:r>
              <a:rPr lang="en-US" dirty="0" smtClean="0"/>
              <a:t>Very compact</a:t>
            </a:r>
          </a:p>
          <a:p>
            <a:pPr lvl="1"/>
            <a:r>
              <a:rPr lang="en-US" dirty="0" smtClean="0"/>
              <a:t>Inexpensive </a:t>
            </a:r>
            <a:endParaRPr lang="en-CA" dirty="0"/>
          </a:p>
        </p:txBody>
      </p:sp>
      <p:pic>
        <p:nvPicPr>
          <p:cNvPr id="6" name="Picture 2"/>
          <p:cNvPicPr>
            <a:picLocks noChangeAspect="1" noChangeArrowheads="1"/>
          </p:cNvPicPr>
          <p:nvPr/>
        </p:nvPicPr>
        <p:blipFill>
          <a:blip r:embed="rId3" cstate="print"/>
          <a:srcRect/>
          <a:stretch>
            <a:fillRect/>
          </a:stretch>
        </p:blipFill>
        <p:spPr bwMode="auto">
          <a:xfrm>
            <a:off x="5181600" y="3276600"/>
            <a:ext cx="26955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Wristband Unit – </a:t>
            </a:r>
            <a:r>
              <a:rPr lang="en-US" dirty="0" err="1" smtClean="0"/>
              <a:t>Piezo</a:t>
            </a:r>
            <a:r>
              <a:rPr lang="en-US" dirty="0" smtClean="0"/>
              <a:t> Element</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22</a:t>
            </a:fld>
            <a:endParaRPr lang="en-US" dirty="0">
              <a:solidFill>
                <a:schemeClr val="bg1"/>
              </a:solidFill>
            </a:endParaRPr>
          </a:p>
        </p:txBody>
      </p:sp>
      <p:sp>
        <p:nvSpPr>
          <p:cNvPr id="5" name="Content Placeholder 2"/>
          <p:cNvSpPr>
            <a:spLocks noGrp="1"/>
          </p:cNvSpPr>
          <p:nvPr>
            <p:ph idx="1"/>
          </p:nvPr>
        </p:nvSpPr>
        <p:spPr>
          <a:xfrm>
            <a:off x="457200" y="1600200"/>
            <a:ext cx="8534400" cy="5029200"/>
          </a:xfrm>
        </p:spPr>
        <p:txBody>
          <a:bodyPr>
            <a:normAutofit/>
          </a:bodyPr>
          <a:lstStyle/>
          <a:p>
            <a:r>
              <a:rPr lang="en-CA" dirty="0" smtClean="0"/>
              <a:t>Driven by PB5 on MCU</a:t>
            </a:r>
          </a:p>
          <a:p>
            <a:r>
              <a:rPr lang="en-US" dirty="0" smtClean="0"/>
              <a:t>Two bytes of data per tone</a:t>
            </a:r>
          </a:p>
          <a:p>
            <a:pPr lvl="1"/>
            <a:r>
              <a:rPr lang="en-US" dirty="0" smtClean="0"/>
              <a:t>First byte gives length of tone</a:t>
            </a:r>
          </a:p>
          <a:p>
            <a:pPr lvl="1"/>
            <a:r>
              <a:rPr lang="en-US" dirty="0" smtClean="0"/>
              <a:t>Second byte gives frequency of tone</a:t>
            </a:r>
          </a:p>
          <a:p>
            <a:r>
              <a:rPr lang="en-US" dirty="0" smtClean="0"/>
              <a:t>Uses Timer0 and Timer1</a:t>
            </a:r>
            <a:endParaRPr lang="en-CA" dirty="0" smtClean="0"/>
          </a:p>
          <a:p>
            <a:pPr lvl="1"/>
            <a:r>
              <a:rPr lang="en-CA" dirty="0" smtClean="0"/>
              <a:t>Timer0</a:t>
            </a:r>
          </a:p>
          <a:p>
            <a:pPr lvl="2"/>
            <a:r>
              <a:rPr lang="en-CA" dirty="0" smtClean="0"/>
              <a:t>Controls tempo and length of each tone</a:t>
            </a:r>
          </a:p>
          <a:p>
            <a:pPr lvl="1"/>
            <a:r>
              <a:rPr lang="en-CA" dirty="0" smtClean="0"/>
              <a:t>Timer1</a:t>
            </a:r>
          </a:p>
          <a:p>
            <a:pPr lvl="2"/>
            <a:r>
              <a:rPr lang="en-CA" dirty="0" smtClean="0"/>
              <a:t>Generates PWM signals to make frequency of tone</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Main Unit – Mechanical System</a:t>
            </a:r>
            <a:endParaRPr lang="en-US" dirty="0"/>
          </a:p>
        </p:txBody>
      </p:sp>
      <p:sp>
        <p:nvSpPr>
          <p:cNvPr id="3" name="Content Placeholder 2"/>
          <p:cNvSpPr>
            <a:spLocks noGrp="1"/>
          </p:cNvSpPr>
          <p:nvPr>
            <p:ph idx="1"/>
          </p:nvPr>
        </p:nvSpPr>
        <p:spPr>
          <a:xfrm>
            <a:off x="457200" y="1600200"/>
            <a:ext cx="8534400" cy="5029200"/>
          </a:xfrm>
        </p:spPr>
        <p:txBody>
          <a:bodyPr/>
          <a:lstStyle/>
          <a:p>
            <a:r>
              <a:rPr lang="en-CA" dirty="0" smtClean="0"/>
              <a:t>Custom-made Cartridges</a:t>
            </a:r>
          </a:p>
          <a:p>
            <a:pPr lvl="1"/>
            <a:r>
              <a:rPr lang="en-CA" dirty="0" smtClean="0"/>
              <a:t>Replace traditional pill bottles</a:t>
            </a:r>
          </a:p>
          <a:p>
            <a:pPr lvl="1"/>
            <a:r>
              <a:rPr lang="en-CA" dirty="0" smtClean="0"/>
              <a:t>Pharmacy filled cartridge</a:t>
            </a:r>
          </a:p>
          <a:p>
            <a:pPr lvl="1"/>
            <a:r>
              <a:rPr lang="en-CA" dirty="0" smtClean="0"/>
              <a:t>Easy storage and re-usable </a:t>
            </a:r>
          </a:p>
          <a:p>
            <a:endParaRPr lang="en-CA" dirty="0" smtClean="0"/>
          </a:p>
          <a:p>
            <a:pPr>
              <a:buNone/>
            </a:pPr>
            <a:endParaRPr lang="en-CA" dirty="0" smtClean="0"/>
          </a:p>
          <a:p>
            <a:pPr>
              <a:buNone/>
            </a:pP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23</a:t>
            </a:fld>
            <a:endParaRPr lang="en-US" dirty="0">
              <a:solidFill>
                <a:schemeClr val="bg1"/>
              </a:solidFill>
            </a:endParaRPr>
          </a:p>
        </p:txBody>
      </p:sp>
      <p:pic>
        <p:nvPicPr>
          <p:cNvPr id="6" name="Picture 5" descr="cartridge.jpg"/>
          <p:cNvPicPr>
            <a:picLocks noChangeAspect="1"/>
          </p:cNvPicPr>
          <p:nvPr/>
        </p:nvPicPr>
        <p:blipFill>
          <a:blip r:embed="rId2" cstate="print"/>
          <a:stretch>
            <a:fillRect/>
          </a:stretch>
        </p:blipFill>
        <p:spPr>
          <a:xfrm>
            <a:off x="2438400" y="3848100"/>
            <a:ext cx="4343400" cy="217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Main Unit – Mechanical System</a:t>
            </a:r>
            <a:endParaRPr lang="en-US" dirty="0"/>
          </a:p>
        </p:txBody>
      </p:sp>
      <p:sp>
        <p:nvSpPr>
          <p:cNvPr id="3" name="Content Placeholder 2"/>
          <p:cNvSpPr>
            <a:spLocks noGrp="1"/>
          </p:cNvSpPr>
          <p:nvPr>
            <p:ph idx="1"/>
          </p:nvPr>
        </p:nvSpPr>
        <p:spPr>
          <a:xfrm>
            <a:off x="457200" y="1600200"/>
            <a:ext cx="8534400" cy="5029200"/>
          </a:xfrm>
        </p:spPr>
        <p:txBody>
          <a:bodyPr/>
          <a:lstStyle/>
          <a:p>
            <a:r>
              <a:rPr lang="en-CA" dirty="0" smtClean="0"/>
              <a:t>Custom-made Cartridges continued</a:t>
            </a:r>
          </a:p>
          <a:p>
            <a:pPr lvl="1"/>
            <a:r>
              <a:rPr lang="en-CA" dirty="0" smtClean="0"/>
              <a:t>Variable sizes/number of compartments</a:t>
            </a:r>
          </a:p>
          <a:p>
            <a:pPr lvl="1"/>
            <a:r>
              <a:rPr lang="en-CA" dirty="0" smtClean="0"/>
              <a:t>Rotatable bottom opening</a:t>
            </a:r>
          </a:p>
          <a:p>
            <a:pPr lvl="1"/>
            <a:r>
              <a:rPr lang="en-CA" dirty="0" smtClean="0"/>
              <a:t>Attach to stepper motor</a:t>
            </a:r>
          </a:p>
          <a:p>
            <a:endParaRPr lang="en-CA" dirty="0" smtClean="0"/>
          </a:p>
          <a:p>
            <a:pPr>
              <a:buNone/>
            </a:pPr>
            <a:endParaRPr lang="en-CA" dirty="0" smtClean="0"/>
          </a:p>
          <a:p>
            <a:pPr>
              <a:buNone/>
            </a:pP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24</a:t>
            </a:fld>
            <a:endParaRPr lang="en-US" dirty="0">
              <a:solidFill>
                <a:schemeClr val="bg1"/>
              </a:solidFill>
            </a:endParaRPr>
          </a:p>
        </p:txBody>
      </p:sp>
      <p:pic>
        <p:nvPicPr>
          <p:cNvPr id="7" name="Picture 6" descr="pic.jpg"/>
          <p:cNvPicPr>
            <a:picLocks noChangeAspect="1"/>
          </p:cNvPicPr>
          <p:nvPr/>
        </p:nvPicPr>
        <p:blipFill>
          <a:blip r:embed="rId2" cstate="print"/>
          <a:stretch>
            <a:fillRect/>
          </a:stretch>
        </p:blipFill>
        <p:spPr>
          <a:xfrm>
            <a:off x="3225515" y="4038600"/>
            <a:ext cx="2794285" cy="16708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mall-stepper-motor.jpg"/>
          <p:cNvPicPr>
            <a:picLocks noChangeAspect="1"/>
          </p:cNvPicPr>
          <p:nvPr/>
        </p:nvPicPr>
        <p:blipFill>
          <a:blip r:embed="rId2" cstate="print"/>
          <a:stretch>
            <a:fillRect/>
          </a:stretch>
        </p:blipFill>
        <p:spPr>
          <a:xfrm>
            <a:off x="3505200" y="4191000"/>
            <a:ext cx="1899285" cy="1931476"/>
          </a:xfrm>
          <a:prstGeom prst="rect">
            <a:avLst/>
          </a:prstGeom>
        </p:spPr>
      </p:pic>
      <p:sp>
        <p:nvSpPr>
          <p:cNvPr id="2" name="Title 1"/>
          <p:cNvSpPr>
            <a:spLocks noGrp="1"/>
          </p:cNvSpPr>
          <p:nvPr>
            <p:ph type="title"/>
          </p:nvPr>
        </p:nvSpPr>
        <p:spPr>
          <a:xfrm>
            <a:off x="457200" y="685800"/>
            <a:ext cx="8229600" cy="1143000"/>
          </a:xfrm>
        </p:spPr>
        <p:txBody>
          <a:bodyPr/>
          <a:lstStyle/>
          <a:p>
            <a:r>
              <a:rPr lang="en-US" dirty="0" smtClean="0"/>
              <a:t>Main Unit – Mechanical System</a:t>
            </a:r>
            <a:endParaRPr lang="en-US" dirty="0"/>
          </a:p>
        </p:txBody>
      </p:sp>
      <p:sp>
        <p:nvSpPr>
          <p:cNvPr id="3" name="Content Placeholder 2"/>
          <p:cNvSpPr>
            <a:spLocks noGrp="1"/>
          </p:cNvSpPr>
          <p:nvPr>
            <p:ph idx="1"/>
          </p:nvPr>
        </p:nvSpPr>
        <p:spPr>
          <a:xfrm>
            <a:off x="457200" y="1600200"/>
            <a:ext cx="8534400" cy="5029200"/>
          </a:xfrm>
        </p:spPr>
        <p:txBody>
          <a:bodyPr/>
          <a:lstStyle/>
          <a:p>
            <a:r>
              <a:rPr lang="en-CA" dirty="0" smtClean="0"/>
              <a:t>2-Phase Stepper Motor</a:t>
            </a:r>
          </a:p>
          <a:p>
            <a:pPr lvl="1"/>
            <a:r>
              <a:rPr lang="en-CA" dirty="0" smtClean="0"/>
              <a:t>Operates under 5.16 V and 1.2 A</a:t>
            </a:r>
          </a:p>
          <a:p>
            <a:pPr lvl="1"/>
            <a:r>
              <a:rPr lang="en-CA" dirty="0" smtClean="0"/>
              <a:t>Fine incremental angular displacements</a:t>
            </a:r>
          </a:p>
          <a:p>
            <a:pPr lvl="2"/>
            <a:r>
              <a:rPr lang="en-CA" dirty="0" smtClean="0"/>
              <a:t>Increments of 1.8 degrees and 200 steps per revolution</a:t>
            </a:r>
          </a:p>
          <a:p>
            <a:pPr lvl="1"/>
            <a:r>
              <a:rPr lang="en-CA" dirty="0" smtClean="0"/>
              <a:t>Allows for maximum control for dispensing mechanism</a:t>
            </a:r>
          </a:p>
          <a:p>
            <a:endParaRPr lang="en-CA" dirty="0" smtClean="0"/>
          </a:p>
          <a:p>
            <a:pPr>
              <a:buNone/>
            </a:pPr>
            <a:endParaRPr lang="en-CA" dirty="0" smtClean="0"/>
          </a:p>
          <a:p>
            <a:pPr>
              <a:buNone/>
            </a:pP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Main Unit – Mechanical System</a:t>
            </a:r>
            <a:endParaRPr lang="en-US" dirty="0"/>
          </a:p>
        </p:txBody>
      </p:sp>
      <p:sp>
        <p:nvSpPr>
          <p:cNvPr id="3" name="Content Placeholder 2"/>
          <p:cNvSpPr>
            <a:spLocks noGrp="1"/>
          </p:cNvSpPr>
          <p:nvPr>
            <p:ph idx="1"/>
          </p:nvPr>
        </p:nvSpPr>
        <p:spPr>
          <a:xfrm>
            <a:off x="457200" y="1600200"/>
            <a:ext cx="8534400" cy="5029200"/>
          </a:xfrm>
        </p:spPr>
        <p:txBody>
          <a:bodyPr/>
          <a:lstStyle/>
          <a:p>
            <a:r>
              <a:rPr lang="en-CA" dirty="0" smtClean="0"/>
              <a:t>Dispensing Mechanism</a:t>
            </a:r>
          </a:p>
          <a:p>
            <a:pPr>
              <a:buNone/>
            </a:pPr>
            <a:endParaRPr lang="en-CA" dirty="0" smtClean="0"/>
          </a:p>
          <a:p>
            <a:pPr>
              <a:buNone/>
            </a:pPr>
            <a:endParaRPr lang="en-CA" dirty="0" smtClean="0"/>
          </a:p>
          <a:p>
            <a:pPr>
              <a:buNone/>
            </a:pPr>
            <a:endParaRPr lang="en-CA" dirty="0" smtClean="0"/>
          </a:p>
          <a:p>
            <a:pPr>
              <a:buNone/>
            </a:pP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26</a:t>
            </a:fld>
            <a:endParaRPr lang="en-US" dirty="0">
              <a:solidFill>
                <a:schemeClr val="bg1"/>
              </a:solidFill>
            </a:endParaRPr>
          </a:p>
        </p:txBody>
      </p:sp>
      <p:pic>
        <p:nvPicPr>
          <p:cNvPr id="5" name="Picture 4" descr="00.jpg"/>
          <p:cNvPicPr>
            <a:picLocks noChangeAspect="1"/>
          </p:cNvPicPr>
          <p:nvPr/>
        </p:nvPicPr>
        <p:blipFill>
          <a:blip r:embed="rId2" cstate="print"/>
          <a:stretch>
            <a:fillRect/>
          </a:stretch>
        </p:blipFill>
        <p:spPr>
          <a:xfrm>
            <a:off x="2184400" y="2209800"/>
            <a:ext cx="4978400" cy="3733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Main Unit – Mechanical System</a:t>
            </a:r>
            <a:endParaRPr lang="en-US" dirty="0"/>
          </a:p>
        </p:txBody>
      </p:sp>
      <p:sp>
        <p:nvSpPr>
          <p:cNvPr id="3" name="Content Placeholder 2"/>
          <p:cNvSpPr>
            <a:spLocks noGrp="1"/>
          </p:cNvSpPr>
          <p:nvPr>
            <p:ph idx="1"/>
          </p:nvPr>
        </p:nvSpPr>
        <p:spPr>
          <a:xfrm>
            <a:off x="457200" y="1600200"/>
            <a:ext cx="8534400" cy="5029200"/>
          </a:xfrm>
        </p:spPr>
        <p:txBody>
          <a:bodyPr/>
          <a:lstStyle/>
          <a:p>
            <a:pPr>
              <a:buNone/>
            </a:pPr>
            <a:endParaRPr lang="en-CA" dirty="0" smtClean="0"/>
          </a:p>
          <a:p>
            <a:pPr>
              <a:buNone/>
            </a:pPr>
            <a:endParaRPr lang="en-CA" dirty="0" smtClean="0"/>
          </a:p>
          <a:p>
            <a:pPr>
              <a:buNone/>
            </a:pPr>
            <a:endParaRPr lang="en-CA" dirty="0" smtClean="0"/>
          </a:p>
          <a:p>
            <a:pPr>
              <a:buNone/>
            </a:pP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27</a:t>
            </a:fld>
            <a:endParaRPr lang="en-US" dirty="0">
              <a:solidFill>
                <a:schemeClr val="bg1"/>
              </a:solidFill>
            </a:endParaRPr>
          </a:p>
        </p:txBody>
      </p:sp>
      <p:pic>
        <p:nvPicPr>
          <p:cNvPr id="6" name="Picture 5" descr="01.jpg"/>
          <p:cNvPicPr>
            <a:picLocks noChangeAspect="1"/>
          </p:cNvPicPr>
          <p:nvPr/>
        </p:nvPicPr>
        <p:blipFill>
          <a:blip r:embed="rId2" cstate="print"/>
          <a:stretch>
            <a:fillRect/>
          </a:stretch>
        </p:blipFill>
        <p:spPr>
          <a:xfrm>
            <a:off x="1676400" y="1676400"/>
            <a:ext cx="5791200" cy="4343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Main Unit – Mechanical System</a:t>
            </a:r>
            <a:endParaRPr lang="en-US" dirty="0"/>
          </a:p>
        </p:txBody>
      </p:sp>
      <p:sp>
        <p:nvSpPr>
          <p:cNvPr id="3" name="Content Placeholder 2"/>
          <p:cNvSpPr>
            <a:spLocks noGrp="1"/>
          </p:cNvSpPr>
          <p:nvPr>
            <p:ph idx="1"/>
          </p:nvPr>
        </p:nvSpPr>
        <p:spPr>
          <a:xfrm>
            <a:off x="457200" y="1600200"/>
            <a:ext cx="8534400" cy="5029200"/>
          </a:xfrm>
        </p:spPr>
        <p:txBody>
          <a:bodyPr/>
          <a:lstStyle/>
          <a:p>
            <a:pPr>
              <a:buNone/>
            </a:pPr>
            <a:endParaRPr lang="en-CA" dirty="0" smtClean="0"/>
          </a:p>
          <a:p>
            <a:pPr>
              <a:buNone/>
            </a:pPr>
            <a:endParaRPr lang="en-CA" dirty="0" smtClean="0"/>
          </a:p>
          <a:p>
            <a:pPr>
              <a:buNone/>
            </a:pPr>
            <a:endParaRPr lang="en-CA" dirty="0" smtClean="0"/>
          </a:p>
          <a:p>
            <a:pPr>
              <a:buNone/>
            </a:pP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28</a:t>
            </a:fld>
            <a:endParaRPr lang="en-US" dirty="0">
              <a:solidFill>
                <a:schemeClr val="bg1"/>
              </a:solidFill>
            </a:endParaRPr>
          </a:p>
        </p:txBody>
      </p:sp>
      <p:pic>
        <p:nvPicPr>
          <p:cNvPr id="6" name="Picture 5" descr="01.jpg"/>
          <p:cNvPicPr>
            <a:picLocks noChangeAspect="1"/>
          </p:cNvPicPr>
          <p:nvPr/>
        </p:nvPicPr>
        <p:blipFill>
          <a:blip r:embed="rId2" cstate="print"/>
          <a:stretch>
            <a:fillRect/>
          </a:stretch>
        </p:blipFill>
        <p:spPr>
          <a:xfrm>
            <a:off x="1676400" y="1676400"/>
            <a:ext cx="5791200" cy="43434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02.jpg"/>
          <p:cNvPicPr>
            <a:picLocks noChangeAspect="1"/>
          </p:cNvPicPr>
          <p:nvPr/>
        </p:nvPicPr>
        <p:blipFill>
          <a:blip r:embed="rId3" cstate="print"/>
          <a:stretch>
            <a:fillRect/>
          </a:stretch>
        </p:blipFill>
        <p:spPr>
          <a:xfrm>
            <a:off x="1676400" y="1676400"/>
            <a:ext cx="5791200" cy="4343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Main Unit – Mechanical System</a:t>
            </a:r>
            <a:endParaRPr lang="en-US" dirty="0"/>
          </a:p>
        </p:txBody>
      </p:sp>
      <p:sp>
        <p:nvSpPr>
          <p:cNvPr id="3" name="Content Placeholder 2"/>
          <p:cNvSpPr>
            <a:spLocks noGrp="1"/>
          </p:cNvSpPr>
          <p:nvPr>
            <p:ph idx="1"/>
          </p:nvPr>
        </p:nvSpPr>
        <p:spPr>
          <a:xfrm>
            <a:off x="457200" y="1600200"/>
            <a:ext cx="8534400" cy="5029200"/>
          </a:xfrm>
        </p:spPr>
        <p:txBody>
          <a:bodyPr/>
          <a:lstStyle/>
          <a:p>
            <a:pPr>
              <a:buNone/>
            </a:pPr>
            <a:endParaRPr lang="en-CA" dirty="0" smtClean="0"/>
          </a:p>
          <a:p>
            <a:pPr>
              <a:buNone/>
            </a:pPr>
            <a:endParaRPr lang="en-CA" dirty="0" smtClean="0"/>
          </a:p>
          <a:p>
            <a:pPr>
              <a:buNone/>
            </a:pPr>
            <a:endParaRPr lang="en-CA" dirty="0" smtClean="0"/>
          </a:p>
          <a:p>
            <a:pPr>
              <a:buNone/>
            </a:pP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29</a:t>
            </a:fld>
            <a:endParaRPr lang="en-US" dirty="0">
              <a:solidFill>
                <a:schemeClr val="bg1"/>
              </a:solidFill>
            </a:endParaRPr>
          </a:p>
        </p:txBody>
      </p:sp>
      <p:pic>
        <p:nvPicPr>
          <p:cNvPr id="6" name="Picture 5" descr="01.jpg"/>
          <p:cNvPicPr>
            <a:picLocks noChangeAspect="1"/>
          </p:cNvPicPr>
          <p:nvPr/>
        </p:nvPicPr>
        <p:blipFill>
          <a:blip r:embed="rId2" cstate="print"/>
          <a:stretch>
            <a:fillRect/>
          </a:stretch>
        </p:blipFill>
        <p:spPr>
          <a:xfrm>
            <a:off x="1676400" y="1676400"/>
            <a:ext cx="5791200" cy="43434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02.jpg"/>
          <p:cNvPicPr>
            <a:picLocks noChangeAspect="1"/>
          </p:cNvPicPr>
          <p:nvPr/>
        </p:nvPicPr>
        <p:blipFill>
          <a:blip r:embed="rId3" cstate="print"/>
          <a:stretch>
            <a:fillRect/>
          </a:stretch>
        </p:blipFill>
        <p:spPr>
          <a:xfrm>
            <a:off x="1676400" y="1676400"/>
            <a:ext cx="5791200" cy="43434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03.jpg"/>
          <p:cNvPicPr>
            <a:picLocks noChangeAspect="1"/>
          </p:cNvPicPr>
          <p:nvPr/>
        </p:nvPicPr>
        <p:blipFill>
          <a:blip r:embed="rId4" cstate="print"/>
          <a:stretch>
            <a:fillRect/>
          </a:stretch>
        </p:blipFill>
        <p:spPr>
          <a:xfrm>
            <a:off x="1676400" y="1676400"/>
            <a:ext cx="5791200" cy="4343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19200"/>
            <a:ext cx="8534400" cy="5105400"/>
          </a:xfrm>
        </p:spPr>
        <p:txBody>
          <a:bodyPr>
            <a:normAutofit fontScale="92500" lnSpcReduction="10000"/>
          </a:bodyPr>
          <a:lstStyle/>
          <a:p>
            <a:r>
              <a:rPr lang="en-US" dirty="0" smtClean="0"/>
              <a:t>Introduction</a:t>
            </a:r>
          </a:p>
          <a:p>
            <a:r>
              <a:rPr lang="en-US" dirty="0" smtClean="0"/>
              <a:t>System Overview</a:t>
            </a:r>
          </a:p>
          <a:p>
            <a:r>
              <a:rPr lang="en-US" dirty="0" smtClean="0"/>
              <a:t>System Design</a:t>
            </a:r>
          </a:p>
          <a:p>
            <a:r>
              <a:rPr lang="en-US" dirty="0" smtClean="0"/>
              <a:t>Market Analysis</a:t>
            </a:r>
          </a:p>
          <a:p>
            <a:r>
              <a:rPr lang="en-US" dirty="0" smtClean="0"/>
              <a:t>Timeline and Budget</a:t>
            </a:r>
          </a:p>
          <a:p>
            <a:r>
              <a:rPr lang="en-US" dirty="0" smtClean="0"/>
              <a:t>Future Development</a:t>
            </a:r>
          </a:p>
          <a:p>
            <a:r>
              <a:rPr lang="en-US" dirty="0" smtClean="0"/>
              <a:t>Team Dynamics</a:t>
            </a:r>
          </a:p>
          <a:p>
            <a:r>
              <a:rPr lang="en-US" dirty="0" smtClean="0"/>
              <a:t>Conclusion</a:t>
            </a:r>
          </a:p>
          <a:p>
            <a:r>
              <a:rPr lang="en-US" dirty="0" smtClean="0"/>
              <a:t>Acknowledgements</a:t>
            </a:r>
          </a:p>
          <a:p>
            <a:r>
              <a:rPr lang="en-US" dirty="0" smtClean="0"/>
              <a:t>Questions</a:t>
            </a:r>
          </a:p>
          <a:p>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a:t>
            </a:fld>
            <a:endParaRPr lang="en-US">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19200"/>
            <a:ext cx="8534400" cy="5105400"/>
          </a:xfrm>
        </p:spPr>
        <p:txBody>
          <a:bodyPr>
            <a:normAutofit fontScale="92500" lnSpcReduction="10000"/>
          </a:bodyPr>
          <a:lstStyle/>
          <a:p>
            <a:r>
              <a:rPr lang="en-US" dirty="0" smtClean="0"/>
              <a:t>Introduction</a:t>
            </a:r>
          </a:p>
          <a:p>
            <a:r>
              <a:rPr lang="en-US" dirty="0" smtClean="0"/>
              <a:t>System Overview</a:t>
            </a:r>
          </a:p>
          <a:p>
            <a:r>
              <a:rPr lang="en-US" dirty="0" smtClean="0"/>
              <a:t>System Design</a:t>
            </a:r>
          </a:p>
          <a:p>
            <a:r>
              <a:rPr lang="en-US" b="1" dirty="0" smtClean="0">
                <a:solidFill>
                  <a:schemeClr val="accent2">
                    <a:lumMod val="75000"/>
                  </a:schemeClr>
                </a:solidFill>
              </a:rPr>
              <a:t>Market Analysis</a:t>
            </a:r>
          </a:p>
          <a:p>
            <a:r>
              <a:rPr lang="en-US" dirty="0" smtClean="0"/>
              <a:t>Timeline and Budget</a:t>
            </a:r>
          </a:p>
          <a:p>
            <a:r>
              <a:rPr lang="en-US" dirty="0" smtClean="0"/>
              <a:t>Future Development</a:t>
            </a:r>
          </a:p>
          <a:p>
            <a:r>
              <a:rPr lang="en-US" dirty="0" smtClean="0"/>
              <a:t>Team Dynamics</a:t>
            </a:r>
          </a:p>
          <a:p>
            <a:r>
              <a:rPr lang="en-US" dirty="0" smtClean="0"/>
              <a:t>Conclusion</a:t>
            </a:r>
          </a:p>
          <a:p>
            <a:r>
              <a:rPr lang="en-US" dirty="0" smtClean="0"/>
              <a:t>Acknowledgements</a:t>
            </a:r>
          </a:p>
          <a:p>
            <a:r>
              <a:rPr lang="en-US" dirty="0" smtClean="0"/>
              <a:t>Questions</a:t>
            </a:r>
          </a:p>
          <a:p>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30</a:t>
            </a:fld>
            <a:endParaRPr lang="en-US">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Market Analysis</a:t>
            </a:r>
            <a:endParaRPr lang="en-US" dirty="0"/>
          </a:p>
        </p:txBody>
      </p:sp>
      <p:sp>
        <p:nvSpPr>
          <p:cNvPr id="3" name="Content Placeholder 2"/>
          <p:cNvSpPr>
            <a:spLocks noGrp="1"/>
          </p:cNvSpPr>
          <p:nvPr>
            <p:ph idx="1"/>
          </p:nvPr>
        </p:nvSpPr>
        <p:spPr>
          <a:xfrm>
            <a:off x="457200" y="1600200"/>
            <a:ext cx="8534400" cy="5029200"/>
          </a:xfrm>
        </p:spPr>
        <p:txBody>
          <a:bodyPr/>
          <a:lstStyle/>
          <a:p>
            <a:r>
              <a:rPr lang="en-CA" dirty="0" smtClean="0"/>
              <a:t>Statistics Canada</a:t>
            </a:r>
          </a:p>
          <a:p>
            <a:pPr lvl="1"/>
            <a:r>
              <a:rPr lang="en-CA" dirty="0" smtClean="0"/>
              <a:t>87% of seniors (&gt;65 years old) are currently taking at least one type of medication</a:t>
            </a:r>
          </a:p>
          <a:p>
            <a:pPr lvl="1"/>
            <a:r>
              <a:rPr lang="en-CA" dirty="0" smtClean="0"/>
              <a:t>33% of seniors are taking multiple medications (5+)</a:t>
            </a:r>
          </a:p>
          <a:p>
            <a:pPr lvl="1"/>
            <a:r>
              <a:rPr lang="en-CA" dirty="0" smtClean="0"/>
              <a:t>20% of Canadian population over age 65 by 2021</a:t>
            </a:r>
          </a:p>
          <a:p>
            <a:pPr lvl="2"/>
            <a:r>
              <a:rPr lang="en-CA" dirty="0" smtClean="0"/>
              <a:t>10% risk of developing dementia</a:t>
            </a:r>
          </a:p>
          <a:p>
            <a:pPr lvl="2"/>
            <a:r>
              <a:rPr lang="en-CA" dirty="0" smtClean="0"/>
              <a:t>90% expectation of age related memory decline</a:t>
            </a:r>
          </a:p>
          <a:p>
            <a:pPr lvl="2"/>
            <a:endParaRPr lang="en-CA"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Market Analysis</a:t>
            </a:r>
            <a:endParaRPr lang="en-US" dirty="0"/>
          </a:p>
        </p:txBody>
      </p:sp>
      <p:sp>
        <p:nvSpPr>
          <p:cNvPr id="3" name="Content Placeholder 2"/>
          <p:cNvSpPr>
            <a:spLocks noGrp="1"/>
          </p:cNvSpPr>
          <p:nvPr>
            <p:ph idx="1"/>
          </p:nvPr>
        </p:nvSpPr>
        <p:spPr>
          <a:xfrm>
            <a:off x="457200" y="1600200"/>
            <a:ext cx="8534400" cy="5029200"/>
          </a:xfrm>
        </p:spPr>
        <p:txBody>
          <a:bodyPr/>
          <a:lstStyle/>
          <a:p>
            <a:r>
              <a:rPr lang="en-CA" dirty="0" smtClean="0"/>
              <a:t>Target Consumers:</a:t>
            </a:r>
          </a:p>
          <a:p>
            <a:pPr lvl="1"/>
            <a:r>
              <a:rPr lang="en-CA" dirty="0" smtClean="0"/>
              <a:t>Households (Primary)</a:t>
            </a:r>
          </a:p>
          <a:p>
            <a:pPr lvl="2"/>
            <a:r>
              <a:rPr lang="en-CA" dirty="0" smtClean="0"/>
              <a:t>Seniors</a:t>
            </a:r>
          </a:p>
          <a:p>
            <a:pPr lvl="2"/>
            <a:r>
              <a:rPr lang="en-CA" dirty="0" smtClean="0"/>
              <a:t>Teenagers/Children</a:t>
            </a:r>
          </a:p>
          <a:p>
            <a:pPr lvl="2"/>
            <a:r>
              <a:rPr lang="en-CA" dirty="0" smtClean="0"/>
              <a:t>Everyone!</a:t>
            </a:r>
          </a:p>
          <a:p>
            <a:pPr lvl="1"/>
            <a:r>
              <a:rPr lang="en-CA" dirty="0" smtClean="0"/>
              <a:t>Care Centres/Senior Homes</a:t>
            </a:r>
          </a:p>
          <a:p>
            <a:pPr lvl="1"/>
            <a:r>
              <a:rPr lang="en-CA" dirty="0" smtClean="0"/>
              <a:t>Hospitals</a:t>
            </a:r>
          </a:p>
          <a:p>
            <a:pPr lvl="2"/>
            <a:r>
              <a:rPr lang="en-CA" dirty="0" smtClean="0"/>
              <a:t>Nurses</a:t>
            </a:r>
          </a:p>
          <a:p>
            <a:pPr lvl="2"/>
            <a:r>
              <a:rPr lang="en-CA" dirty="0" smtClean="0"/>
              <a:t>Alzheimer’s patients</a:t>
            </a:r>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32</a:t>
            </a:fld>
            <a:endParaRPr lang="en-US" dirty="0">
              <a:solidFill>
                <a:schemeClr val="bg1"/>
              </a:solidFill>
            </a:endParaRPr>
          </a:p>
        </p:txBody>
      </p:sp>
      <p:pic>
        <p:nvPicPr>
          <p:cNvPr id="5" name="Picture 4" descr="km.jpg"/>
          <p:cNvPicPr>
            <a:picLocks noChangeAspect="1"/>
          </p:cNvPicPr>
          <p:nvPr/>
        </p:nvPicPr>
        <p:blipFill>
          <a:blip r:embed="rId3" cstate="print"/>
          <a:stretch>
            <a:fillRect/>
          </a:stretch>
        </p:blipFill>
        <p:spPr>
          <a:xfrm>
            <a:off x="5562600" y="1752600"/>
            <a:ext cx="3149600" cy="2362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Competitor Analysis</a:t>
            </a:r>
            <a:endParaRPr lang="en-US" dirty="0"/>
          </a:p>
        </p:txBody>
      </p:sp>
      <p:sp>
        <p:nvSpPr>
          <p:cNvPr id="3" name="Content Placeholder 2"/>
          <p:cNvSpPr>
            <a:spLocks noGrp="1"/>
          </p:cNvSpPr>
          <p:nvPr>
            <p:ph idx="1"/>
          </p:nvPr>
        </p:nvSpPr>
        <p:spPr>
          <a:xfrm>
            <a:off x="457200" y="1600200"/>
            <a:ext cx="8534400" cy="5029200"/>
          </a:xfrm>
        </p:spPr>
        <p:txBody>
          <a:bodyPr/>
          <a:lstStyle/>
          <a:p>
            <a:r>
              <a:rPr lang="en-CA" dirty="0" smtClean="0"/>
              <a:t>Current Solutions</a:t>
            </a:r>
          </a:p>
          <a:p>
            <a:pPr lvl="1"/>
            <a:r>
              <a:rPr lang="en-CA" dirty="0" smtClean="0"/>
              <a:t>Pill Organizers</a:t>
            </a:r>
          </a:p>
          <a:p>
            <a:pPr lvl="2"/>
            <a:r>
              <a:rPr lang="en-CA" dirty="0" smtClean="0"/>
              <a:t>Manually organize the pills into compartments</a:t>
            </a:r>
          </a:p>
          <a:p>
            <a:pPr lvl="1"/>
            <a:r>
              <a:rPr lang="en-CA" dirty="0" smtClean="0"/>
              <a:t>Dose Alert Pill Reminder </a:t>
            </a:r>
          </a:p>
          <a:p>
            <a:pPr lvl="2"/>
            <a:r>
              <a:rPr lang="en-CA" dirty="0" smtClean="0"/>
              <a:t> An alert will sound at a programmed time</a:t>
            </a:r>
          </a:p>
          <a:p>
            <a:pPr lvl="2"/>
            <a:r>
              <a:rPr lang="en-CA" dirty="0" smtClean="0"/>
              <a:t>Simple, cannot handle multiple pills</a:t>
            </a:r>
          </a:p>
          <a:p>
            <a:r>
              <a:rPr lang="en-CA" dirty="0" smtClean="0"/>
              <a:t>All current solutions require users to be within close proximity of the product during the alert</a:t>
            </a:r>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Competitive Advantages</a:t>
            </a:r>
            <a:endParaRPr lang="en-US" dirty="0"/>
          </a:p>
        </p:txBody>
      </p:sp>
      <p:sp>
        <p:nvSpPr>
          <p:cNvPr id="3" name="Content Placeholder 2"/>
          <p:cNvSpPr>
            <a:spLocks noGrp="1"/>
          </p:cNvSpPr>
          <p:nvPr>
            <p:ph idx="1"/>
          </p:nvPr>
        </p:nvSpPr>
        <p:spPr>
          <a:xfrm>
            <a:off x="457200" y="1600200"/>
            <a:ext cx="8534400" cy="5029200"/>
          </a:xfrm>
        </p:spPr>
        <p:txBody>
          <a:bodyPr/>
          <a:lstStyle/>
          <a:p>
            <a:r>
              <a:rPr lang="en-CA" dirty="0" smtClean="0"/>
              <a:t>Our solution: </a:t>
            </a:r>
            <a:r>
              <a:rPr lang="en-CA" dirty="0" err="1" smtClean="0"/>
              <a:t>DispensAlert</a:t>
            </a:r>
            <a:endParaRPr lang="en-CA" dirty="0" smtClean="0"/>
          </a:p>
          <a:p>
            <a:pPr lvl="1"/>
            <a:r>
              <a:rPr lang="en-CA" dirty="0" smtClean="0"/>
              <a:t>Friendly user interface (touch-screen)</a:t>
            </a:r>
          </a:p>
          <a:p>
            <a:pPr lvl="1"/>
            <a:r>
              <a:rPr lang="en-CA" dirty="0" smtClean="0"/>
              <a:t>Automated dispensing</a:t>
            </a:r>
          </a:p>
          <a:p>
            <a:pPr lvl="1"/>
            <a:r>
              <a:rPr lang="en-CA" dirty="0" smtClean="0"/>
              <a:t>Barcode scanning feature</a:t>
            </a:r>
          </a:p>
          <a:p>
            <a:pPr lvl="1"/>
            <a:r>
              <a:rPr lang="en-CA" dirty="0" smtClean="0"/>
              <a:t>Wireless solution</a:t>
            </a:r>
          </a:p>
          <a:p>
            <a:pPr lvl="1"/>
            <a:r>
              <a:rPr lang="en-CA" dirty="0" smtClean="0"/>
              <a:t>Inexpensive</a:t>
            </a:r>
          </a:p>
          <a:p>
            <a:pPr lvl="1"/>
            <a:endParaRPr lang="en-CA"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34</a:t>
            </a:fld>
            <a:endParaRPr lang="en-US" dirty="0">
              <a:solidFill>
                <a:schemeClr val="bg1"/>
              </a:solidFill>
            </a:endParaRPr>
          </a:p>
        </p:txBody>
      </p:sp>
      <p:pic>
        <p:nvPicPr>
          <p:cNvPr id="5" name="Picture 4" descr="DispensAlert.jpg"/>
          <p:cNvPicPr>
            <a:picLocks noChangeAspect="1"/>
          </p:cNvPicPr>
          <p:nvPr/>
        </p:nvPicPr>
        <p:blipFill>
          <a:blip r:embed="rId2" cstate="print"/>
          <a:stretch>
            <a:fillRect/>
          </a:stretch>
        </p:blipFill>
        <p:spPr>
          <a:xfrm>
            <a:off x="5562600" y="3390900"/>
            <a:ext cx="2895600" cy="21717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Marketing Strategy</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35</a:t>
            </a:fld>
            <a:endParaRPr lang="en-US" dirty="0">
              <a:solidFill>
                <a:schemeClr val="bg1"/>
              </a:solidFill>
            </a:endParaRPr>
          </a:p>
        </p:txBody>
      </p:sp>
      <p:graphicFrame>
        <p:nvGraphicFramePr>
          <p:cNvPr id="6" name="Table 5"/>
          <p:cNvGraphicFramePr>
            <a:graphicFrameLocks noGrp="1"/>
          </p:cNvGraphicFramePr>
          <p:nvPr/>
        </p:nvGraphicFramePr>
        <p:xfrm>
          <a:off x="685800" y="1676400"/>
          <a:ext cx="7812007" cy="3805936"/>
        </p:xfrm>
        <a:graphic>
          <a:graphicData uri="http://schemas.openxmlformats.org/drawingml/2006/table">
            <a:tbl>
              <a:tblPr/>
              <a:tblGrid>
                <a:gridCol w="3858943"/>
                <a:gridCol w="1976532"/>
                <a:gridCol w="1976532"/>
              </a:tblGrid>
              <a:tr h="317500">
                <a:tc>
                  <a:txBody>
                    <a:bodyPr/>
                    <a:lstStyle/>
                    <a:p>
                      <a:pPr algn="ctr">
                        <a:lnSpc>
                          <a:spcPct val="115000"/>
                        </a:lnSpc>
                        <a:spcBef>
                          <a:spcPts val="300"/>
                        </a:spcBef>
                        <a:spcAft>
                          <a:spcPts val="0"/>
                        </a:spcAft>
                      </a:pPr>
                      <a:r>
                        <a:rPr lang="en-US" sz="1800" b="1" dirty="0">
                          <a:solidFill>
                            <a:srgbClr val="000000"/>
                          </a:solidFill>
                          <a:latin typeface="Calibri"/>
                          <a:ea typeface="Times New Roman"/>
                          <a:cs typeface="Times New Roman"/>
                        </a:rPr>
                        <a:t>COMPONENT</a:t>
                      </a:r>
                      <a:endParaRPr lang="en-CA" sz="2000" dirty="0">
                        <a:solidFill>
                          <a:srgbClr val="000000"/>
                        </a:solidFill>
                        <a:latin typeface="Calibri"/>
                        <a:ea typeface="Times New Roman"/>
                        <a:cs typeface="Times New Roman"/>
                      </a:endParaRPr>
                    </a:p>
                  </a:txBody>
                  <a:tcPr marL="112945" marR="112945" marT="0" marB="0">
                    <a:lnL>
                      <a:noFill/>
                    </a:lnL>
                    <a:lnR>
                      <a:noFill/>
                    </a:lnR>
                    <a:lnT>
                      <a:noFill/>
                    </a:lnT>
                    <a:lnB w="12700" cap="flat" cmpd="sng" algn="ctr">
                      <a:solidFill>
                        <a:srgbClr val="FFFFFF"/>
                      </a:solidFill>
                      <a:prstDash val="solid"/>
                      <a:round/>
                      <a:headEnd type="none" w="med" len="med"/>
                      <a:tailEnd type="none" w="med" len="med"/>
                    </a:lnB>
                    <a:solidFill>
                      <a:srgbClr val="E5B8B7"/>
                    </a:solidFill>
                  </a:tcPr>
                </a:tc>
                <a:tc>
                  <a:txBody>
                    <a:bodyPr/>
                    <a:lstStyle/>
                    <a:p>
                      <a:pPr algn="ctr">
                        <a:lnSpc>
                          <a:spcPct val="115000"/>
                        </a:lnSpc>
                        <a:spcBef>
                          <a:spcPts val="300"/>
                        </a:spcBef>
                        <a:spcAft>
                          <a:spcPts val="0"/>
                        </a:spcAft>
                      </a:pPr>
                      <a:r>
                        <a:rPr lang="en-US" sz="1800" b="1" dirty="0" smtClean="0">
                          <a:solidFill>
                            <a:srgbClr val="000000"/>
                          </a:solidFill>
                          <a:latin typeface="Calibri"/>
                          <a:ea typeface="Times New Roman"/>
                          <a:cs typeface="Times New Roman"/>
                        </a:rPr>
                        <a:t>MASS PRODUCED PARTS</a:t>
                      </a:r>
                      <a:endParaRPr lang="en-CA" sz="2000" dirty="0">
                        <a:solidFill>
                          <a:srgbClr val="000000"/>
                        </a:solidFill>
                        <a:latin typeface="Calibri"/>
                        <a:ea typeface="Times New Roman"/>
                        <a:cs typeface="Times New Roman"/>
                      </a:endParaRPr>
                    </a:p>
                  </a:txBody>
                  <a:tcPr marL="112945" marR="112945" marT="0" marB="0">
                    <a:lnL>
                      <a:noFill/>
                    </a:lnL>
                    <a:lnR>
                      <a:noFill/>
                    </a:lnR>
                    <a:lnT>
                      <a:noFill/>
                    </a:lnT>
                    <a:lnB w="12700" cap="flat" cmpd="sng" algn="ctr">
                      <a:solidFill>
                        <a:srgbClr val="FFFFFF"/>
                      </a:solidFill>
                      <a:prstDash val="solid"/>
                      <a:round/>
                      <a:headEnd type="none" w="med" len="med"/>
                      <a:tailEnd type="none" w="med" len="med"/>
                    </a:lnB>
                    <a:solidFill>
                      <a:srgbClr val="E5B8B7"/>
                    </a:solidFill>
                  </a:tcPr>
                </a:tc>
                <a:tc>
                  <a:txBody>
                    <a:bodyPr/>
                    <a:lstStyle/>
                    <a:p>
                      <a:pPr algn="ctr">
                        <a:lnSpc>
                          <a:spcPct val="115000"/>
                        </a:lnSpc>
                        <a:spcBef>
                          <a:spcPts val="300"/>
                        </a:spcBef>
                        <a:spcAft>
                          <a:spcPts val="0"/>
                        </a:spcAft>
                      </a:pPr>
                      <a:r>
                        <a:rPr lang="en-US" sz="1800" b="1" dirty="0" smtClean="0">
                          <a:solidFill>
                            <a:srgbClr val="000000"/>
                          </a:solidFill>
                          <a:latin typeface="Calibri"/>
                          <a:ea typeface="Times New Roman"/>
                          <a:cs typeface="Times New Roman"/>
                        </a:rPr>
                        <a:t>RETAIL PRICE</a:t>
                      </a:r>
                      <a:endParaRPr lang="en-CA" sz="2000" dirty="0">
                        <a:solidFill>
                          <a:srgbClr val="000000"/>
                        </a:solidFill>
                        <a:latin typeface="Calibri"/>
                        <a:ea typeface="Times New Roman"/>
                        <a:cs typeface="Times New Roman"/>
                      </a:endParaRPr>
                    </a:p>
                  </a:txBody>
                  <a:tcPr marL="112945" marR="112945" marT="0" marB="0">
                    <a:lnL>
                      <a:noFill/>
                    </a:lnL>
                    <a:lnR>
                      <a:noFill/>
                    </a:lnR>
                    <a:lnT>
                      <a:noFill/>
                    </a:lnT>
                    <a:lnB w="12700" cap="flat" cmpd="sng" algn="ctr">
                      <a:solidFill>
                        <a:srgbClr val="FFFFFF"/>
                      </a:solidFill>
                      <a:prstDash val="solid"/>
                      <a:round/>
                      <a:headEnd type="none" w="med" len="med"/>
                      <a:tailEnd type="none" w="med" len="med"/>
                    </a:lnB>
                    <a:solidFill>
                      <a:srgbClr val="E5B8B7"/>
                    </a:solidFill>
                  </a:tcPr>
                </a:tc>
              </a:tr>
              <a:tr h="317500">
                <a:tc>
                  <a:txBody>
                    <a:bodyPr/>
                    <a:lstStyle/>
                    <a:p>
                      <a:pPr algn="ctr">
                        <a:lnSpc>
                          <a:spcPct val="115000"/>
                        </a:lnSpc>
                        <a:spcBef>
                          <a:spcPts val="300"/>
                        </a:spcBef>
                        <a:spcAft>
                          <a:spcPts val="0"/>
                        </a:spcAft>
                      </a:pPr>
                      <a:r>
                        <a:rPr lang="en-US" sz="1800" dirty="0">
                          <a:solidFill>
                            <a:srgbClr val="FFFFFF"/>
                          </a:solidFill>
                          <a:latin typeface="Calibri"/>
                          <a:ea typeface="Times New Roman"/>
                          <a:cs typeface="Times New Roman"/>
                        </a:rPr>
                        <a:t>LCD / Touch Screen Panel</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$25</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$50</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17500">
                <a:tc>
                  <a:txBody>
                    <a:bodyPr/>
                    <a:lstStyle/>
                    <a:p>
                      <a:pPr algn="ctr">
                        <a:lnSpc>
                          <a:spcPct val="115000"/>
                        </a:lnSpc>
                        <a:spcBef>
                          <a:spcPts val="300"/>
                        </a:spcBef>
                        <a:spcAft>
                          <a:spcPts val="0"/>
                        </a:spcAft>
                      </a:pPr>
                      <a:r>
                        <a:rPr lang="en-US" sz="1800" dirty="0">
                          <a:solidFill>
                            <a:srgbClr val="FFFFFF"/>
                          </a:solidFill>
                          <a:latin typeface="Calibri"/>
                          <a:ea typeface="Times New Roman"/>
                          <a:cs typeface="Times New Roman"/>
                        </a:rPr>
                        <a:t>Microcontrollers</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dirty="0">
                          <a:solidFill>
                            <a:srgbClr val="000000"/>
                          </a:solidFill>
                          <a:latin typeface="Calibri"/>
                          <a:ea typeface="Times New Roman"/>
                          <a:cs typeface="Times New Roman"/>
                        </a:rPr>
                        <a:t>$</a:t>
                      </a:r>
                      <a:r>
                        <a:rPr lang="en-US" sz="1800" dirty="0" smtClean="0">
                          <a:solidFill>
                            <a:srgbClr val="000000"/>
                          </a:solidFill>
                          <a:latin typeface="Calibri"/>
                          <a:ea typeface="Times New Roman"/>
                          <a:cs typeface="Times New Roman"/>
                        </a:rPr>
                        <a:t>10</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$20</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317500">
                <a:tc>
                  <a:txBody>
                    <a:bodyPr/>
                    <a:lstStyle/>
                    <a:p>
                      <a:pPr algn="ctr">
                        <a:lnSpc>
                          <a:spcPct val="115000"/>
                        </a:lnSpc>
                        <a:spcBef>
                          <a:spcPts val="300"/>
                        </a:spcBef>
                        <a:spcAft>
                          <a:spcPts val="0"/>
                        </a:spcAft>
                      </a:pPr>
                      <a:r>
                        <a:rPr lang="en-US" sz="1800" dirty="0">
                          <a:solidFill>
                            <a:srgbClr val="FFFFFF"/>
                          </a:solidFill>
                          <a:latin typeface="Calibri"/>
                          <a:ea typeface="Times New Roman"/>
                          <a:cs typeface="Times New Roman"/>
                        </a:rPr>
                        <a:t>Enclosures</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$1</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15000"/>
                        </a:lnSpc>
                        <a:spcBef>
                          <a:spcPts val="300"/>
                        </a:spcBef>
                        <a:spcAft>
                          <a:spcPts val="0"/>
                        </a:spcAft>
                      </a:pPr>
                      <a:r>
                        <a:rPr lang="en-US" sz="1800" dirty="0">
                          <a:solidFill>
                            <a:srgbClr val="000000"/>
                          </a:solidFill>
                          <a:latin typeface="Calibri"/>
                          <a:ea typeface="Times New Roman"/>
                          <a:cs typeface="Times New Roman"/>
                        </a:rPr>
                        <a:t>$</a:t>
                      </a:r>
                      <a:r>
                        <a:rPr lang="en-US" sz="1800" dirty="0" smtClean="0">
                          <a:solidFill>
                            <a:srgbClr val="000000"/>
                          </a:solidFill>
                          <a:latin typeface="Calibri"/>
                          <a:ea typeface="Times New Roman"/>
                          <a:cs typeface="Times New Roman"/>
                        </a:rPr>
                        <a:t>2</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17500">
                <a:tc>
                  <a:txBody>
                    <a:bodyPr/>
                    <a:lstStyle/>
                    <a:p>
                      <a:pPr algn="ctr">
                        <a:lnSpc>
                          <a:spcPct val="115000"/>
                        </a:lnSpc>
                        <a:spcBef>
                          <a:spcPts val="300"/>
                        </a:spcBef>
                        <a:spcAft>
                          <a:spcPts val="0"/>
                        </a:spcAft>
                      </a:pPr>
                      <a:r>
                        <a:rPr lang="en-US" sz="1800" dirty="0">
                          <a:solidFill>
                            <a:srgbClr val="FFFFFF"/>
                          </a:solidFill>
                          <a:latin typeface="Calibri"/>
                          <a:ea typeface="Times New Roman"/>
                          <a:cs typeface="Times New Roman"/>
                        </a:rPr>
                        <a:t>Motors</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$2</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$4</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317500">
                <a:tc>
                  <a:txBody>
                    <a:bodyPr/>
                    <a:lstStyle/>
                    <a:p>
                      <a:pPr algn="ctr">
                        <a:lnSpc>
                          <a:spcPct val="115000"/>
                        </a:lnSpc>
                        <a:spcBef>
                          <a:spcPts val="300"/>
                        </a:spcBef>
                        <a:spcAft>
                          <a:spcPts val="0"/>
                        </a:spcAft>
                      </a:pPr>
                      <a:r>
                        <a:rPr lang="en-US" sz="1800" dirty="0">
                          <a:solidFill>
                            <a:srgbClr val="FFFFFF"/>
                          </a:solidFill>
                          <a:latin typeface="Calibri"/>
                          <a:ea typeface="Times New Roman"/>
                          <a:cs typeface="Times New Roman"/>
                        </a:rPr>
                        <a:t>Miscellaneous Parts / Connectors</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$1</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$2</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Power Supply</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$5</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$10</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Barcode Scanner</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$4</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$8</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Wireless Transmitter / Receiver</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$4</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$8</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Force Feedback Device</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$3</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15000"/>
                        </a:lnSpc>
                        <a:spcBef>
                          <a:spcPts val="300"/>
                        </a:spcBef>
                        <a:spcAft>
                          <a:spcPts val="0"/>
                        </a:spcAft>
                      </a:pPr>
                      <a:r>
                        <a:rPr lang="en-US" sz="1800" dirty="0" smtClean="0">
                          <a:solidFill>
                            <a:srgbClr val="000000"/>
                          </a:solidFill>
                          <a:latin typeface="Calibri"/>
                          <a:ea typeface="Times New Roman"/>
                          <a:cs typeface="Times New Roman"/>
                        </a:rPr>
                        <a:t>$6</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17500">
                <a:tc>
                  <a:txBody>
                    <a:bodyPr/>
                    <a:lstStyle/>
                    <a:p>
                      <a:pPr algn="ctr">
                        <a:lnSpc>
                          <a:spcPct val="115000"/>
                        </a:lnSpc>
                        <a:spcBef>
                          <a:spcPts val="300"/>
                        </a:spcBef>
                        <a:spcAft>
                          <a:spcPts val="0"/>
                        </a:spcAft>
                      </a:pPr>
                      <a:r>
                        <a:rPr lang="en-US" sz="1800" b="1" dirty="0">
                          <a:solidFill>
                            <a:srgbClr val="000000"/>
                          </a:solidFill>
                          <a:latin typeface="Calibri"/>
                          <a:ea typeface="Times New Roman"/>
                          <a:cs typeface="Times New Roman"/>
                        </a:rPr>
                        <a:t>Grand Total</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a:noFill/>
                    </a:lnB>
                    <a:solidFill>
                      <a:srgbClr val="E5B8B7"/>
                    </a:solidFill>
                  </a:tcPr>
                </a:tc>
                <a:tc>
                  <a:txBody>
                    <a:bodyPr/>
                    <a:lstStyle/>
                    <a:p>
                      <a:pPr algn="ctr">
                        <a:lnSpc>
                          <a:spcPct val="115000"/>
                        </a:lnSpc>
                        <a:spcBef>
                          <a:spcPts val="300"/>
                        </a:spcBef>
                        <a:spcAft>
                          <a:spcPts val="0"/>
                        </a:spcAft>
                      </a:pPr>
                      <a:r>
                        <a:rPr lang="en-US" sz="1800" b="1" dirty="0" smtClean="0">
                          <a:solidFill>
                            <a:srgbClr val="000000"/>
                          </a:solidFill>
                          <a:latin typeface="Calibri"/>
                          <a:ea typeface="Times New Roman"/>
                          <a:cs typeface="Times New Roman"/>
                        </a:rPr>
                        <a:t>$55</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a:noFill/>
                    </a:lnB>
                    <a:solidFill>
                      <a:srgbClr val="E5B8B7"/>
                    </a:solidFill>
                  </a:tcPr>
                </a:tc>
                <a:tc>
                  <a:txBody>
                    <a:bodyPr/>
                    <a:lstStyle/>
                    <a:p>
                      <a:pPr algn="ctr">
                        <a:lnSpc>
                          <a:spcPct val="115000"/>
                        </a:lnSpc>
                        <a:spcBef>
                          <a:spcPts val="300"/>
                        </a:spcBef>
                        <a:spcAft>
                          <a:spcPts val="0"/>
                        </a:spcAft>
                      </a:pPr>
                      <a:r>
                        <a:rPr lang="en-US" sz="1800" b="1" dirty="0" smtClean="0">
                          <a:solidFill>
                            <a:srgbClr val="000000"/>
                          </a:solidFill>
                          <a:latin typeface="Calibri"/>
                          <a:ea typeface="Times New Roman"/>
                          <a:cs typeface="Times New Roman"/>
                        </a:rPr>
                        <a:t>$110</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a:noFill/>
                    </a:lnB>
                    <a:solidFill>
                      <a:srgbClr val="E5B8B7"/>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19200"/>
            <a:ext cx="8534400" cy="5105400"/>
          </a:xfrm>
        </p:spPr>
        <p:txBody>
          <a:bodyPr>
            <a:normAutofit fontScale="92500" lnSpcReduction="10000"/>
          </a:bodyPr>
          <a:lstStyle/>
          <a:p>
            <a:r>
              <a:rPr lang="en-US" dirty="0" smtClean="0"/>
              <a:t>Introduction</a:t>
            </a:r>
          </a:p>
          <a:p>
            <a:r>
              <a:rPr lang="en-US" dirty="0" smtClean="0"/>
              <a:t>System Overview</a:t>
            </a:r>
          </a:p>
          <a:p>
            <a:r>
              <a:rPr lang="en-US" dirty="0" smtClean="0"/>
              <a:t>System Design</a:t>
            </a:r>
          </a:p>
          <a:p>
            <a:r>
              <a:rPr lang="en-US" dirty="0" smtClean="0"/>
              <a:t>Market Analysis</a:t>
            </a:r>
          </a:p>
          <a:p>
            <a:r>
              <a:rPr lang="en-US" b="1" dirty="0" smtClean="0">
                <a:solidFill>
                  <a:schemeClr val="accent2">
                    <a:lumMod val="75000"/>
                  </a:schemeClr>
                </a:solidFill>
              </a:rPr>
              <a:t>Timeline and Budget</a:t>
            </a:r>
          </a:p>
          <a:p>
            <a:r>
              <a:rPr lang="en-US" dirty="0" smtClean="0"/>
              <a:t>Future Development</a:t>
            </a:r>
          </a:p>
          <a:p>
            <a:r>
              <a:rPr lang="en-US" dirty="0" smtClean="0"/>
              <a:t>Team Dynamics</a:t>
            </a:r>
          </a:p>
          <a:p>
            <a:r>
              <a:rPr lang="en-US" dirty="0" smtClean="0"/>
              <a:t>Conclusion</a:t>
            </a:r>
          </a:p>
          <a:p>
            <a:r>
              <a:rPr lang="en-US" dirty="0" smtClean="0"/>
              <a:t>Acknowledgements</a:t>
            </a:r>
          </a:p>
          <a:p>
            <a:r>
              <a:rPr lang="en-US" dirty="0" smtClean="0"/>
              <a:t>Questions</a:t>
            </a:r>
          </a:p>
          <a:p>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36</a:t>
            </a:fld>
            <a:endParaRPr lang="en-US">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Project Timeline</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37</a:t>
            </a:fld>
            <a:endParaRPr lang="en-US">
              <a:solidFill>
                <a:schemeClr val="bg1"/>
              </a:solidFill>
            </a:endParaRPr>
          </a:p>
        </p:txBody>
      </p:sp>
      <p:graphicFrame>
        <p:nvGraphicFramePr>
          <p:cNvPr id="7" name="Content Placeholder 5"/>
          <p:cNvGraphicFramePr>
            <a:graphicFrameLocks noGrp="1"/>
          </p:cNvGraphicFramePr>
          <p:nvPr>
            <p:ph idx="1"/>
          </p:nvPr>
        </p:nvGraphicFramePr>
        <p:xfrm>
          <a:off x="3048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Project Budget</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38</a:t>
            </a:fld>
            <a:endParaRPr lang="en-US">
              <a:solidFill>
                <a:schemeClr val="bg1"/>
              </a:solidFill>
            </a:endParaRPr>
          </a:p>
        </p:txBody>
      </p:sp>
      <p:graphicFrame>
        <p:nvGraphicFramePr>
          <p:cNvPr id="5" name="Table 4"/>
          <p:cNvGraphicFramePr>
            <a:graphicFrameLocks noGrp="1"/>
          </p:cNvGraphicFramePr>
          <p:nvPr/>
        </p:nvGraphicFramePr>
        <p:xfrm>
          <a:off x="685800" y="1676400"/>
          <a:ext cx="7812007" cy="3810000"/>
        </p:xfrm>
        <a:graphic>
          <a:graphicData uri="http://schemas.openxmlformats.org/drawingml/2006/table">
            <a:tbl>
              <a:tblPr/>
              <a:tblGrid>
                <a:gridCol w="3858943"/>
                <a:gridCol w="1976532"/>
                <a:gridCol w="1976532"/>
              </a:tblGrid>
              <a:tr h="317500">
                <a:tc>
                  <a:txBody>
                    <a:bodyPr/>
                    <a:lstStyle/>
                    <a:p>
                      <a:pPr algn="ctr">
                        <a:lnSpc>
                          <a:spcPct val="115000"/>
                        </a:lnSpc>
                        <a:spcBef>
                          <a:spcPts val="300"/>
                        </a:spcBef>
                        <a:spcAft>
                          <a:spcPts val="0"/>
                        </a:spcAft>
                      </a:pPr>
                      <a:r>
                        <a:rPr lang="en-US" sz="1800" b="1" dirty="0">
                          <a:solidFill>
                            <a:srgbClr val="000000"/>
                          </a:solidFill>
                          <a:latin typeface="Calibri"/>
                          <a:ea typeface="Times New Roman"/>
                          <a:cs typeface="Times New Roman"/>
                        </a:rPr>
                        <a:t>COMPONENT</a:t>
                      </a:r>
                      <a:endParaRPr lang="en-CA" sz="2000" dirty="0">
                        <a:solidFill>
                          <a:srgbClr val="000000"/>
                        </a:solidFill>
                        <a:latin typeface="Calibri"/>
                        <a:ea typeface="Times New Roman"/>
                        <a:cs typeface="Times New Roman"/>
                      </a:endParaRPr>
                    </a:p>
                  </a:txBody>
                  <a:tcPr marL="112945" marR="112945" marT="0" marB="0">
                    <a:lnL>
                      <a:noFill/>
                    </a:lnL>
                    <a:lnR>
                      <a:noFill/>
                    </a:lnR>
                    <a:lnT>
                      <a:noFill/>
                    </a:lnT>
                    <a:lnB w="12700" cap="flat" cmpd="sng" algn="ctr">
                      <a:solidFill>
                        <a:srgbClr val="FFFFFF"/>
                      </a:solidFill>
                      <a:prstDash val="solid"/>
                      <a:round/>
                      <a:headEnd type="none" w="med" len="med"/>
                      <a:tailEnd type="none" w="med" len="med"/>
                    </a:lnB>
                    <a:solidFill>
                      <a:srgbClr val="E5B8B7"/>
                    </a:solidFill>
                  </a:tcPr>
                </a:tc>
                <a:tc>
                  <a:txBody>
                    <a:bodyPr/>
                    <a:lstStyle/>
                    <a:p>
                      <a:pPr algn="ctr">
                        <a:lnSpc>
                          <a:spcPct val="115000"/>
                        </a:lnSpc>
                        <a:spcBef>
                          <a:spcPts val="300"/>
                        </a:spcBef>
                        <a:spcAft>
                          <a:spcPts val="0"/>
                        </a:spcAft>
                      </a:pPr>
                      <a:r>
                        <a:rPr lang="en-US" sz="1800" b="1">
                          <a:solidFill>
                            <a:srgbClr val="000000"/>
                          </a:solidFill>
                          <a:latin typeface="Calibri"/>
                          <a:ea typeface="Times New Roman"/>
                          <a:cs typeface="Times New Roman"/>
                        </a:rPr>
                        <a:t>PROJECTED COST</a:t>
                      </a:r>
                      <a:endParaRPr lang="en-CA" sz="2000">
                        <a:solidFill>
                          <a:srgbClr val="000000"/>
                        </a:solidFill>
                        <a:latin typeface="Calibri"/>
                        <a:ea typeface="Times New Roman"/>
                        <a:cs typeface="Times New Roman"/>
                      </a:endParaRPr>
                    </a:p>
                  </a:txBody>
                  <a:tcPr marL="112945" marR="112945" marT="0" marB="0">
                    <a:lnL>
                      <a:noFill/>
                    </a:lnL>
                    <a:lnR>
                      <a:noFill/>
                    </a:lnR>
                    <a:lnT>
                      <a:noFill/>
                    </a:lnT>
                    <a:lnB w="12700" cap="flat" cmpd="sng" algn="ctr">
                      <a:solidFill>
                        <a:srgbClr val="FFFFFF"/>
                      </a:solidFill>
                      <a:prstDash val="solid"/>
                      <a:round/>
                      <a:headEnd type="none" w="med" len="med"/>
                      <a:tailEnd type="none" w="med" len="med"/>
                    </a:lnB>
                    <a:solidFill>
                      <a:srgbClr val="E5B8B7"/>
                    </a:solidFill>
                  </a:tcPr>
                </a:tc>
                <a:tc>
                  <a:txBody>
                    <a:bodyPr/>
                    <a:lstStyle/>
                    <a:p>
                      <a:pPr algn="ctr">
                        <a:lnSpc>
                          <a:spcPct val="115000"/>
                        </a:lnSpc>
                        <a:spcBef>
                          <a:spcPts val="300"/>
                        </a:spcBef>
                        <a:spcAft>
                          <a:spcPts val="0"/>
                        </a:spcAft>
                      </a:pPr>
                      <a:r>
                        <a:rPr lang="en-US" sz="1800" b="1">
                          <a:solidFill>
                            <a:srgbClr val="000000"/>
                          </a:solidFill>
                          <a:latin typeface="Calibri"/>
                          <a:ea typeface="Times New Roman"/>
                          <a:cs typeface="Times New Roman"/>
                        </a:rPr>
                        <a:t>ACTUAL COST</a:t>
                      </a:r>
                      <a:endParaRPr lang="en-CA" sz="2000">
                        <a:solidFill>
                          <a:srgbClr val="000000"/>
                        </a:solidFill>
                        <a:latin typeface="Calibri"/>
                        <a:ea typeface="Times New Roman"/>
                        <a:cs typeface="Times New Roman"/>
                      </a:endParaRPr>
                    </a:p>
                  </a:txBody>
                  <a:tcPr marL="112945" marR="112945" marT="0" marB="0">
                    <a:lnL>
                      <a:noFill/>
                    </a:lnL>
                    <a:lnR>
                      <a:noFill/>
                    </a:lnR>
                    <a:lnT>
                      <a:noFill/>
                    </a:lnT>
                    <a:lnB w="12700" cap="flat" cmpd="sng" algn="ctr">
                      <a:solidFill>
                        <a:srgbClr val="FFFFFF"/>
                      </a:solidFill>
                      <a:prstDash val="solid"/>
                      <a:round/>
                      <a:headEnd type="none" w="med" len="med"/>
                      <a:tailEnd type="none" w="med" len="med"/>
                    </a:lnB>
                    <a:solidFill>
                      <a:srgbClr val="E5B8B7"/>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LCD / Touch Screen Panel</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$125</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$280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Microcontrollers</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$100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$120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317500">
                <a:tc>
                  <a:txBody>
                    <a:bodyPr/>
                    <a:lstStyle/>
                    <a:p>
                      <a:pPr algn="ctr">
                        <a:lnSpc>
                          <a:spcPct val="115000"/>
                        </a:lnSpc>
                        <a:spcBef>
                          <a:spcPts val="300"/>
                        </a:spcBef>
                        <a:spcAft>
                          <a:spcPts val="0"/>
                        </a:spcAft>
                      </a:pPr>
                      <a:r>
                        <a:rPr lang="en-US" sz="1800" dirty="0">
                          <a:solidFill>
                            <a:srgbClr val="FFFFFF"/>
                          </a:solidFill>
                          <a:latin typeface="Calibri"/>
                          <a:ea typeface="Times New Roman"/>
                          <a:cs typeface="Times New Roman"/>
                        </a:rPr>
                        <a:t>Enclosures</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$100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$25</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Motors</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$100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$30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317500">
                <a:tc>
                  <a:txBody>
                    <a:bodyPr/>
                    <a:lstStyle/>
                    <a:p>
                      <a:pPr algn="ctr">
                        <a:lnSpc>
                          <a:spcPct val="115000"/>
                        </a:lnSpc>
                        <a:spcBef>
                          <a:spcPts val="300"/>
                        </a:spcBef>
                        <a:spcAft>
                          <a:spcPts val="0"/>
                        </a:spcAft>
                      </a:pPr>
                      <a:r>
                        <a:rPr lang="en-US" sz="1800" dirty="0">
                          <a:solidFill>
                            <a:srgbClr val="FFFFFF"/>
                          </a:solidFill>
                          <a:latin typeface="Calibri"/>
                          <a:ea typeface="Times New Roman"/>
                          <a:cs typeface="Times New Roman"/>
                        </a:rPr>
                        <a:t>Miscellaneous Parts / Connectors</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Not Budgeted</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$130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Power Supply</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$100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$50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Barcode Scanner</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$80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$30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Wireless Transmitter / Receiver</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$95</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$130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Force Feedback Device</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$50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$25</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17500">
                <a:tc>
                  <a:txBody>
                    <a:bodyPr/>
                    <a:lstStyle/>
                    <a:p>
                      <a:pPr algn="ctr">
                        <a:lnSpc>
                          <a:spcPct val="115000"/>
                        </a:lnSpc>
                        <a:spcBef>
                          <a:spcPts val="300"/>
                        </a:spcBef>
                        <a:spcAft>
                          <a:spcPts val="0"/>
                        </a:spcAft>
                      </a:pPr>
                      <a:r>
                        <a:rPr lang="en-US" sz="1800">
                          <a:solidFill>
                            <a:srgbClr val="FFFFFF"/>
                          </a:solidFill>
                          <a:latin typeface="Calibri"/>
                          <a:ea typeface="Times New Roman"/>
                          <a:cs typeface="Times New Roman"/>
                        </a:rPr>
                        <a:t>Contingency</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$100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ctr">
                        <a:lnSpc>
                          <a:spcPct val="115000"/>
                        </a:lnSpc>
                        <a:spcBef>
                          <a:spcPts val="300"/>
                        </a:spcBef>
                        <a:spcAft>
                          <a:spcPts val="0"/>
                        </a:spcAft>
                      </a:pPr>
                      <a:r>
                        <a:rPr lang="en-US" sz="1800">
                          <a:solidFill>
                            <a:srgbClr val="000000"/>
                          </a:solidFill>
                          <a:latin typeface="Calibri"/>
                          <a:ea typeface="Times New Roman"/>
                          <a:cs typeface="Times New Roman"/>
                        </a:rPr>
                        <a:t>N/A</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317500">
                <a:tc>
                  <a:txBody>
                    <a:bodyPr/>
                    <a:lstStyle/>
                    <a:p>
                      <a:pPr algn="ctr">
                        <a:lnSpc>
                          <a:spcPct val="115000"/>
                        </a:lnSpc>
                        <a:spcBef>
                          <a:spcPts val="300"/>
                        </a:spcBef>
                        <a:spcAft>
                          <a:spcPts val="0"/>
                        </a:spcAft>
                      </a:pPr>
                      <a:r>
                        <a:rPr lang="en-US" sz="1800" b="1">
                          <a:solidFill>
                            <a:srgbClr val="000000"/>
                          </a:solidFill>
                          <a:latin typeface="Calibri"/>
                          <a:ea typeface="Times New Roman"/>
                          <a:cs typeface="Times New Roman"/>
                        </a:rPr>
                        <a:t>Grand Total</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a:noFill/>
                    </a:lnB>
                    <a:solidFill>
                      <a:srgbClr val="E5B8B7"/>
                    </a:solidFill>
                  </a:tcPr>
                </a:tc>
                <a:tc>
                  <a:txBody>
                    <a:bodyPr/>
                    <a:lstStyle/>
                    <a:p>
                      <a:pPr algn="ctr">
                        <a:lnSpc>
                          <a:spcPct val="115000"/>
                        </a:lnSpc>
                        <a:spcBef>
                          <a:spcPts val="300"/>
                        </a:spcBef>
                        <a:spcAft>
                          <a:spcPts val="0"/>
                        </a:spcAft>
                      </a:pPr>
                      <a:r>
                        <a:rPr lang="en-US" sz="1800" b="1">
                          <a:solidFill>
                            <a:srgbClr val="000000"/>
                          </a:solidFill>
                          <a:latin typeface="Calibri"/>
                          <a:ea typeface="Times New Roman"/>
                          <a:cs typeface="Times New Roman"/>
                        </a:rPr>
                        <a:t>$850</a:t>
                      </a:r>
                      <a:endParaRPr lang="en-CA" sz="200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a:noFill/>
                    </a:lnB>
                    <a:solidFill>
                      <a:srgbClr val="E5B8B7"/>
                    </a:solidFill>
                  </a:tcPr>
                </a:tc>
                <a:tc>
                  <a:txBody>
                    <a:bodyPr/>
                    <a:lstStyle/>
                    <a:p>
                      <a:pPr algn="ctr">
                        <a:lnSpc>
                          <a:spcPct val="115000"/>
                        </a:lnSpc>
                        <a:spcBef>
                          <a:spcPts val="300"/>
                        </a:spcBef>
                        <a:spcAft>
                          <a:spcPts val="0"/>
                        </a:spcAft>
                      </a:pPr>
                      <a:r>
                        <a:rPr lang="en-US" sz="1800" b="1" dirty="0">
                          <a:solidFill>
                            <a:srgbClr val="000000"/>
                          </a:solidFill>
                          <a:latin typeface="Calibri"/>
                          <a:ea typeface="Times New Roman"/>
                          <a:cs typeface="Times New Roman"/>
                        </a:rPr>
                        <a:t>$820</a:t>
                      </a:r>
                      <a:endParaRPr lang="en-CA" sz="2000" dirty="0">
                        <a:solidFill>
                          <a:srgbClr val="000000"/>
                        </a:solidFill>
                        <a:latin typeface="Calibri"/>
                        <a:ea typeface="Times New Roman"/>
                        <a:cs typeface="Times New Roman"/>
                      </a:endParaRPr>
                    </a:p>
                  </a:txBody>
                  <a:tcPr marL="112945" marR="112945" marT="0" marB="0">
                    <a:lnL>
                      <a:noFill/>
                    </a:lnL>
                    <a:lnR>
                      <a:noFill/>
                    </a:lnR>
                    <a:lnT w="12700" cap="flat" cmpd="sng" algn="ctr">
                      <a:solidFill>
                        <a:srgbClr val="FFFFFF"/>
                      </a:solidFill>
                      <a:prstDash val="solid"/>
                      <a:round/>
                      <a:headEnd type="none" w="med" len="med"/>
                      <a:tailEnd type="none" w="med" len="med"/>
                    </a:lnT>
                    <a:lnB>
                      <a:noFill/>
                    </a:lnB>
                    <a:solidFill>
                      <a:srgbClr val="E5B8B7"/>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19200"/>
            <a:ext cx="8534400" cy="5105400"/>
          </a:xfrm>
        </p:spPr>
        <p:txBody>
          <a:bodyPr>
            <a:normAutofit fontScale="92500" lnSpcReduction="10000"/>
          </a:bodyPr>
          <a:lstStyle/>
          <a:p>
            <a:r>
              <a:rPr lang="en-US" dirty="0" smtClean="0"/>
              <a:t>Introduction</a:t>
            </a:r>
          </a:p>
          <a:p>
            <a:r>
              <a:rPr lang="en-US" dirty="0" smtClean="0"/>
              <a:t>System Overview</a:t>
            </a:r>
          </a:p>
          <a:p>
            <a:r>
              <a:rPr lang="en-US" dirty="0" smtClean="0"/>
              <a:t>System Design</a:t>
            </a:r>
          </a:p>
          <a:p>
            <a:r>
              <a:rPr lang="en-US" dirty="0" smtClean="0"/>
              <a:t>Market Analysis</a:t>
            </a:r>
          </a:p>
          <a:p>
            <a:r>
              <a:rPr lang="en-US" dirty="0" smtClean="0"/>
              <a:t>Timeline and Budget</a:t>
            </a:r>
          </a:p>
          <a:p>
            <a:r>
              <a:rPr lang="en-US" b="1" dirty="0" smtClean="0">
                <a:solidFill>
                  <a:schemeClr val="accent2">
                    <a:lumMod val="75000"/>
                  </a:schemeClr>
                </a:solidFill>
              </a:rPr>
              <a:t>Future Development</a:t>
            </a:r>
          </a:p>
          <a:p>
            <a:r>
              <a:rPr lang="en-US" dirty="0" smtClean="0"/>
              <a:t>Team Dynamics</a:t>
            </a:r>
          </a:p>
          <a:p>
            <a:r>
              <a:rPr lang="en-US" dirty="0" smtClean="0"/>
              <a:t>Conclusion</a:t>
            </a:r>
          </a:p>
          <a:p>
            <a:r>
              <a:rPr lang="en-US" dirty="0" smtClean="0"/>
              <a:t>Acknowledgements</a:t>
            </a:r>
          </a:p>
          <a:p>
            <a:r>
              <a:rPr lang="en-US" dirty="0" smtClean="0"/>
              <a:t>Questions</a:t>
            </a:r>
          </a:p>
          <a:p>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39</a:t>
            </a:fld>
            <a:endParaRPr lang="en-US">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19200"/>
            <a:ext cx="8534400" cy="5105400"/>
          </a:xfrm>
        </p:spPr>
        <p:txBody>
          <a:bodyPr>
            <a:normAutofit fontScale="92500" lnSpcReduction="10000"/>
          </a:bodyPr>
          <a:lstStyle/>
          <a:p>
            <a:r>
              <a:rPr lang="en-US" b="1" dirty="0" smtClean="0">
                <a:solidFill>
                  <a:schemeClr val="accent2">
                    <a:lumMod val="75000"/>
                  </a:schemeClr>
                </a:solidFill>
              </a:rPr>
              <a:t>Introduction</a:t>
            </a:r>
          </a:p>
          <a:p>
            <a:r>
              <a:rPr lang="en-US" dirty="0" smtClean="0"/>
              <a:t>System Overview</a:t>
            </a:r>
          </a:p>
          <a:p>
            <a:r>
              <a:rPr lang="en-US" dirty="0" smtClean="0"/>
              <a:t>System Design</a:t>
            </a:r>
          </a:p>
          <a:p>
            <a:r>
              <a:rPr lang="en-US" dirty="0" smtClean="0"/>
              <a:t>Market Analysis</a:t>
            </a:r>
          </a:p>
          <a:p>
            <a:r>
              <a:rPr lang="en-US" dirty="0" smtClean="0"/>
              <a:t>Timeline and Budget</a:t>
            </a:r>
          </a:p>
          <a:p>
            <a:r>
              <a:rPr lang="en-US" dirty="0" smtClean="0"/>
              <a:t>Future Development</a:t>
            </a:r>
          </a:p>
          <a:p>
            <a:r>
              <a:rPr lang="en-US" dirty="0" smtClean="0"/>
              <a:t>Team Dynamics</a:t>
            </a:r>
          </a:p>
          <a:p>
            <a:r>
              <a:rPr lang="en-US" dirty="0" smtClean="0"/>
              <a:t>Conclusion</a:t>
            </a:r>
          </a:p>
          <a:p>
            <a:r>
              <a:rPr lang="en-US" dirty="0" smtClean="0"/>
              <a:t>Acknowledgements</a:t>
            </a:r>
          </a:p>
          <a:p>
            <a:r>
              <a:rPr lang="en-US" dirty="0" smtClean="0"/>
              <a:t>Questions</a:t>
            </a:r>
          </a:p>
          <a:p>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4</a:t>
            </a:fld>
            <a:endParaRPr lang="en-US">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Future Development</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40</a:t>
            </a:fld>
            <a:endParaRPr lang="en-US">
              <a:solidFill>
                <a:schemeClr val="bg1"/>
              </a:solidFill>
            </a:endParaRPr>
          </a:p>
        </p:txBody>
      </p:sp>
      <p:sp>
        <p:nvSpPr>
          <p:cNvPr id="6" name="Content Placeholder 5"/>
          <p:cNvSpPr>
            <a:spLocks noGrp="1"/>
          </p:cNvSpPr>
          <p:nvPr>
            <p:ph idx="1"/>
          </p:nvPr>
        </p:nvSpPr>
        <p:spPr>
          <a:xfrm>
            <a:off x="457200" y="1600200"/>
            <a:ext cx="8686800" cy="4800600"/>
          </a:xfrm>
        </p:spPr>
        <p:txBody>
          <a:bodyPr/>
          <a:lstStyle/>
          <a:p>
            <a:r>
              <a:rPr lang="en-CA" dirty="0" smtClean="0"/>
              <a:t>Device Miniaturization</a:t>
            </a:r>
          </a:p>
          <a:p>
            <a:r>
              <a:rPr lang="en-CA" dirty="0" smtClean="0"/>
              <a:t>Custom PCBs</a:t>
            </a:r>
          </a:p>
          <a:p>
            <a:r>
              <a:rPr lang="en-CA" dirty="0" smtClean="0"/>
              <a:t>Lower Power Consumption (Wristband)</a:t>
            </a:r>
          </a:p>
          <a:p>
            <a:r>
              <a:rPr lang="en-CA" dirty="0" smtClean="0"/>
              <a:t>Optical Feedback</a:t>
            </a:r>
          </a:p>
          <a:p>
            <a:r>
              <a:rPr lang="en-CA" dirty="0" smtClean="0"/>
              <a:t>Wireless Protocol</a:t>
            </a:r>
          </a:p>
          <a:p>
            <a:r>
              <a:rPr lang="en-CA" dirty="0" smtClean="0"/>
              <a:t>Reservoir Locks</a:t>
            </a:r>
          </a:p>
          <a:p>
            <a:r>
              <a:rPr lang="en-CA" dirty="0" smtClean="0"/>
              <a:t>Custom Skins</a:t>
            </a:r>
          </a:p>
          <a:p>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19200"/>
            <a:ext cx="8534400" cy="5105400"/>
          </a:xfrm>
        </p:spPr>
        <p:txBody>
          <a:bodyPr>
            <a:normAutofit fontScale="92500" lnSpcReduction="10000"/>
          </a:bodyPr>
          <a:lstStyle/>
          <a:p>
            <a:r>
              <a:rPr lang="en-US" dirty="0" smtClean="0"/>
              <a:t>Introduction</a:t>
            </a:r>
          </a:p>
          <a:p>
            <a:r>
              <a:rPr lang="en-US" dirty="0" smtClean="0"/>
              <a:t>System Overview</a:t>
            </a:r>
          </a:p>
          <a:p>
            <a:r>
              <a:rPr lang="en-US" dirty="0" smtClean="0"/>
              <a:t>System Design</a:t>
            </a:r>
          </a:p>
          <a:p>
            <a:r>
              <a:rPr lang="en-US" dirty="0" smtClean="0"/>
              <a:t>Market Analysis</a:t>
            </a:r>
          </a:p>
          <a:p>
            <a:r>
              <a:rPr lang="en-US" dirty="0" smtClean="0"/>
              <a:t>Timeline and Budget</a:t>
            </a:r>
          </a:p>
          <a:p>
            <a:r>
              <a:rPr lang="en-US" dirty="0" smtClean="0"/>
              <a:t>Future Development</a:t>
            </a:r>
          </a:p>
          <a:p>
            <a:r>
              <a:rPr lang="en-US" b="1" dirty="0" smtClean="0">
                <a:solidFill>
                  <a:schemeClr val="accent2">
                    <a:lumMod val="75000"/>
                  </a:schemeClr>
                </a:solidFill>
              </a:rPr>
              <a:t>Team Dynamics</a:t>
            </a:r>
          </a:p>
          <a:p>
            <a:r>
              <a:rPr lang="en-US" dirty="0" smtClean="0"/>
              <a:t>Conclusion</a:t>
            </a:r>
          </a:p>
          <a:p>
            <a:r>
              <a:rPr lang="en-US" dirty="0" smtClean="0"/>
              <a:t>Acknowledgements</a:t>
            </a:r>
          </a:p>
          <a:p>
            <a:r>
              <a:rPr lang="en-US" dirty="0" smtClean="0"/>
              <a:t>Questions</a:t>
            </a:r>
          </a:p>
          <a:p>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41</a:t>
            </a:fld>
            <a:endParaRPr lang="en-US">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Team Dynamics</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42</a:t>
            </a:fld>
            <a:endParaRPr lang="en-US" dirty="0">
              <a:solidFill>
                <a:schemeClr val="bg1"/>
              </a:solidFill>
            </a:endParaRPr>
          </a:p>
        </p:txBody>
      </p:sp>
      <p:sp>
        <p:nvSpPr>
          <p:cNvPr id="5" name="Content Placeholder 2"/>
          <p:cNvSpPr>
            <a:spLocks noGrp="1"/>
          </p:cNvSpPr>
          <p:nvPr>
            <p:ph idx="1"/>
          </p:nvPr>
        </p:nvSpPr>
        <p:spPr>
          <a:xfrm>
            <a:off x="457200" y="1371600"/>
            <a:ext cx="8534400" cy="4572000"/>
          </a:xfrm>
        </p:spPr>
        <p:txBody>
          <a:bodyPr>
            <a:normAutofit fontScale="92500"/>
          </a:bodyPr>
          <a:lstStyle/>
          <a:p>
            <a:r>
              <a:rPr lang="en-US" dirty="0" smtClean="0"/>
              <a:t>Main Unit</a:t>
            </a:r>
          </a:p>
          <a:p>
            <a:pPr lvl="1"/>
            <a:r>
              <a:rPr lang="en-US" sz="2400" dirty="0" smtClean="0"/>
              <a:t>Mohammad: </a:t>
            </a:r>
            <a:r>
              <a:rPr lang="en-CA" sz="2400" dirty="0" smtClean="0"/>
              <a:t>GUI/</a:t>
            </a:r>
            <a:r>
              <a:rPr lang="en-CA" sz="2400" dirty="0" err="1" smtClean="0"/>
              <a:t>touchscreen</a:t>
            </a:r>
            <a:r>
              <a:rPr lang="en-CA" sz="2400" dirty="0" smtClean="0"/>
              <a:t>, barcode, stepper motors, wireless transmitter/receiver, parts sourcing </a:t>
            </a:r>
            <a:endParaRPr lang="en-US" sz="2400" dirty="0" smtClean="0"/>
          </a:p>
          <a:p>
            <a:pPr lvl="1"/>
            <a:r>
              <a:rPr lang="en-US" sz="2400" dirty="0" smtClean="0"/>
              <a:t>Gary: GUI, Mechanical Design, Enclosure</a:t>
            </a:r>
          </a:p>
          <a:p>
            <a:pPr lvl="1"/>
            <a:r>
              <a:rPr lang="en-US" sz="2400" dirty="0" smtClean="0"/>
              <a:t>Steven: GUI/</a:t>
            </a:r>
            <a:r>
              <a:rPr lang="en-US" sz="2400" dirty="0" err="1" smtClean="0"/>
              <a:t>touchscreen</a:t>
            </a:r>
            <a:r>
              <a:rPr lang="en-US" sz="2400" dirty="0" smtClean="0"/>
              <a:t>, base code modifications, graphic design</a:t>
            </a:r>
          </a:p>
          <a:p>
            <a:pPr lvl="1"/>
            <a:r>
              <a:rPr lang="en-US" sz="2400" dirty="0" smtClean="0"/>
              <a:t>Joseph: </a:t>
            </a:r>
            <a:r>
              <a:rPr lang="en-CA" sz="2400" dirty="0" smtClean="0"/>
              <a:t>GUI/</a:t>
            </a:r>
            <a:r>
              <a:rPr lang="en-CA" sz="2400" dirty="0" err="1" smtClean="0"/>
              <a:t>touchscreen</a:t>
            </a:r>
            <a:r>
              <a:rPr lang="en-CA" sz="2400" dirty="0" smtClean="0"/>
              <a:t>, barcode, stepper motors, wireless transmitter</a:t>
            </a:r>
            <a:endParaRPr lang="en-US" sz="2400" dirty="0" smtClean="0"/>
          </a:p>
          <a:p>
            <a:r>
              <a:rPr lang="en-US" dirty="0" smtClean="0"/>
              <a:t>Wristband Unit</a:t>
            </a:r>
          </a:p>
          <a:p>
            <a:pPr lvl="1"/>
            <a:r>
              <a:rPr lang="en-US" sz="2400" dirty="0" smtClean="0"/>
              <a:t>Ryan: Parts Sourcing, Wireless Receiver implementation, Enclosure, high level design</a:t>
            </a:r>
          </a:p>
          <a:p>
            <a:pPr lvl="1"/>
            <a:r>
              <a:rPr lang="en-US" sz="2400" dirty="0" smtClean="0"/>
              <a:t>Trevor: FSM, Functions and Timer implementation</a:t>
            </a:r>
            <a:endParaRPr lang="en-US" sz="2400" dirty="0"/>
          </a:p>
        </p:txBody>
      </p:sp>
      <p:sp>
        <p:nvSpPr>
          <p:cNvPr id="6" name="TextBox 5"/>
          <p:cNvSpPr txBox="1"/>
          <p:nvPr/>
        </p:nvSpPr>
        <p:spPr>
          <a:xfrm>
            <a:off x="7086600" y="5715000"/>
            <a:ext cx="2133600" cy="369332"/>
          </a:xfrm>
          <a:prstGeom prst="rect">
            <a:avLst/>
          </a:prstGeom>
          <a:noFill/>
        </p:spPr>
        <p:txBody>
          <a:bodyPr wrap="square" rtlCol="0">
            <a:spAutoFit/>
          </a:bodyPr>
          <a:lstStyle/>
          <a:p>
            <a:r>
              <a:rPr lang="en-CA" dirty="0" smtClean="0"/>
              <a:t>*Many Roles Shared</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Lessons Learned</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43</a:t>
            </a:fld>
            <a:endParaRPr lang="en-US" dirty="0">
              <a:solidFill>
                <a:schemeClr val="bg1"/>
              </a:solidFill>
            </a:endParaRPr>
          </a:p>
        </p:txBody>
      </p:sp>
      <p:sp>
        <p:nvSpPr>
          <p:cNvPr id="5" name="Content Placeholder 2"/>
          <p:cNvSpPr>
            <a:spLocks noGrp="1"/>
          </p:cNvSpPr>
          <p:nvPr>
            <p:ph idx="1"/>
          </p:nvPr>
        </p:nvSpPr>
        <p:spPr>
          <a:xfrm>
            <a:off x="457200" y="1600200"/>
            <a:ext cx="8534400" cy="5029200"/>
          </a:xfrm>
        </p:spPr>
        <p:txBody>
          <a:bodyPr/>
          <a:lstStyle/>
          <a:p>
            <a:r>
              <a:rPr lang="en-US" dirty="0" smtClean="0"/>
              <a:t>Set personal deadlines</a:t>
            </a:r>
          </a:p>
          <a:p>
            <a:pPr lvl="1"/>
            <a:r>
              <a:rPr lang="en-US" dirty="0" smtClean="0"/>
              <a:t>Strictly adhere to deadlines</a:t>
            </a:r>
          </a:p>
          <a:p>
            <a:r>
              <a:rPr lang="en-US" dirty="0" smtClean="0"/>
              <a:t>Be flexible with your time</a:t>
            </a:r>
          </a:p>
          <a:p>
            <a:r>
              <a:rPr lang="en-US" dirty="0" smtClean="0"/>
              <a:t>Communication is paramount</a:t>
            </a:r>
          </a:p>
          <a:p>
            <a:r>
              <a:rPr lang="en-CA" dirty="0" smtClean="0"/>
              <a:t>Address internal tensions immediately</a:t>
            </a:r>
          </a:p>
          <a:p>
            <a:pPr lvl="1"/>
            <a:r>
              <a:rPr lang="en-CA" dirty="0" smtClean="0"/>
              <a:t>Via blood sport if needed</a:t>
            </a:r>
          </a:p>
          <a:p>
            <a:r>
              <a:rPr lang="en-US" dirty="0" smtClean="0"/>
              <a:t>Devise a way to increase the hours per day</a:t>
            </a:r>
          </a:p>
          <a:p>
            <a:pPr lvl="1"/>
            <a:r>
              <a:rPr lang="en-US" dirty="0" smtClean="0"/>
              <a:t>More time to get work done</a:t>
            </a:r>
            <a:endParaRPr lang="en-CA"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19200"/>
            <a:ext cx="8534400" cy="5105400"/>
          </a:xfrm>
        </p:spPr>
        <p:txBody>
          <a:bodyPr>
            <a:normAutofit fontScale="92500" lnSpcReduction="10000"/>
          </a:bodyPr>
          <a:lstStyle/>
          <a:p>
            <a:r>
              <a:rPr lang="en-US" dirty="0" smtClean="0"/>
              <a:t>Introduction</a:t>
            </a:r>
          </a:p>
          <a:p>
            <a:r>
              <a:rPr lang="en-US" dirty="0" smtClean="0"/>
              <a:t>System Overview</a:t>
            </a:r>
          </a:p>
          <a:p>
            <a:r>
              <a:rPr lang="en-US" dirty="0" smtClean="0"/>
              <a:t>System Design</a:t>
            </a:r>
          </a:p>
          <a:p>
            <a:r>
              <a:rPr lang="en-US" dirty="0" smtClean="0"/>
              <a:t>Market Analysis</a:t>
            </a:r>
          </a:p>
          <a:p>
            <a:r>
              <a:rPr lang="en-US" dirty="0" smtClean="0"/>
              <a:t>Timeline and Budget</a:t>
            </a:r>
          </a:p>
          <a:p>
            <a:r>
              <a:rPr lang="en-US" dirty="0" smtClean="0"/>
              <a:t>Future Development</a:t>
            </a:r>
          </a:p>
          <a:p>
            <a:r>
              <a:rPr lang="en-US" dirty="0" smtClean="0"/>
              <a:t>Team Dynamics</a:t>
            </a:r>
          </a:p>
          <a:p>
            <a:r>
              <a:rPr lang="en-US" b="1" dirty="0" smtClean="0">
                <a:solidFill>
                  <a:schemeClr val="accent2">
                    <a:lumMod val="75000"/>
                  </a:schemeClr>
                </a:solidFill>
              </a:rPr>
              <a:t>Conclusion</a:t>
            </a:r>
          </a:p>
          <a:p>
            <a:r>
              <a:rPr lang="en-US" dirty="0" smtClean="0"/>
              <a:t>Acknowledgements</a:t>
            </a:r>
          </a:p>
          <a:p>
            <a:r>
              <a:rPr lang="en-US" dirty="0" smtClean="0"/>
              <a:t>Questions</a:t>
            </a:r>
          </a:p>
          <a:p>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44</a:t>
            </a:fld>
            <a:endParaRPr lang="en-US">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45</a:t>
            </a:fld>
            <a:endParaRPr lang="en-US" dirty="0">
              <a:solidFill>
                <a:schemeClr val="bg1"/>
              </a:solidFill>
            </a:endParaRPr>
          </a:p>
        </p:txBody>
      </p:sp>
      <p:sp>
        <p:nvSpPr>
          <p:cNvPr id="5" name="Content Placeholder 2"/>
          <p:cNvSpPr>
            <a:spLocks noGrp="1"/>
          </p:cNvSpPr>
          <p:nvPr>
            <p:ph idx="1"/>
          </p:nvPr>
        </p:nvSpPr>
        <p:spPr>
          <a:xfrm>
            <a:off x="457200" y="1600200"/>
            <a:ext cx="8534400" cy="5029200"/>
          </a:xfrm>
        </p:spPr>
        <p:txBody>
          <a:bodyPr/>
          <a:lstStyle/>
          <a:p>
            <a:r>
              <a:rPr lang="en-US" dirty="0" err="1" smtClean="0"/>
              <a:t>Xypnios</a:t>
            </a:r>
            <a:r>
              <a:rPr lang="en-US" dirty="0" smtClean="0"/>
              <a:t>’ </a:t>
            </a:r>
            <a:r>
              <a:rPr lang="en-US" dirty="0" err="1" smtClean="0"/>
              <a:t>DispensAlert</a:t>
            </a:r>
            <a:r>
              <a:rPr lang="en-US" dirty="0" smtClean="0"/>
              <a:t>™ prototype built successfully and functions properly</a:t>
            </a:r>
          </a:p>
          <a:p>
            <a:r>
              <a:rPr lang="en-US" dirty="0" smtClean="0"/>
              <a:t>Real-world simulation</a:t>
            </a:r>
          </a:p>
          <a:p>
            <a:r>
              <a:rPr lang="en-US" dirty="0" smtClean="0"/>
              <a:t>ENSC 440 is a self-motivating course</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457200" y="1600200"/>
            <a:ext cx="8534400" cy="5029200"/>
          </a:xfrm>
        </p:spPr>
        <p:txBody>
          <a:bodyPr/>
          <a:lstStyle/>
          <a:p>
            <a:r>
              <a:rPr lang="en-US" dirty="0" smtClean="0"/>
              <a:t>Engineering Student Society Endowment Fund (ESSEF) from ESSS</a:t>
            </a:r>
          </a:p>
          <a:p>
            <a:r>
              <a:rPr lang="en-US" dirty="0" smtClean="0"/>
              <a:t>Jeff Sun (Engineering Undergraduate Student)</a:t>
            </a:r>
          </a:p>
          <a:p>
            <a:r>
              <a:rPr lang="en-US" dirty="0" smtClean="0"/>
              <a:t>Mr. Steve Whitmore</a:t>
            </a:r>
          </a:p>
          <a:p>
            <a:r>
              <a:rPr lang="en-US" dirty="0" smtClean="0"/>
              <a:t>Dr. Andrew </a:t>
            </a:r>
            <a:r>
              <a:rPr lang="en-US" dirty="0" err="1" smtClean="0"/>
              <a:t>Rawicz</a:t>
            </a:r>
            <a:endParaRPr lang="en-US" dirty="0" smtClean="0"/>
          </a:p>
          <a:p>
            <a:r>
              <a:rPr lang="en-US" dirty="0" smtClean="0"/>
              <a:t>Ali </a:t>
            </a:r>
            <a:r>
              <a:rPr lang="en-US" dirty="0" err="1" smtClean="0"/>
              <a:t>Ostadfar</a:t>
            </a:r>
            <a:r>
              <a:rPr lang="en-US" dirty="0" smtClean="0"/>
              <a:t> (Mechanical Design Consult)</a:t>
            </a:r>
          </a:p>
          <a:p>
            <a:r>
              <a:rPr lang="en-CA" dirty="0" smtClean="0"/>
              <a:t>Duncan and Sara (TAs)</a:t>
            </a:r>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46</a:t>
            </a:fld>
            <a:endParaRPr lang="en-US">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CA" dirty="0" smtClean="0"/>
              <a:t>Project Demonstration</a:t>
            </a:r>
            <a:endParaRPr lang="en-CA" dirty="0"/>
          </a:p>
        </p:txBody>
      </p:sp>
      <p:sp>
        <p:nvSpPr>
          <p:cNvPr id="4" name="Slide Number Placeholder 3"/>
          <p:cNvSpPr>
            <a:spLocks noGrp="1"/>
          </p:cNvSpPr>
          <p:nvPr>
            <p:ph type="sldNum" sz="quarter" idx="12"/>
          </p:nvPr>
        </p:nvSpPr>
        <p:spPr/>
        <p:txBody>
          <a:bodyPr/>
          <a:lstStyle/>
          <a:p>
            <a:fld id="{B9704678-E89D-47E9-883F-18FB52F16C6E}"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Thank You</a:t>
            </a:r>
            <a:endParaRPr lang="en-US" dirty="0"/>
          </a:p>
        </p:txBody>
      </p:sp>
      <p:sp>
        <p:nvSpPr>
          <p:cNvPr id="3" name="Content Placeholder 2"/>
          <p:cNvSpPr>
            <a:spLocks noGrp="1"/>
          </p:cNvSpPr>
          <p:nvPr>
            <p:ph idx="1"/>
          </p:nvPr>
        </p:nvSpPr>
        <p:spPr>
          <a:xfrm>
            <a:off x="457200" y="1600200"/>
            <a:ext cx="8534400" cy="5029200"/>
          </a:xfrm>
        </p:spPr>
        <p:txBody>
          <a:bodyPr/>
          <a:lstStyle/>
          <a:p>
            <a:pPr algn="ctr">
              <a:buNone/>
            </a:pPr>
            <a:endParaRPr lang="en-US" dirty="0" smtClean="0"/>
          </a:p>
          <a:p>
            <a:pPr algn="ctr">
              <a:buNone/>
            </a:pPr>
            <a:endParaRPr lang="en-US" dirty="0" smtClean="0"/>
          </a:p>
          <a:p>
            <a:pPr algn="ctr">
              <a:buNone/>
            </a:pPr>
            <a:r>
              <a:rPr lang="en-US" sz="4000" dirty="0" smtClean="0"/>
              <a:t>Questions?</a:t>
            </a:r>
            <a:endParaRPr lang="en-US" sz="4000"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48</a:t>
            </a:fld>
            <a:endParaRPr lang="en-US">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534400" cy="5029200"/>
          </a:xfrm>
        </p:spPr>
        <p:txBody>
          <a:bodyPr/>
          <a:lstStyle/>
          <a:p>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49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Introduction</a:t>
            </a:r>
            <a:endParaRPr lang="en-US" dirty="0"/>
          </a:p>
        </p:txBody>
      </p:sp>
      <p:sp>
        <p:nvSpPr>
          <p:cNvPr id="3" name="Content Placeholder 2"/>
          <p:cNvSpPr>
            <a:spLocks noGrp="1"/>
          </p:cNvSpPr>
          <p:nvPr>
            <p:ph idx="1"/>
          </p:nvPr>
        </p:nvSpPr>
        <p:spPr>
          <a:xfrm>
            <a:off x="457200" y="1371600"/>
            <a:ext cx="8534400" cy="4953000"/>
          </a:xfrm>
        </p:spPr>
        <p:txBody>
          <a:bodyPr>
            <a:normAutofit/>
          </a:bodyPr>
          <a:lstStyle/>
          <a:p>
            <a:r>
              <a:rPr lang="en-US" dirty="0" smtClean="0"/>
              <a:t>Electromechanical device</a:t>
            </a:r>
          </a:p>
          <a:p>
            <a:r>
              <a:rPr lang="en-US" dirty="0" smtClean="0"/>
              <a:t>Two Units</a:t>
            </a:r>
          </a:p>
          <a:p>
            <a:pPr lvl="1"/>
            <a:r>
              <a:rPr lang="en-US" dirty="0" smtClean="0"/>
              <a:t>Main (Dispenser)</a:t>
            </a:r>
          </a:p>
          <a:p>
            <a:pPr lvl="1"/>
            <a:r>
              <a:rPr lang="en-US" dirty="0" smtClean="0"/>
              <a:t>Wristband (Reminder)</a:t>
            </a:r>
          </a:p>
          <a:p>
            <a:pPr lvl="2"/>
            <a:r>
              <a:rPr lang="en-US" dirty="0" smtClean="0"/>
              <a:t>Audible reminders</a:t>
            </a:r>
          </a:p>
          <a:p>
            <a:pPr lvl="2"/>
            <a:r>
              <a:rPr lang="en-US" dirty="0" smtClean="0"/>
              <a:t>Force feedback reminders</a:t>
            </a:r>
          </a:p>
          <a:p>
            <a:r>
              <a:rPr lang="en-US" dirty="0" smtClean="0"/>
              <a:t>Dispense medicine in a timely manner</a:t>
            </a:r>
          </a:p>
          <a:p>
            <a:pPr lvl="1"/>
            <a:r>
              <a:rPr lang="en-US" dirty="0" smtClean="0"/>
              <a:t>Prevent over-medication</a:t>
            </a:r>
          </a:p>
          <a:p>
            <a:pPr lvl="1"/>
            <a:r>
              <a:rPr lang="en-US" dirty="0" smtClean="0"/>
              <a:t>Prevent under-medication</a:t>
            </a:r>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5</a:t>
            </a:fld>
            <a:endParaRPr lang="en-US">
              <a:solidFill>
                <a:schemeClr val="bg1"/>
              </a:solidFill>
            </a:endParaRPr>
          </a:p>
        </p:txBody>
      </p:sp>
      <p:pic>
        <p:nvPicPr>
          <p:cNvPr id="5" name="Picture 4" descr="DispensAlert.jpg"/>
          <p:cNvPicPr>
            <a:picLocks noChangeAspect="1"/>
          </p:cNvPicPr>
          <p:nvPr/>
        </p:nvPicPr>
        <p:blipFill>
          <a:blip r:embed="rId3" cstate="print"/>
          <a:stretch>
            <a:fillRect/>
          </a:stretch>
        </p:blipFill>
        <p:spPr>
          <a:xfrm>
            <a:off x="5562600" y="1828800"/>
            <a:ext cx="2819400" cy="21145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rple_caduceus_medical_symbol_6ygt_38155352.jpg"/>
          <p:cNvPicPr>
            <a:picLocks noChangeAspect="1"/>
          </p:cNvPicPr>
          <p:nvPr/>
        </p:nvPicPr>
        <p:blipFill>
          <a:blip r:embed="rId3" cstate="print"/>
          <a:stretch>
            <a:fillRect/>
          </a:stretch>
        </p:blipFill>
        <p:spPr>
          <a:xfrm>
            <a:off x="6400800" y="1905000"/>
            <a:ext cx="2438400" cy="2774228"/>
          </a:xfrm>
          <a:prstGeom prst="rect">
            <a:avLst/>
          </a:prstGeom>
          <a:scene3d>
            <a:camera prst="orthographicFront">
              <a:rot lat="0" lon="0" rev="21000000"/>
            </a:camera>
            <a:lightRig rig="threePt" dir="t"/>
          </a:scene3d>
        </p:spPr>
      </p:pic>
      <p:sp>
        <p:nvSpPr>
          <p:cNvPr id="2" name="Title 1"/>
          <p:cNvSpPr>
            <a:spLocks noGrp="1"/>
          </p:cNvSpPr>
          <p:nvPr>
            <p:ph type="title"/>
          </p:nvPr>
        </p:nvSpPr>
        <p:spPr>
          <a:xfrm>
            <a:off x="457200" y="533400"/>
            <a:ext cx="8229600" cy="1143000"/>
          </a:xfrm>
        </p:spPr>
        <p:txBody>
          <a:bodyPr/>
          <a:lstStyle/>
          <a:p>
            <a:r>
              <a:rPr lang="en-US" dirty="0" smtClean="0"/>
              <a:t>Motivation</a:t>
            </a:r>
            <a:endParaRPr lang="en-US" dirty="0"/>
          </a:p>
        </p:txBody>
      </p:sp>
      <p:sp>
        <p:nvSpPr>
          <p:cNvPr id="3" name="Content Placeholder 2"/>
          <p:cNvSpPr>
            <a:spLocks noGrp="1"/>
          </p:cNvSpPr>
          <p:nvPr>
            <p:ph idx="1"/>
          </p:nvPr>
        </p:nvSpPr>
        <p:spPr>
          <a:xfrm>
            <a:off x="457200" y="1371600"/>
            <a:ext cx="8534400" cy="4953000"/>
          </a:xfrm>
        </p:spPr>
        <p:txBody>
          <a:bodyPr>
            <a:normAutofit/>
          </a:bodyPr>
          <a:lstStyle/>
          <a:p>
            <a:r>
              <a:rPr lang="en-US" dirty="0" smtClean="0"/>
              <a:t>Canada’s Aging population </a:t>
            </a:r>
          </a:p>
          <a:p>
            <a:pPr lvl="1"/>
            <a:r>
              <a:rPr lang="en-US" dirty="0" smtClean="0"/>
              <a:t>14% over 65</a:t>
            </a:r>
          </a:p>
          <a:p>
            <a:pPr lvl="2"/>
            <a:r>
              <a:rPr lang="en-US" dirty="0" smtClean="0"/>
              <a:t>20% by 2021</a:t>
            </a:r>
          </a:p>
          <a:p>
            <a:pPr lvl="1"/>
            <a:r>
              <a:rPr lang="en-US" dirty="0" smtClean="0"/>
              <a:t>87% on at least one medication</a:t>
            </a:r>
          </a:p>
          <a:p>
            <a:pPr lvl="1"/>
            <a:r>
              <a:rPr lang="en-US" dirty="0" smtClean="0"/>
              <a:t>90% with age-related memory decline</a:t>
            </a:r>
          </a:p>
          <a:p>
            <a:r>
              <a:rPr lang="en-US" dirty="0" smtClean="0"/>
              <a:t>Benefits elderly individuals</a:t>
            </a:r>
          </a:p>
          <a:p>
            <a:pPr lvl="1"/>
            <a:r>
              <a:rPr lang="en-US" dirty="0" smtClean="0"/>
              <a:t>Increase independence</a:t>
            </a:r>
          </a:p>
          <a:p>
            <a:pPr lvl="1"/>
            <a:r>
              <a:rPr lang="en-US" dirty="0" smtClean="0"/>
              <a:t>Maintain Health</a:t>
            </a:r>
          </a:p>
          <a:p>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6</a:t>
            </a:fld>
            <a:endParaRPr lang="en-US">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19200"/>
            <a:ext cx="8534400" cy="5105400"/>
          </a:xfrm>
        </p:spPr>
        <p:txBody>
          <a:bodyPr>
            <a:normAutofit fontScale="92500" lnSpcReduction="10000"/>
          </a:bodyPr>
          <a:lstStyle/>
          <a:p>
            <a:r>
              <a:rPr lang="en-US" dirty="0" smtClean="0"/>
              <a:t>Introduction</a:t>
            </a:r>
          </a:p>
          <a:p>
            <a:r>
              <a:rPr lang="en-US" b="1" dirty="0" smtClean="0">
                <a:solidFill>
                  <a:schemeClr val="accent2">
                    <a:lumMod val="75000"/>
                  </a:schemeClr>
                </a:solidFill>
              </a:rPr>
              <a:t>System Overview</a:t>
            </a:r>
          </a:p>
          <a:p>
            <a:r>
              <a:rPr lang="en-US" dirty="0" smtClean="0"/>
              <a:t>System Design</a:t>
            </a:r>
          </a:p>
          <a:p>
            <a:r>
              <a:rPr lang="en-US" dirty="0" smtClean="0"/>
              <a:t>Market Analysis</a:t>
            </a:r>
          </a:p>
          <a:p>
            <a:r>
              <a:rPr lang="en-US" dirty="0" smtClean="0"/>
              <a:t>Timeline and Budget</a:t>
            </a:r>
          </a:p>
          <a:p>
            <a:r>
              <a:rPr lang="en-US" dirty="0" smtClean="0"/>
              <a:t>Future Development</a:t>
            </a:r>
          </a:p>
          <a:p>
            <a:r>
              <a:rPr lang="en-US" dirty="0" smtClean="0"/>
              <a:t>Team Dynamics</a:t>
            </a:r>
          </a:p>
          <a:p>
            <a:r>
              <a:rPr lang="en-US" dirty="0" smtClean="0"/>
              <a:t>Conclusion</a:t>
            </a:r>
          </a:p>
          <a:p>
            <a:r>
              <a:rPr lang="en-US" dirty="0" smtClean="0"/>
              <a:t>Acknowledgements</a:t>
            </a:r>
          </a:p>
          <a:p>
            <a:r>
              <a:rPr lang="en-US" dirty="0" smtClean="0"/>
              <a:t>Questions</a:t>
            </a:r>
          </a:p>
          <a:p>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7</a:t>
            </a:fld>
            <a:endParaRPr lang="en-US">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System Overview</a:t>
            </a:r>
            <a:endParaRPr lang="en-US" dirty="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8</a:t>
            </a:fld>
            <a:endParaRPr lang="en-US" dirty="0">
              <a:solidFill>
                <a:schemeClr val="bg1"/>
              </a:solidFill>
            </a:endParaRPr>
          </a:p>
        </p:txBody>
      </p:sp>
      <p:pic>
        <p:nvPicPr>
          <p:cNvPr id="9" name="Content Placeholder 6" descr="System Overview.gif"/>
          <p:cNvPicPr>
            <a:picLocks noGrp="1" noChangeAspect="1"/>
          </p:cNvPicPr>
          <p:nvPr>
            <p:ph idx="1"/>
          </p:nvPr>
        </p:nvPicPr>
        <p:blipFill>
          <a:blip r:embed="rId3" cstate="print"/>
          <a:stretch>
            <a:fillRect/>
          </a:stretch>
        </p:blipFill>
        <p:spPr>
          <a:xfrm>
            <a:off x="552451" y="1371600"/>
            <a:ext cx="8591549" cy="435684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19200"/>
            <a:ext cx="8534400" cy="5105400"/>
          </a:xfrm>
        </p:spPr>
        <p:txBody>
          <a:bodyPr>
            <a:normAutofit fontScale="92500" lnSpcReduction="10000"/>
          </a:bodyPr>
          <a:lstStyle/>
          <a:p>
            <a:r>
              <a:rPr lang="en-US" dirty="0" smtClean="0"/>
              <a:t>Introduction</a:t>
            </a:r>
          </a:p>
          <a:p>
            <a:r>
              <a:rPr lang="en-US" dirty="0" smtClean="0"/>
              <a:t>System Overview</a:t>
            </a:r>
          </a:p>
          <a:p>
            <a:r>
              <a:rPr lang="en-US" b="1" dirty="0" smtClean="0">
                <a:solidFill>
                  <a:schemeClr val="accent2">
                    <a:lumMod val="75000"/>
                  </a:schemeClr>
                </a:solidFill>
              </a:rPr>
              <a:t>System Design</a:t>
            </a:r>
          </a:p>
          <a:p>
            <a:r>
              <a:rPr lang="en-US" dirty="0" smtClean="0"/>
              <a:t>Market Analysis</a:t>
            </a:r>
          </a:p>
          <a:p>
            <a:r>
              <a:rPr lang="en-US" dirty="0" smtClean="0"/>
              <a:t>Timeline and Budget</a:t>
            </a:r>
          </a:p>
          <a:p>
            <a:r>
              <a:rPr lang="en-US" dirty="0" smtClean="0"/>
              <a:t>Future Development</a:t>
            </a:r>
          </a:p>
          <a:p>
            <a:r>
              <a:rPr lang="en-US" dirty="0" smtClean="0"/>
              <a:t>Team Dynamics</a:t>
            </a:r>
          </a:p>
          <a:p>
            <a:r>
              <a:rPr lang="en-US" dirty="0" smtClean="0"/>
              <a:t>Conclusion</a:t>
            </a:r>
          </a:p>
          <a:p>
            <a:r>
              <a:rPr lang="en-US" dirty="0" smtClean="0"/>
              <a:t>Acknowledgements</a:t>
            </a:r>
          </a:p>
          <a:p>
            <a:r>
              <a:rPr lang="en-US" dirty="0" smtClean="0"/>
              <a:t>Questions</a:t>
            </a:r>
          </a:p>
          <a:p>
            <a:endParaRPr lang="en-US" dirty="0" smtClean="0"/>
          </a:p>
        </p:txBody>
      </p:sp>
      <p:sp>
        <p:nvSpPr>
          <p:cNvPr id="4" name="Slide Number Placeholder 3"/>
          <p:cNvSpPr>
            <a:spLocks noGrp="1"/>
          </p:cNvSpPr>
          <p:nvPr>
            <p:ph type="sldNum" sz="quarter" idx="12"/>
          </p:nvPr>
        </p:nvSpPr>
        <p:spPr/>
        <p:txBody>
          <a:bodyPr/>
          <a:lstStyle/>
          <a:p>
            <a:fld id="{B9704678-E89D-47E9-883F-18FB52F16C6E}" type="slidenum">
              <a:rPr lang="en-US" smtClean="0">
                <a:solidFill>
                  <a:schemeClr val="bg1"/>
                </a:solidFill>
              </a:rPr>
              <a:pPr/>
              <a:t>9</a:t>
            </a:fld>
            <a:endParaRPr lang="en-US">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1939</TotalTime>
  <Words>4129</Words>
  <Application>Microsoft Office PowerPoint</Application>
  <PresentationFormat>On-screen Show (4:3)</PresentationFormat>
  <Paragraphs>560</Paragraphs>
  <Slides>49</Slides>
  <Notes>32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Dispensalert</vt:lpstr>
      <vt:lpstr>The Xypnios Team</vt:lpstr>
      <vt:lpstr>Outline</vt:lpstr>
      <vt:lpstr>Outline</vt:lpstr>
      <vt:lpstr>Introduction</vt:lpstr>
      <vt:lpstr>Motivation</vt:lpstr>
      <vt:lpstr>Outline</vt:lpstr>
      <vt:lpstr>System Overview</vt:lpstr>
      <vt:lpstr>Outline</vt:lpstr>
      <vt:lpstr>Main Unit - MCU</vt:lpstr>
      <vt:lpstr>Main Unit – Touch Screen</vt:lpstr>
      <vt:lpstr>Main Unit - GUI</vt:lpstr>
      <vt:lpstr>Main Unit - GUI</vt:lpstr>
      <vt:lpstr>Main Unit - GUI</vt:lpstr>
      <vt:lpstr>Main Unit - GUI</vt:lpstr>
      <vt:lpstr>Main Unit - GUI</vt:lpstr>
      <vt:lpstr>Main Unit – Barcode Scanner</vt:lpstr>
      <vt:lpstr>XBee™ RF Modules</vt:lpstr>
      <vt:lpstr>Wristband Unit - MCU</vt:lpstr>
      <vt:lpstr>Wristband Unit - GUI</vt:lpstr>
      <vt:lpstr>Wristband Unit - Vibrator</vt:lpstr>
      <vt:lpstr>Wristband Unit – Piezo Element</vt:lpstr>
      <vt:lpstr>Main Unit – Mechanical System</vt:lpstr>
      <vt:lpstr>Main Unit – Mechanical System</vt:lpstr>
      <vt:lpstr>Main Unit – Mechanical System</vt:lpstr>
      <vt:lpstr>Main Unit – Mechanical System</vt:lpstr>
      <vt:lpstr>Main Unit – Mechanical System</vt:lpstr>
      <vt:lpstr>Main Unit – Mechanical System</vt:lpstr>
      <vt:lpstr>Main Unit – Mechanical System</vt:lpstr>
      <vt:lpstr>Outline</vt:lpstr>
      <vt:lpstr>Market Analysis</vt:lpstr>
      <vt:lpstr>Market Analysis</vt:lpstr>
      <vt:lpstr>Competitor Analysis</vt:lpstr>
      <vt:lpstr>Competitive Advantages</vt:lpstr>
      <vt:lpstr>Marketing Strategy</vt:lpstr>
      <vt:lpstr>Outline</vt:lpstr>
      <vt:lpstr>Project Timeline</vt:lpstr>
      <vt:lpstr>Project Budget</vt:lpstr>
      <vt:lpstr>Outline</vt:lpstr>
      <vt:lpstr>Future Development</vt:lpstr>
      <vt:lpstr>Outline</vt:lpstr>
      <vt:lpstr>Team Dynamics</vt:lpstr>
      <vt:lpstr>Lessons Learned</vt:lpstr>
      <vt:lpstr>Outline</vt:lpstr>
      <vt:lpstr>Conclusion</vt:lpstr>
      <vt:lpstr>Acknowledgements</vt:lpstr>
      <vt:lpstr>Project Demonstration</vt:lpstr>
      <vt:lpstr>Thank You</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dc:creator>
  <cp:lastModifiedBy>Mohammad</cp:lastModifiedBy>
  <cp:revision>222</cp:revision>
  <dcterms:created xsi:type="dcterms:W3CDTF">2010-01-10T03:00:44Z</dcterms:created>
  <dcterms:modified xsi:type="dcterms:W3CDTF">2010-04-28T20:28:11Z</dcterms:modified>
</cp:coreProperties>
</file>