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81" r:id="rId4"/>
    <p:sldId id="259" r:id="rId5"/>
    <p:sldId id="260" r:id="rId6"/>
    <p:sldId id="261" r:id="rId7"/>
    <p:sldId id="262" r:id="rId8"/>
    <p:sldId id="282" r:id="rId9"/>
    <p:sldId id="274" r:id="rId10"/>
    <p:sldId id="263" r:id="rId11"/>
    <p:sldId id="265" r:id="rId12"/>
    <p:sldId id="285" r:id="rId13"/>
    <p:sldId id="284" r:id="rId14"/>
    <p:sldId id="266" r:id="rId15"/>
    <p:sldId id="267" r:id="rId16"/>
    <p:sldId id="287" r:id="rId17"/>
    <p:sldId id="294" r:id="rId18"/>
    <p:sldId id="295" r:id="rId19"/>
    <p:sldId id="296" r:id="rId20"/>
    <p:sldId id="268" r:id="rId21"/>
    <p:sldId id="270" r:id="rId22"/>
    <p:sldId id="293" r:id="rId23"/>
    <p:sldId id="279" r:id="rId24"/>
    <p:sldId id="273" r:id="rId25"/>
    <p:sldId id="291" r:id="rId26"/>
    <p:sldId id="292" r:id="rId27"/>
    <p:sldId id="275" r:id="rId28"/>
    <p:sldId id="278" r:id="rId29"/>
    <p:sldId id="276" r:id="rId30"/>
    <p:sldId id="297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xmlns:mc="http://schemas.openxmlformats.org/markup-compatibility/2006" xmlns:a14="http://schemas.microsoft.com/office/drawing/2010/main" val="FF0000" mc:Ignorable=""/>
    </p:penClr>
    <p:extLst>
      <p:ext uri="{EC167BDD-8182-4AB7-AECC-EB403E3ABB37}">
        <p14:laserClr xmlns:p14="http://schemas.microsoft.com/office/powerpoint/2010/main">
          <a:srgbClr xmlns:mc="http://schemas.openxmlformats.org/markup-compatibility/2006" xmlns:a14="http://schemas.microsoft.com/office/drawing/2010/main" val="FF0000" mc:Ignorable="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14" autoAdjust="0"/>
    <p:restoredTop sz="92698" autoAdjust="0"/>
  </p:normalViewPr>
  <p:slideViewPr>
    <p:cSldViewPr>
      <p:cViewPr>
        <p:scale>
          <a:sx n="47" d="100"/>
          <a:sy n="47" d="100"/>
        </p:scale>
        <p:origin x="-59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1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1CE0D54-F9DE-4D19-BD1D-BF634BBBDF90}" type="datetimeFigureOut">
              <a:rPr lang="en-US"/>
              <a:pPr>
                <a:defRPr/>
              </a:pPr>
              <a:t>4/14/2010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5E458C8-533A-489F-9D46-B728DC61E6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382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Mike</a:t>
            </a: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863A537-41CD-4A77-9FB8-2E7B9DC35806}" type="slidenum">
              <a:rPr lang="en-US" smtClean="0"/>
              <a:pPr eaLnBrk="1" hangingPunct="1"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Jack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dirty="0" smtClean="0"/>
              <a:t>Overview of the structural components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dirty="0" smtClean="0"/>
              <a:t>Discussion of use of metals for strength, existing trainer etc.</a:t>
            </a:r>
            <a:endParaRPr lang="en-US" dirty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016F766-144B-4BDA-BC4E-B113BB2FBC17}" type="slidenum">
              <a:rPr lang="en-US" smtClean="0"/>
              <a:pPr eaLnBrk="1" hangingPunct="1"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Jack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dirty="0" err="1" smtClean="0"/>
              <a:t>Ballscrew</a:t>
            </a:r>
            <a:r>
              <a:rPr lang="en-US" dirty="0" smtClean="0"/>
              <a:t> and glides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dirty="0" smtClean="0"/>
              <a:t>Discussion of system efficiency etc.</a:t>
            </a:r>
            <a:endParaRPr lang="en-US" dirty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BE3E6A0-F167-4BA8-B184-C7E214259C68}" type="slidenum">
              <a:rPr lang="en-US" smtClean="0"/>
              <a:pPr eaLnBrk="1" hangingPunct="1"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Jack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dirty="0" smtClean="0"/>
              <a:t>Materials used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dirty="0" smtClean="0"/>
              <a:t>Passive system to engage core muscles</a:t>
            </a:r>
            <a:endParaRPr lang="en-US" dirty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AA0C998-DC4C-4E90-B755-D31216D6FF2E}" type="slidenum">
              <a:rPr lang="en-US" smtClean="0"/>
              <a:pPr eaLnBrk="1" hangingPunct="1"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Jack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dirty="0" smtClean="0"/>
              <a:t>Purpose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dirty="0" smtClean="0"/>
              <a:t>Simplicity of design</a:t>
            </a:r>
            <a:endParaRPr lang="en-US" dirty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08CD5CC-61B5-41F8-8F6B-DF2BAC3D9B2B}" type="slidenum">
              <a:rPr lang="en-US" smtClean="0"/>
              <a:pPr eaLnBrk="1" hangingPunct="1"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Jack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dirty="0" smtClean="0"/>
              <a:t>Role visual feedback plays in virtual reality experience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dirty="0" smtClean="0"/>
              <a:t>Current and future implementation</a:t>
            </a:r>
            <a:endParaRPr lang="en-US" dirty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173FE57-44F5-4F6B-B00E-1996F2488A2A}" type="slidenum">
              <a:rPr lang="en-US" smtClean="0"/>
              <a:pPr eaLnBrk="1" hangingPunct="1"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Transition to Dan</a:t>
            </a:r>
          </a:p>
          <a:p>
            <a:pPr eaLnBrk="1" hangingPunct="1"/>
            <a:r>
              <a:rPr lang="en-US" smtClean="0"/>
              <a:t>- All electronics </a:t>
            </a: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31DF012-39EA-4692-A11A-D686E9DA6C35}" type="slidenum">
              <a:rPr lang="en-US" smtClean="0"/>
              <a:pPr eaLnBrk="1" hangingPunct="1"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Dan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5E1FF32-9212-45F7-B4E8-1E95F49FA617}" type="slidenum">
              <a:rPr lang="en-US" smtClean="0"/>
              <a:pPr eaLnBrk="1" hangingPunct="1"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Lukas</a:t>
            </a:r>
          </a:p>
          <a:p>
            <a:pPr eaLnBrk="1" hangingPunct="1"/>
            <a:r>
              <a:rPr lang="en-US" smtClean="0"/>
              <a:t>- Teamwork and business aspects</a:t>
            </a: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AE63346-FAAE-44F7-BC68-C1B22AE373A1}" type="slidenum">
              <a:rPr lang="en-US" smtClean="0"/>
              <a:pPr eaLnBrk="1" hangingPunct="1"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Lukas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dirty="0" smtClean="0"/>
              <a:t>Outline of the major expenses</a:t>
            </a: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B13302C-21DD-4EB9-851E-7FEF20F760B7}" type="slidenum">
              <a:rPr lang="en-US" smtClean="0"/>
              <a:pPr eaLnBrk="1" hangingPunct="1"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Lukas</a:t>
            </a:r>
          </a:p>
          <a:p>
            <a:pPr eaLnBrk="1" hangingPunct="1"/>
            <a:r>
              <a:rPr lang="en-US" smtClean="0"/>
              <a:t>- Discussion of the costs</a:t>
            </a: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9F0CDFF-085E-4292-8E01-843F3B68C947}" type="slidenum">
              <a:rPr lang="en-US" smtClean="0"/>
              <a:pPr eaLnBrk="1" hangingPunct="1"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Mike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3CF89EC-CCE8-4362-B0AE-5B9AF7F23F20}" type="slidenum">
              <a:rPr lang="en-US" smtClean="0"/>
              <a:pPr eaLnBrk="1" hangingPunct="1"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Lukas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dirty="0" smtClean="0"/>
              <a:t>How we allocated the work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dirty="0" smtClean="0"/>
              <a:t>Teams of people worked on each section</a:t>
            </a:r>
            <a:endParaRPr lang="en-US" dirty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4DDE9D1-79FB-4E4A-8EF2-D328F04069C7}" type="slidenum">
              <a:rPr lang="en-US" smtClean="0"/>
              <a:pPr eaLnBrk="1" hangingPunct="1"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Lukas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dirty="0" smtClean="0"/>
              <a:t>May have to simplify this if it doesn’t show well on projector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dirty="0" smtClean="0"/>
              <a:t>Discussion of proposed vs. actual milestones</a:t>
            </a:r>
            <a:endParaRPr lang="en-US" dirty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F8058BE-DF3B-4D0A-96B0-9759ECC0E3C1}" type="slidenum">
              <a:rPr lang="en-US" smtClean="0"/>
              <a:pPr eaLnBrk="1" hangingPunct="1"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Lukas</a:t>
            </a:r>
          </a:p>
          <a:p>
            <a:pPr eaLnBrk="1" hangingPunct="1"/>
            <a:r>
              <a:rPr lang="en-US" smtClean="0"/>
              <a:t>- Discussion of our take-aways of the project</a:t>
            </a: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A20B0C2-E70D-4BF5-9A6F-C9EE75F8A283}" type="slidenum">
              <a:rPr lang="en-US" smtClean="0"/>
              <a:pPr eaLnBrk="1" hangingPunct="1"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Lukas</a:t>
            </a:r>
          </a:p>
          <a:p>
            <a:pPr eaLnBrk="1" hangingPunct="1"/>
            <a:r>
              <a:rPr lang="en-US" smtClean="0"/>
              <a:t>- How we see the ideal project</a:t>
            </a: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ADB81B7-362B-434D-B546-271B33900454}" type="slidenum">
              <a:rPr lang="en-US" smtClean="0"/>
              <a:pPr eaLnBrk="1" hangingPunct="1"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Transition back to Mike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dirty="0" smtClean="0"/>
              <a:t>Thank audience for time and interest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dirty="0" smtClean="0"/>
              <a:t>Key takeaways for us</a:t>
            </a:r>
            <a:endParaRPr lang="en-US" dirty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C74E08-FDAF-41AD-94E9-65F74E786152}" type="slidenum">
              <a:rPr lang="en-US" smtClean="0"/>
              <a:pPr eaLnBrk="1" hangingPunct="1"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Mike</a:t>
            </a: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080E80-DEA3-4ADF-9D2A-5EC1FC52D8EB}" type="slidenum">
              <a:rPr lang="en-US" smtClean="0"/>
              <a:pPr eaLnBrk="1" hangingPunct="1"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Mike</a:t>
            </a: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AB857FE-6795-4242-A1B6-5DC4A102B4D9}" type="slidenum">
              <a:rPr lang="en-US" smtClean="0"/>
              <a:pPr eaLnBrk="1" hangingPunct="1"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Mike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8863C64-89B1-4896-8891-27951F2BDDCF}" type="slidenum">
              <a:rPr lang="en-US" smtClean="0"/>
              <a:pPr eaLnBrk="1" hangingPunct="1"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Mike</a:t>
            </a: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CF6D64A-A8EC-4876-8D0C-825D6CF5F1CC}" type="slidenum">
              <a:rPr lang="en-US" smtClean="0"/>
              <a:pPr eaLnBrk="1" hangingPunct="1"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Mike</a:t>
            </a:r>
          </a:p>
          <a:p>
            <a:pPr eaLnBrk="1" hangingPunct="1"/>
            <a:r>
              <a:rPr lang="en-US" smtClean="0"/>
              <a:t> - need approx costs, feature breakdown</a:t>
            </a: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2819AFE-8F80-498F-A7ED-D2CBF4F41D64}" type="slidenum">
              <a:rPr lang="en-US" smtClean="0"/>
              <a:pPr eaLnBrk="1" hangingPunct="1"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Mike</a:t>
            </a:r>
          </a:p>
          <a:p>
            <a:pPr eaLnBrk="1" hangingPunct="1"/>
            <a:r>
              <a:rPr lang="en-US" smtClean="0"/>
              <a:t>- Should be sexier, maybe rate how we did on each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E303B31-680A-4A99-AAAF-D86A24D49084}" type="slidenum">
              <a:rPr lang="en-US" smtClean="0"/>
              <a:pPr eaLnBrk="1" hangingPunct="1"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Mike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D4C4918-6D3F-44DB-A591-A9A309E35105}" type="slidenum">
              <a:rPr lang="en-US" smtClean="0"/>
              <a:pPr eaLnBrk="1" hangingPunct="1"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Transition to Jack</a:t>
            </a: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219B574-1D60-4A70-B478-0CD47E7B4B1E}" type="slidenum">
              <a:rPr lang="en-US" smtClean="0"/>
              <a:pPr eaLnBrk="1" hangingPunct="1"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Jack</a:t>
            </a:r>
          </a:p>
          <a:p>
            <a:pPr eaLnBrk="1" hangingPunct="1"/>
            <a:r>
              <a:rPr lang="en-US" smtClean="0"/>
              <a:t>- User is central to our system</a:t>
            </a:r>
          </a:p>
          <a:p>
            <a:pPr eaLnBrk="1" hangingPunct="1"/>
            <a:r>
              <a:rPr lang="en-US" smtClean="0"/>
              <a:t>- Modules to the system, integration a critical step</a:t>
            </a: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8FEAB4C-CBF1-4C2E-B6D2-F74E03E1D1B1}" type="slidenum">
              <a:rPr lang="en-US" smtClean="0"/>
              <a:pPr eaLnBrk="1" hangingPunct="1"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1835150" y="0"/>
            <a:ext cx="70580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>
                <a:solidFill>
                  <a:srgbClr xmlns:mc="http://schemas.openxmlformats.org/markup-compatibility/2006" xmlns:a14="http://schemas.microsoft.com/office/drawing/2010/main" val="C00000" mc:Ignorable=""/>
                </a:solidFill>
              </a:rPr>
              <a:t>___________________________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835696" y="0"/>
            <a:ext cx="6913017" cy="476250"/>
          </a:xfrm>
        </p:spPr>
        <p:txBody>
          <a:bodyPr/>
          <a:lstStyle>
            <a:lvl1pPr marL="0" indent="0" algn="r">
              <a:buFontTx/>
              <a:buNone/>
              <a:defRPr sz="2800">
                <a:solidFill>
                  <a:srgbClr xmlns:mc="http://schemas.openxmlformats.org/markup-compatibility/2006" xmlns:a14="http://schemas.microsoft.com/office/drawing/2010/main" val="C00000" mc:Ignorable="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B8496-395E-48EE-B44D-C3DE568EF3BA}" type="datetime1">
              <a:rPr lang="en-CA"/>
              <a:pPr>
                <a:defRPr/>
              </a:pPr>
              <a:t>14/04/2010</a:t>
            </a:fld>
            <a:endParaRPr lang="en-CA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D514B-E468-4458-8B40-6930F2B54179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90668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77A8A-1F8A-4DE5-AEF4-9957CACC5DB1}" type="datetime1">
              <a:rPr lang="en-CA"/>
              <a:pPr>
                <a:defRPr/>
              </a:pPr>
              <a:t>14/04/2010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5A687-9A0A-41E2-A728-1897CB327FD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31343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A28C1-7E52-4AE6-960B-9D9B7F61F389}" type="datetime1">
              <a:rPr lang="en-CA"/>
              <a:pPr>
                <a:defRPr/>
              </a:pPr>
              <a:t>14/04/2010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32432-E1A0-4BBC-ACC9-EE6DDD682B7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70209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45840"/>
            <a:ext cx="8229600" cy="78296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8" name="Content Placeholder 10"/>
          <p:cNvSpPr>
            <a:spLocks noGrp="1"/>
          </p:cNvSpPr>
          <p:nvPr>
            <p:ph sz="quarter" idx="13"/>
          </p:nvPr>
        </p:nvSpPr>
        <p:spPr>
          <a:xfrm>
            <a:off x="1835696" y="0"/>
            <a:ext cx="6913017" cy="476250"/>
          </a:xfrm>
        </p:spPr>
        <p:txBody>
          <a:bodyPr/>
          <a:lstStyle>
            <a:lvl1pPr marL="0" indent="0" algn="r">
              <a:buFontTx/>
              <a:buNone/>
              <a:defRPr sz="2800">
                <a:solidFill>
                  <a:srgbClr xmlns:mc="http://schemas.openxmlformats.org/markup-compatibility/2006" xmlns:a14="http://schemas.microsoft.com/office/drawing/2010/main" val="C00000" mc:Ignorable="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FEDDE-ACBC-4E89-923F-72FFEDD9C664}" type="datetime1">
              <a:rPr lang="en-CA"/>
              <a:pPr>
                <a:defRPr/>
              </a:pPr>
              <a:t>14/04/2010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1600">
                <a:solidFill>
                  <a:srgbClr xmlns:mc="http://schemas.openxmlformats.org/markup-compatibility/2006" xmlns:a14="http://schemas.microsoft.com/office/drawing/2010/main" val="C00000" mc:Ignorable=""/>
                </a:solidFill>
              </a:defRPr>
            </a:lvl1pPr>
          </a:lstStyle>
          <a:p>
            <a:pPr>
              <a:defRPr/>
            </a:pPr>
            <a:fld id="{EC73EB8E-E62F-4E7E-BCC0-921298ECEAC8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23512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sz="quarter" idx="13"/>
          </p:nvPr>
        </p:nvSpPr>
        <p:spPr>
          <a:xfrm>
            <a:off x="1835696" y="44624"/>
            <a:ext cx="6913017" cy="476250"/>
          </a:xfrm>
        </p:spPr>
        <p:txBody>
          <a:bodyPr/>
          <a:lstStyle>
            <a:lvl1pPr marL="0" indent="0" algn="r">
              <a:buFontTx/>
              <a:buNone/>
              <a:defRPr sz="2800">
                <a:solidFill>
                  <a:srgbClr xmlns:mc="http://schemas.openxmlformats.org/markup-compatibility/2006" xmlns:a14="http://schemas.microsoft.com/office/drawing/2010/main" val="C00000" mc:Ignorable="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30817-CC11-40EE-9955-27C99A6DD749}" type="datetime1">
              <a:rPr lang="en-CA"/>
              <a:pPr>
                <a:defRPr/>
              </a:pPr>
              <a:t>14/04/2010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46559-5EE1-4424-9E06-6C7EB8744B4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4708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4584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2856"/>
            <a:ext cx="4038600" cy="39933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2856"/>
            <a:ext cx="4038600" cy="39933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9" name="Content Placeholder 10"/>
          <p:cNvSpPr>
            <a:spLocks noGrp="1"/>
          </p:cNvSpPr>
          <p:nvPr>
            <p:ph sz="quarter" idx="13"/>
          </p:nvPr>
        </p:nvSpPr>
        <p:spPr>
          <a:xfrm>
            <a:off x="1835696" y="0"/>
            <a:ext cx="6913017" cy="476250"/>
          </a:xfrm>
        </p:spPr>
        <p:txBody>
          <a:bodyPr/>
          <a:lstStyle>
            <a:lvl1pPr marL="0" indent="0" algn="r">
              <a:buFontTx/>
              <a:buNone/>
              <a:defRPr sz="2800">
                <a:solidFill>
                  <a:srgbClr xmlns:mc="http://schemas.openxmlformats.org/markup-compatibility/2006" xmlns:a14="http://schemas.microsoft.com/office/drawing/2010/main" val="C00000" mc:Ignorable="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2BC97-0B3A-4B18-9BF7-298CA1BC9295}" type="datetime1">
              <a:rPr lang="en-CA"/>
              <a:pPr>
                <a:defRPr/>
              </a:pPr>
              <a:t>14/04/2010</a:t>
            </a:fld>
            <a:endParaRPr lang="en-CA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B4B63-EB87-44A4-8339-D98D974112A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37838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45840"/>
            <a:ext cx="8229600" cy="78296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183" y="17728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20889"/>
            <a:ext cx="4040188" cy="370527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17728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20889"/>
            <a:ext cx="4041775" cy="370527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835696" y="0"/>
            <a:ext cx="6913017" cy="476250"/>
          </a:xfrm>
        </p:spPr>
        <p:txBody>
          <a:bodyPr/>
          <a:lstStyle>
            <a:lvl1pPr marL="0" indent="0" algn="r">
              <a:buFontTx/>
              <a:buNone/>
              <a:defRPr sz="2800">
                <a:solidFill>
                  <a:srgbClr xmlns:mc="http://schemas.openxmlformats.org/markup-compatibility/2006" xmlns:a14="http://schemas.microsoft.com/office/drawing/2010/main" val="C00000" mc:Ignorable="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468313" y="6381750"/>
            <a:ext cx="7848600" cy="3397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316913" y="6381750"/>
            <a:ext cx="369887" cy="3397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92F8F-DEB8-4893-8A9F-787650CCCD8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4060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4584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6" name="Content Placeholder 10"/>
          <p:cNvSpPr>
            <a:spLocks noGrp="1"/>
          </p:cNvSpPr>
          <p:nvPr>
            <p:ph sz="quarter" idx="13"/>
          </p:nvPr>
        </p:nvSpPr>
        <p:spPr>
          <a:xfrm>
            <a:off x="1835696" y="0"/>
            <a:ext cx="6913017" cy="476250"/>
          </a:xfrm>
        </p:spPr>
        <p:txBody>
          <a:bodyPr/>
          <a:lstStyle>
            <a:lvl1pPr marL="0" indent="0" algn="r">
              <a:buFontTx/>
              <a:buNone/>
              <a:defRPr sz="2800">
                <a:solidFill>
                  <a:srgbClr xmlns:mc="http://schemas.openxmlformats.org/markup-compatibility/2006" xmlns:a14="http://schemas.microsoft.com/office/drawing/2010/main" val="C00000" mc:Ignorable="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1AD34-3A3C-40C0-8671-F1E948B93870}" type="datetime1">
              <a:rPr lang="en-CA"/>
              <a:pPr>
                <a:defRPr/>
              </a:pPr>
              <a:t>14/04/2010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20C3B-357C-433E-A354-DBB28029DCA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5909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0"/>
          <p:cNvSpPr>
            <a:spLocks noGrp="1"/>
          </p:cNvSpPr>
          <p:nvPr>
            <p:ph sz="quarter" idx="13"/>
          </p:nvPr>
        </p:nvSpPr>
        <p:spPr>
          <a:xfrm>
            <a:off x="1835696" y="0"/>
            <a:ext cx="6913017" cy="476250"/>
          </a:xfrm>
        </p:spPr>
        <p:txBody>
          <a:bodyPr/>
          <a:lstStyle>
            <a:lvl1pPr marL="0" indent="0" algn="r">
              <a:buFontTx/>
              <a:buNone/>
              <a:defRPr sz="2800">
                <a:solidFill>
                  <a:srgbClr xmlns:mc="http://schemas.openxmlformats.org/markup-compatibility/2006" xmlns:a14="http://schemas.microsoft.com/office/drawing/2010/main" val="C00000" mc:Ignorable="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4DA8D-2FED-4B92-997F-96D92D7A8521}" type="datetime1">
              <a:rPr lang="en-CA"/>
              <a:pPr>
                <a:defRPr/>
              </a:pPr>
              <a:t>14/04/2010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76473-A6A6-43B1-B190-004AAB11FEF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392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1F419-FF39-441E-822B-C78FD5137424}" type="datetime1">
              <a:rPr lang="en-CA"/>
              <a:pPr>
                <a:defRPr/>
              </a:pPr>
              <a:t>14/04/2010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E7A7A-00E9-4EFD-B080-050278413DF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419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sz="quarter" idx="13"/>
          </p:nvPr>
        </p:nvSpPr>
        <p:spPr>
          <a:xfrm>
            <a:off x="1835696" y="0"/>
            <a:ext cx="6913017" cy="476250"/>
          </a:xfrm>
        </p:spPr>
        <p:txBody>
          <a:bodyPr/>
          <a:lstStyle>
            <a:lvl1pPr marL="0" indent="0" algn="r">
              <a:buFontTx/>
              <a:buNone/>
              <a:defRPr sz="2800">
                <a:solidFill>
                  <a:srgbClr xmlns:mc="http://schemas.openxmlformats.org/markup-compatibility/2006" xmlns:a14="http://schemas.microsoft.com/office/drawing/2010/main" val="C00000" mc:Ignorable="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42A7B-E8A1-4016-9630-6ACCDF419A87}" type="datetime1">
              <a:rPr lang="en-CA"/>
              <a:pPr>
                <a:defRPr/>
              </a:pPr>
              <a:t>14/04/2010</a:t>
            </a:fld>
            <a:endParaRPr lang="en-CA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05D01-94C5-49B8-A53D-0FE72051EB7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6177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313" y="6237288"/>
            <a:ext cx="7704137" cy="4841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2450" y="6237288"/>
            <a:ext cx="514350" cy="4841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1A35ED-3434-4506-864C-25A4D451888B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  <p:pic>
        <p:nvPicPr>
          <p:cNvPr id="1029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07963"/>
            <a:ext cx="1404938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1835150" y="0"/>
            <a:ext cx="70580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>
                <a:solidFill>
                  <a:srgbClr xmlns:mc="http://schemas.openxmlformats.org/markup-compatibility/2006" xmlns:a14="http://schemas.microsoft.com/office/drawing/2010/main" val="C00000" mc:Ignorable=""/>
                </a:solidFill>
              </a:rPr>
              <a:t>___________________________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 bwMode="auto">
          <a:xfrm>
            <a:off x="685800" y="1268413"/>
            <a:ext cx="7772400" cy="23320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sz="5300" smtClean="0"/>
              <a:t>V-Cycle Pro</a:t>
            </a:r>
            <a:r>
              <a:rPr lang="en-CA" smtClean="0"/>
              <a:t/>
            </a:r>
            <a:br>
              <a:rPr lang="en-CA" smtClean="0"/>
            </a:br>
            <a:r>
              <a:rPr lang="en-CA" sz="2800" i="1" smtClean="0"/>
              <a:t>Virtual Bike Simulator</a:t>
            </a:r>
            <a:r>
              <a:rPr lang="en-CA" sz="2800" smtClean="0"/>
              <a:t/>
            </a:r>
            <a:br>
              <a:rPr lang="en-CA" sz="2800" smtClean="0"/>
            </a:br>
            <a:r>
              <a:rPr lang="en-CA" sz="2800" smtClean="0"/>
              <a:t/>
            </a:r>
            <a:br>
              <a:rPr lang="en-CA" sz="2800" smtClean="0"/>
            </a:br>
            <a:r>
              <a:rPr lang="en-CA" sz="2800" smtClean="0"/>
              <a:t>Project Presentation and Demo by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CA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CA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CA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CA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dirty="0" smtClean="0"/>
              <a:t>April 15</a:t>
            </a:r>
            <a:r>
              <a:rPr lang="en-CA" baseline="30000" dirty="0" smtClean="0"/>
              <a:t>th</a:t>
            </a:r>
            <a:r>
              <a:rPr lang="en-CA" dirty="0" smtClean="0"/>
              <a:t> , 2010</a:t>
            </a:r>
            <a:endParaRPr lang="en-C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76375" y="4149725"/>
          <a:ext cx="6096000" cy="1482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681">
                <a:tc>
                  <a:txBody>
                    <a:bodyPr/>
                    <a:lstStyle/>
                    <a:p>
                      <a:r>
                        <a:rPr lang="en-CA" sz="1800" b="0" dirty="0" smtClean="0">
                          <a:solidFill>
                            <a:schemeClr val="tx1"/>
                          </a:solidFill>
                        </a:rPr>
                        <a:t>Lukas-</a:t>
                      </a:r>
                      <a:r>
                        <a:rPr lang="en-CA" sz="1800" b="0" dirty="0" err="1" smtClean="0">
                          <a:solidFill>
                            <a:schemeClr val="tx1"/>
                          </a:solidFill>
                        </a:rPr>
                        <a:t>Karim</a:t>
                      </a:r>
                      <a:r>
                        <a:rPr lang="en-CA" sz="18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CA" sz="1800" b="0" dirty="0" err="1" smtClean="0">
                          <a:solidFill>
                            <a:schemeClr val="tx1"/>
                          </a:solidFill>
                        </a:rPr>
                        <a:t>Merhi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00" marB="457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CEO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00" marB="45700">
                    <a:solidFill>
                      <a:schemeClr val="bg1"/>
                    </a:solidFill>
                  </a:tcPr>
                </a:tc>
              </a:tr>
              <a:tr h="370681">
                <a:tc>
                  <a:txBody>
                    <a:bodyPr/>
                    <a:lstStyle/>
                    <a:p>
                      <a:r>
                        <a:rPr lang="en-CA" sz="1800" b="0" dirty="0" smtClean="0">
                          <a:solidFill>
                            <a:schemeClr val="tx1"/>
                          </a:solidFill>
                        </a:rPr>
                        <a:t>Mike Henrey 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00" marB="457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0" dirty="0" smtClean="0">
                          <a:solidFill>
                            <a:schemeClr val="tx1"/>
                          </a:solidFill>
                        </a:rPr>
                        <a:t>Communications/HR</a:t>
                      </a:r>
                    </a:p>
                  </a:txBody>
                  <a:tcPr marT="45700" marB="45700">
                    <a:solidFill>
                      <a:schemeClr val="bg1"/>
                    </a:solidFill>
                  </a:tcPr>
                </a:tc>
              </a:tr>
              <a:tr h="370681">
                <a:tc>
                  <a:txBody>
                    <a:bodyPr/>
                    <a:lstStyle/>
                    <a:p>
                      <a:r>
                        <a:rPr lang="en-CA" sz="1800" b="0" dirty="0" smtClean="0">
                          <a:solidFill>
                            <a:schemeClr val="tx1"/>
                          </a:solidFill>
                        </a:rPr>
                        <a:t>Dan Edmond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00" marB="457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0" dirty="0" smtClean="0">
                          <a:solidFill>
                            <a:schemeClr val="tx1"/>
                          </a:solidFill>
                        </a:rPr>
                        <a:t>Project Manager</a:t>
                      </a:r>
                    </a:p>
                  </a:txBody>
                  <a:tcPr marT="45700" marB="45700">
                    <a:solidFill>
                      <a:schemeClr val="bg1"/>
                    </a:solidFill>
                  </a:tcPr>
                </a:tc>
              </a:tr>
              <a:tr h="370681">
                <a:tc>
                  <a:txBody>
                    <a:bodyPr/>
                    <a:lstStyle/>
                    <a:p>
                      <a:r>
                        <a:rPr lang="en-CA" sz="1800" b="0" dirty="0" smtClean="0">
                          <a:solidFill>
                            <a:schemeClr val="tx1"/>
                          </a:solidFill>
                        </a:rPr>
                        <a:t>Jack </a:t>
                      </a:r>
                      <a:r>
                        <a:rPr lang="en-CA" sz="1800" b="0" dirty="0" err="1" smtClean="0">
                          <a:solidFill>
                            <a:schemeClr val="tx1"/>
                          </a:solidFill>
                        </a:rPr>
                        <a:t>Qiao</a:t>
                      </a:r>
                      <a:r>
                        <a:rPr lang="en-CA" sz="18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00" marB="457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CFO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00" marB="4570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 bwMode="auto">
          <a:xfrm>
            <a:off x="468313" y="846138"/>
            <a:ext cx="8229600" cy="782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smtClean="0"/>
              <a:t>Front and Back Platforms </a:t>
            </a:r>
          </a:p>
        </p:txBody>
      </p:sp>
      <p:pic>
        <p:nvPicPr>
          <p:cNvPr id="22531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1988" y="1773238"/>
            <a:ext cx="5280025" cy="4352925"/>
          </a:xfrm>
          <a:ln w="38100">
            <a:solidFill>
              <a:srgbClr xmlns:mc="http://schemas.openxmlformats.org/markup-compatibility/2006" xmlns:a14="http://schemas.microsoft.com/office/drawing/2010/main" val="C00000" mc:Ignorable=""/>
            </a:solidFill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5A3215F-5A06-4B1F-911A-A3C7AE49831B}" type="slidenum">
              <a:rPr lang="en-CA"/>
              <a:pPr>
                <a:defRPr/>
              </a:pPr>
              <a:t>10</a:t>
            </a:fld>
            <a:endParaRPr lang="en-CA"/>
          </a:p>
        </p:txBody>
      </p:sp>
      <p:sp>
        <p:nvSpPr>
          <p:cNvPr id="22533" name="Content Placeholder 4"/>
          <p:cNvSpPr>
            <a:spLocks noGrp="1"/>
          </p:cNvSpPr>
          <p:nvPr>
            <p:ph sz="quarter" idx="13"/>
          </p:nvPr>
        </p:nvSpPr>
        <p:spPr>
          <a:xfrm>
            <a:off x="1835150" y="0"/>
            <a:ext cx="6913563" cy="476250"/>
          </a:xfrm>
        </p:spPr>
        <p:txBody>
          <a:bodyPr/>
          <a:lstStyle/>
          <a:p>
            <a:r>
              <a:rPr lang="en-US" smtClean="0"/>
              <a:t>Product Design – Structural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 bwMode="auto">
          <a:xfrm>
            <a:off x="468313" y="846138"/>
            <a:ext cx="8229600" cy="782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smtClean="0"/>
              <a:t>Front Lifting Mechanism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1773238"/>
            <a:ext cx="4546600" cy="4352925"/>
          </a:xfrm>
        </p:spPr>
        <p:txBody>
          <a:bodyPr/>
          <a:lstStyle/>
          <a:p>
            <a:pPr eaLnBrk="1" hangingPunct="1">
              <a:defRPr/>
            </a:pPr>
            <a:r>
              <a:rPr lang="en-CA" dirty="0" smtClean="0"/>
              <a:t>Linear motion components</a:t>
            </a:r>
          </a:p>
          <a:p>
            <a:pPr eaLnBrk="1" hangingPunct="1">
              <a:defRPr/>
            </a:pPr>
            <a:r>
              <a:rPr lang="en-CA" dirty="0" smtClean="0"/>
              <a:t>Integrated potentiometer</a:t>
            </a:r>
          </a:p>
          <a:p>
            <a:pPr eaLnBrk="1" hangingPunct="1">
              <a:defRPr/>
            </a:pPr>
            <a:r>
              <a:rPr lang="en-CA" dirty="0" smtClean="0"/>
              <a:t>Retains proper bike tire freedoms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CA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CC74B37-459C-44A2-88A7-E05D5ADCC709}" type="slidenum">
              <a:rPr lang="en-CA"/>
              <a:pPr>
                <a:defRPr/>
              </a:pPr>
              <a:t>11</a:t>
            </a:fld>
            <a:endParaRPr lang="en-CA"/>
          </a:p>
        </p:txBody>
      </p:sp>
      <p:sp>
        <p:nvSpPr>
          <p:cNvPr id="23557" name="Content Placeholder 3"/>
          <p:cNvSpPr>
            <a:spLocks noGrp="1"/>
          </p:cNvSpPr>
          <p:nvPr>
            <p:ph sz="quarter" idx="13"/>
          </p:nvPr>
        </p:nvSpPr>
        <p:spPr>
          <a:xfrm>
            <a:off x="1835150" y="0"/>
            <a:ext cx="6913563" cy="476250"/>
          </a:xfrm>
        </p:spPr>
        <p:txBody>
          <a:bodyPr/>
          <a:lstStyle/>
          <a:p>
            <a:r>
              <a:rPr lang="en-US" smtClean="0"/>
              <a:t>Product Design – Mechanical</a:t>
            </a:r>
          </a:p>
        </p:txBody>
      </p:sp>
      <p:pic>
        <p:nvPicPr>
          <p:cNvPr id="23558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650" y="1773238"/>
            <a:ext cx="3294063" cy="4392612"/>
          </a:xfrm>
          <a:prstGeom prst="rect">
            <a:avLst/>
          </a:prstGeom>
          <a:noFill/>
          <a:ln w="38100">
            <a:solidFill>
              <a:srgbClr xmlns:mc="http://schemas.openxmlformats.org/markup-compatibility/2006" xmlns:a14="http://schemas.microsoft.com/office/drawing/2010/main" val="C00000" mc:Ignorable="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 bwMode="auto">
          <a:xfrm>
            <a:off x="468313" y="846138"/>
            <a:ext cx="8229600" cy="782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Tilting Mechanism</a:t>
            </a:r>
          </a:p>
        </p:txBody>
      </p:sp>
      <p:sp>
        <p:nvSpPr>
          <p:cNvPr id="24579" name="Content Placeholder 3"/>
          <p:cNvSpPr>
            <a:spLocks noGrp="1"/>
          </p:cNvSpPr>
          <p:nvPr>
            <p:ph sz="quarter" idx="13"/>
          </p:nvPr>
        </p:nvSpPr>
        <p:spPr>
          <a:xfrm>
            <a:off x="1835150" y="0"/>
            <a:ext cx="6913563" cy="476250"/>
          </a:xfrm>
        </p:spPr>
        <p:txBody>
          <a:bodyPr/>
          <a:lstStyle/>
          <a:p>
            <a:r>
              <a:rPr lang="en-US" smtClean="0"/>
              <a:t>Product Design – Mechanical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BA762AFB-943F-43E0-8E46-85F2FA470BE5}" type="slidenum">
              <a:rPr lang="en-CA" smtClean="0"/>
              <a:pPr>
                <a:defRPr/>
              </a:pPr>
              <a:t>12</a:t>
            </a:fld>
            <a:endParaRPr lang="en-CA" dirty="0"/>
          </a:p>
        </p:txBody>
      </p:sp>
      <p:pic>
        <p:nvPicPr>
          <p:cNvPr id="24581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5" b="26488"/>
          <a:stretch>
            <a:fillRect/>
          </a:stretch>
        </p:blipFill>
        <p:spPr>
          <a:xfrm>
            <a:off x="323850" y="2206625"/>
            <a:ext cx="3403600" cy="2927350"/>
          </a:xfrm>
          <a:ln w="38100">
            <a:solidFill>
              <a:srgbClr xmlns:mc="http://schemas.openxmlformats.org/markup-compatibility/2006" xmlns:a14="http://schemas.microsoft.com/office/drawing/2010/main" val="C00000" mc:Ignorable=""/>
            </a:solidFill>
            <a:miter lim="800000"/>
            <a:headEnd/>
            <a:tailEnd/>
          </a:ln>
        </p:spPr>
      </p:pic>
      <p:pic>
        <p:nvPicPr>
          <p:cNvPr id="24582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2" t="11623" r="13168" b="28065"/>
          <a:stretch>
            <a:fillRect/>
          </a:stretch>
        </p:blipFill>
        <p:spPr bwMode="auto">
          <a:xfrm>
            <a:off x="4003675" y="2205038"/>
            <a:ext cx="4892675" cy="2925762"/>
          </a:xfrm>
          <a:prstGeom prst="rect">
            <a:avLst/>
          </a:prstGeom>
          <a:noFill/>
          <a:ln w="38100">
            <a:solidFill>
              <a:srgbClr xmlns:mc="http://schemas.openxmlformats.org/markup-compatibility/2006" xmlns:a14="http://schemas.microsoft.com/office/drawing/2010/main" val="C00000" mc:Ignorable="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 bwMode="auto">
          <a:xfrm>
            <a:off x="468313" y="846138"/>
            <a:ext cx="8229600" cy="782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Gravity Assist</a:t>
            </a:r>
          </a:p>
        </p:txBody>
      </p:sp>
      <p:sp>
        <p:nvSpPr>
          <p:cNvPr id="25603" name="Content Placeholder 3"/>
          <p:cNvSpPr>
            <a:spLocks noGrp="1"/>
          </p:cNvSpPr>
          <p:nvPr>
            <p:ph sz="quarter" idx="13"/>
          </p:nvPr>
        </p:nvSpPr>
        <p:spPr>
          <a:xfrm>
            <a:off x="1835150" y="0"/>
            <a:ext cx="6913563" cy="476250"/>
          </a:xfrm>
        </p:spPr>
        <p:txBody>
          <a:bodyPr/>
          <a:lstStyle/>
          <a:p>
            <a:r>
              <a:rPr lang="en-US" smtClean="0"/>
              <a:t>Product Design – Mechanical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60E9317-8DBC-4359-B740-7A523BB0B0F9}" type="slidenum">
              <a:rPr lang="en-CA" smtClean="0"/>
              <a:pPr>
                <a:defRPr/>
              </a:pPr>
              <a:t>13</a:t>
            </a:fld>
            <a:endParaRPr lang="en-CA" dirty="0"/>
          </a:p>
        </p:txBody>
      </p:sp>
      <p:pic>
        <p:nvPicPr>
          <p:cNvPr id="25605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4" r="6088" b="8887"/>
          <a:stretch>
            <a:fillRect/>
          </a:stretch>
        </p:blipFill>
        <p:spPr>
          <a:xfrm>
            <a:off x="2124075" y="1773238"/>
            <a:ext cx="5035550" cy="4464050"/>
          </a:xfrm>
          <a:ln w="38100">
            <a:solidFill>
              <a:srgbClr xmlns:mc="http://schemas.openxmlformats.org/markup-compatibility/2006" xmlns:a14="http://schemas.microsoft.com/office/drawing/2010/main" val="C00000" mc:Ignorable="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846138"/>
            <a:ext cx="8229600" cy="7826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/>
              <a:t>Software and Graphical User Interface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BBCC28DE-6A4E-4976-9E28-408CBC57D683}" type="slidenum">
              <a:rPr lang="en-CA"/>
              <a:pPr>
                <a:defRPr/>
              </a:pPr>
              <a:t>14</a:t>
            </a:fld>
            <a:endParaRPr lang="en-CA"/>
          </a:p>
        </p:txBody>
      </p:sp>
      <p:sp>
        <p:nvSpPr>
          <p:cNvPr id="26628" name="Content Placeholder 3"/>
          <p:cNvSpPr>
            <a:spLocks noGrp="1"/>
          </p:cNvSpPr>
          <p:nvPr>
            <p:ph sz="quarter" idx="13"/>
          </p:nvPr>
        </p:nvSpPr>
        <p:spPr>
          <a:xfrm>
            <a:off x="1835150" y="0"/>
            <a:ext cx="6913563" cy="476250"/>
          </a:xfrm>
        </p:spPr>
        <p:txBody>
          <a:bodyPr/>
          <a:lstStyle/>
          <a:p>
            <a:r>
              <a:rPr lang="en-US" smtClean="0"/>
              <a:t>Product Design – Software</a:t>
            </a:r>
          </a:p>
        </p:txBody>
      </p:sp>
      <p:pic>
        <p:nvPicPr>
          <p:cNvPr id="2662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284538"/>
            <a:ext cx="4333875" cy="3357562"/>
          </a:xfrm>
          <a:prstGeom prst="rect">
            <a:avLst/>
          </a:prstGeom>
          <a:noFill/>
          <a:ln w="38100">
            <a:solidFill>
              <a:srgbClr xmlns:mc="http://schemas.openxmlformats.org/markup-compatibility/2006" xmlns:a14="http://schemas.microsoft.com/office/drawing/2010/main" val="C00000" mc:Ignorable="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773238"/>
          <a:ext cx="82296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87008"/>
                <a:gridCol w="224259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 custom virtual terrains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xmlns:mc="http://schemas.openxmlformats.org/markup-compatibility/2006" xmlns:a14="http://schemas.microsoft.com/office/drawing/2010/main" val="00B050" mc:Ignorable=""/>
                          </a:solidFill>
                        </a:rPr>
                        <a:t>Achieved</a:t>
                      </a:r>
                      <a:endParaRPr lang="en-US" sz="2400" b="0" dirty="0">
                        <a:solidFill>
                          <a:srgbClr xmlns:mc="http://schemas.openxmlformats.org/markup-compatibility/2006" xmlns:a14="http://schemas.microsoft.com/office/drawing/2010/main" val="00B050" mc:Ignorable="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Mapping famous,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real life routes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xmlns:mc="http://schemas.openxmlformats.org/markup-compatibility/2006" xmlns:a14="http://schemas.microsoft.com/office/drawing/2010/main" val="C00000" mc:Ignorable=""/>
                          </a:solidFill>
                        </a:rPr>
                        <a:t>Future</a:t>
                      </a:r>
                      <a:r>
                        <a:rPr lang="en-US" sz="2400" b="0" baseline="0" dirty="0" smtClean="0">
                          <a:solidFill>
                            <a:srgbClr xmlns:mc="http://schemas.openxmlformats.org/markup-compatibility/2006" xmlns:a14="http://schemas.microsoft.com/office/drawing/2010/main" val="C00000" mc:Ignorable=""/>
                          </a:solidFill>
                        </a:rPr>
                        <a:t> work</a:t>
                      </a:r>
                      <a:endParaRPr lang="en-US" sz="2400" b="0" dirty="0">
                        <a:solidFill>
                          <a:srgbClr xmlns:mc="http://schemas.openxmlformats.org/markup-compatibility/2006" xmlns:a14="http://schemas.microsoft.com/office/drawing/2010/main" val="C00000" mc:Ignorable="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Integration with Google maps/street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view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xmlns:mc="http://schemas.openxmlformats.org/markup-compatibility/2006" xmlns:a14="http://schemas.microsoft.com/office/drawing/2010/main" val="C00000" mc:Ignorable=""/>
                          </a:solidFill>
                        </a:rPr>
                        <a:t>Future</a:t>
                      </a:r>
                      <a:r>
                        <a:rPr lang="en-US" sz="2400" b="0" baseline="0" dirty="0" smtClean="0">
                          <a:solidFill>
                            <a:srgbClr xmlns:mc="http://schemas.openxmlformats.org/markup-compatibility/2006" xmlns:a14="http://schemas.microsoft.com/office/drawing/2010/main" val="C00000" mc:Ignorable=""/>
                          </a:solidFill>
                        </a:rPr>
                        <a:t> work</a:t>
                      </a:r>
                      <a:endParaRPr lang="en-US" sz="2400" b="0" dirty="0">
                        <a:solidFill>
                          <a:srgbClr xmlns:mc="http://schemas.openxmlformats.org/markup-compatibility/2006" xmlns:a14="http://schemas.microsoft.com/office/drawing/2010/main" val="C00000" mc:Ignorable="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 bwMode="auto">
          <a:xfrm>
            <a:off x="468313" y="846138"/>
            <a:ext cx="8229600" cy="782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smtClean="0"/>
              <a:t>System Overview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1773238"/>
            <a:ext cx="3827463" cy="4535487"/>
          </a:xfrm>
        </p:spPr>
        <p:txBody>
          <a:bodyPr/>
          <a:lstStyle/>
          <a:p>
            <a:pPr eaLnBrk="1" hangingPunct="1">
              <a:defRPr/>
            </a:pPr>
            <a:r>
              <a:rPr lang="en-CA" dirty="0" smtClean="0"/>
              <a:t>Power supply</a:t>
            </a:r>
          </a:p>
          <a:p>
            <a:pPr eaLnBrk="1" hangingPunct="1">
              <a:defRPr/>
            </a:pPr>
            <a:r>
              <a:rPr lang="en-CA" dirty="0" smtClean="0"/>
              <a:t>Microcontroller  </a:t>
            </a:r>
          </a:p>
          <a:p>
            <a:pPr eaLnBrk="1" hangingPunct="1">
              <a:defRPr/>
            </a:pPr>
            <a:r>
              <a:rPr lang="en-CA" dirty="0" smtClean="0"/>
              <a:t>Sensors</a:t>
            </a:r>
          </a:p>
          <a:p>
            <a:pPr eaLnBrk="1" hangingPunct="1">
              <a:defRPr/>
            </a:pPr>
            <a:r>
              <a:rPr lang="en-CA" dirty="0" smtClean="0"/>
              <a:t>Motor driver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CA" dirty="0" smtClean="0"/>
          </a:p>
          <a:p>
            <a:pPr lvl="1" eaLnBrk="1" hangingPunct="1">
              <a:defRPr/>
            </a:pPr>
            <a:endParaRPr lang="en-CA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9799860-3A17-46BF-B514-C811E781E74F}" type="slidenum">
              <a:rPr lang="en-CA"/>
              <a:pPr>
                <a:defRPr/>
              </a:pPr>
              <a:t>15</a:t>
            </a:fld>
            <a:endParaRPr lang="en-CA"/>
          </a:p>
        </p:txBody>
      </p:sp>
      <p:sp>
        <p:nvSpPr>
          <p:cNvPr id="27653" name="Content Placeholder 2"/>
          <p:cNvSpPr>
            <a:spLocks noGrp="1"/>
          </p:cNvSpPr>
          <p:nvPr>
            <p:ph sz="quarter" idx="13"/>
          </p:nvPr>
        </p:nvSpPr>
        <p:spPr>
          <a:xfrm>
            <a:off x="1835150" y="0"/>
            <a:ext cx="6913563" cy="476250"/>
          </a:xfrm>
        </p:spPr>
        <p:txBody>
          <a:bodyPr/>
          <a:lstStyle/>
          <a:p>
            <a:r>
              <a:rPr lang="en-US" smtClean="0"/>
              <a:t>Product Design – Electronics</a:t>
            </a:r>
          </a:p>
        </p:txBody>
      </p:sp>
      <p:pic>
        <p:nvPicPr>
          <p:cNvPr id="2765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075" y="2141538"/>
            <a:ext cx="4211638" cy="3159125"/>
          </a:xfrm>
          <a:prstGeom prst="rect">
            <a:avLst/>
          </a:prstGeom>
          <a:noFill/>
          <a:ln w="38100">
            <a:solidFill>
              <a:srgbClr xmlns:mc="http://schemas.openxmlformats.org/markup-compatibility/2006" xmlns:a14="http://schemas.microsoft.com/office/drawing/2010/main" val="C00000" mc:Ignorable="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 bwMode="auto">
          <a:xfrm>
            <a:off x="468313" y="846138"/>
            <a:ext cx="8229600" cy="782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Electronics Systems</a:t>
            </a:r>
          </a:p>
        </p:txBody>
      </p:sp>
      <p:sp>
        <p:nvSpPr>
          <p:cNvPr id="28675" name="Content Placeholder 3"/>
          <p:cNvSpPr>
            <a:spLocks noGrp="1"/>
          </p:cNvSpPr>
          <p:nvPr>
            <p:ph sz="quarter" idx="13"/>
          </p:nvPr>
        </p:nvSpPr>
        <p:spPr>
          <a:xfrm>
            <a:off x="1835150" y="0"/>
            <a:ext cx="6913563" cy="476250"/>
          </a:xfrm>
        </p:spPr>
        <p:txBody>
          <a:bodyPr/>
          <a:lstStyle/>
          <a:p>
            <a:r>
              <a:rPr lang="en-US" smtClean="0"/>
              <a:t>Product Design – Electronics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1E59127-0B8E-4020-B553-8AD61296645D}" type="slidenum">
              <a:rPr lang="en-CA" smtClean="0"/>
              <a:pPr>
                <a:defRPr/>
              </a:pPr>
              <a:t>16</a:t>
            </a:fld>
            <a:endParaRPr lang="en-CA" dirty="0"/>
          </a:p>
        </p:txBody>
      </p:sp>
      <p:pic>
        <p:nvPicPr>
          <p:cNvPr id="28677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9838" y="1773238"/>
            <a:ext cx="6664325" cy="4352925"/>
          </a:xfrm>
          <a:ln w="38100">
            <a:solidFill>
              <a:srgbClr xmlns:mc="http://schemas.openxmlformats.org/markup-compatibility/2006" xmlns:a14="http://schemas.microsoft.com/office/drawing/2010/main" val="C00000" mc:Ignorable="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 bwMode="auto">
          <a:xfrm>
            <a:off x="468313" y="846138"/>
            <a:ext cx="8229600" cy="782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CA" smtClean="0"/>
              <a:t>Safety Design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r>
              <a:rPr lang="en-CA" smtClean="0"/>
              <a:t>Hard stops constrain linear movements</a:t>
            </a:r>
          </a:p>
          <a:p>
            <a:r>
              <a:rPr lang="en-CA" smtClean="0"/>
              <a:t>Limit switches guard linear components</a:t>
            </a:r>
          </a:p>
          <a:p>
            <a:r>
              <a:rPr lang="en-CA" smtClean="0"/>
              <a:t>Industrial emergency stop button</a:t>
            </a:r>
          </a:p>
          <a:p>
            <a:r>
              <a:rPr lang="en-CA" smtClean="0"/>
              <a:t>Electronics enclosed in grounded box</a:t>
            </a:r>
          </a:p>
          <a:p>
            <a:r>
              <a:rPr lang="en-CA" smtClean="0"/>
              <a:t>Fuse protection on power components</a:t>
            </a:r>
          </a:p>
          <a:p>
            <a:r>
              <a:rPr lang="en-CA" smtClean="0"/>
              <a:t>Insulated wiring and warning signs</a:t>
            </a:r>
          </a:p>
          <a:p>
            <a:endParaRPr lang="en-CA" smtClean="0"/>
          </a:p>
        </p:txBody>
      </p:sp>
      <p:sp>
        <p:nvSpPr>
          <p:cNvPr id="29700" name="Content Placeholder 3"/>
          <p:cNvSpPr>
            <a:spLocks noGrp="1"/>
          </p:cNvSpPr>
          <p:nvPr>
            <p:ph sz="quarter" idx="13"/>
          </p:nvPr>
        </p:nvSpPr>
        <p:spPr>
          <a:xfrm>
            <a:off x="1835150" y="0"/>
            <a:ext cx="6913563" cy="476250"/>
          </a:xfrm>
        </p:spPr>
        <p:txBody>
          <a:bodyPr/>
          <a:lstStyle/>
          <a:p>
            <a:r>
              <a:rPr lang="en-US" smtClean="0"/>
              <a:t>Product Design – Safety</a:t>
            </a:r>
          </a:p>
          <a:p>
            <a:endParaRPr lang="en-CA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88D51BB-65A4-42BA-83F1-CAA4763D151D}" type="slidenum">
              <a:rPr lang="en-CA" smtClean="0"/>
              <a:pPr>
                <a:defRPr/>
              </a:pPr>
              <a:t>17</a:t>
            </a:fld>
            <a:endParaRPr lang="en-CA" dirty="0"/>
          </a:p>
        </p:txBody>
      </p:sp>
      <p:pic>
        <p:nvPicPr>
          <p:cNvPr id="2970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724400"/>
            <a:ext cx="1512888" cy="1512888"/>
          </a:xfrm>
          <a:prstGeom prst="rect">
            <a:avLst/>
          </a:prstGeom>
          <a:noFill/>
          <a:ln w="38100">
            <a:solidFill>
              <a:srgbClr xmlns:mc="http://schemas.openxmlformats.org/markup-compatibility/2006" xmlns:a14="http://schemas.microsoft.com/office/drawing/2010/main" val="C00000" mc:Ignorable="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 bwMode="auto">
          <a:xfrm>
            <a:off x="468313" y="846138"/>
            <a:ext cx="8229600" cy="782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CA" smtClean="0"/>
              <a:t>Versatile Design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r>
              <a:rPr lang="en-CA" smtClean="0"/>
              <a:t>Stand Alone Mode (no software)</a:t>
            </a:r>
          </a:p>
          <a:p>
            <a:r>
              <a:rPr lang="en-CA" smtClean="0"/>
              <a:t>Active Mode (software interface)</a:t>
            </a:r>
          </a:p>
          <a:p>
            <a:r>
              <a:rPr lang="en-CA" smtClean="0"/>
              <a:t>Tilting can be mechanically disabled</a:t>
            </a:r>
          </a:p>
          <a:p>
            <a:r>
              <a:rPr lang="en-CA" smtClean="0"/>
              <a:t>Modular Design</a:t>
            </a:r>
          </a:p>
          <a:p>
            <a:pPr lvl="1"/>
            <a:r>
              <a:rPr lang="en-CA" smtClean="0"/>
              <a:t>3 main components  (back and front platform, control box)</a:t>
            </a:r>
          </a:p>
          <a:p>
            <a:pPr lvl="1"/>
            <a:r>
              <a:rPr lang="en-CA" smtClean="0"/>
              <a:t>Set of cables  (2 serial, 1 USB, 1 Power)</a:t>
            </a:r>
          </a:p>
          <a:p>
            <a:pPr lvl="1"/>
            <a:r>
              <a:rPr lang="en-CA" smtClean="0"/>
              <a:t>Easily disassembled</a:t>
            </a:r>
          </a:p>
          <a:p>
            <a:pPr lvl="1"/>
            <a:endParaRPr lang="en-CA" smtClean="0"/>
          </a:p>
          <a:p>
            <a:pPr lvl="1"/>
            <a:endParaRPr lang="en-CA" smtClean="0"/>
          </a:p>
        </p:txBody>
      </p:sp>
      <p:sp>
        <p:nvSpPr>
          <p:cNvPr id="30724" name="Content Placeholder 3"/>
          <p:cNvSpPr>
            <a:spLocks noGrp="1"/>
          </p:cNvSpPr>
          <p:nvPr>
            <p:ph sz="quarter" idx="13"/>
          </p:nvPr>
        </p:nvSpPr>
        <p:spPr>
          <a:xfrm>
            <a:off x="1835150" y="0"/>
            <a:ext cx="6913563" cy="476250"/>
          </a:xfrm>
        </p:spPr>
        <p:txBody>
          <a:bodyPr/>
          <a:lstStyle/>
          <a:p>
            <a:r>
              <a:rPr lang="en-US" smtClean="0"/>
              <a:t>Product Design – Usability</a:t>
            </a:r>
          </a:p>
          <a:p>
            <a:endParaRPr lang="en-CA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A608DE2E-54A8-49C4-B8B4-DA37F83D64D6}" type="slidenum">
              <a:rPr lang="en-CA" smtClean="0"/>
              <a:pPr>
                <a:defRPr/>
              </a:pPr>
              <a:t>18</a:t>
            </a:fld>
            <a:endParaRPr lang="en-CA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 bwMode="auto">
          <a:xfrm>
            <a:off x="468313" y="846138"/>
            <a:ext cx="8229600" cy="782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CA" smtClean="0"/>
              <a:t>Sustainability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r>
              <a:rPr lang="en-CA" smtClean="0"/>
              <a:t>Use of recycled materials</a:t>
            </a:r>
          </a:p>
          <a:p>
            <a:pPr lvl="1"/>
            <a:r>
              <a:rPr lang="en-CA" smtClean="0"/>
              <a:t>Scrap wood</a:t>
            </a:r>
          </a:p>
          <a:p>
            <a:pPr lvl="1"/>
            <a:r>
              <a:rPr lang="en-CA" smtClean="0"/>
              <a:t>Scrap metal </a:t>
            </a:r>
          </a:p>
          <a:p>
            <a:pPr lvl="1"/>
            <a:r>
              <a:rPr lang="en-CA" smtClean="0"/>
              <a:t>Left over fasteners</a:t>
            </a:r>
          </a:p>
          <a:p>
            <a:pPr lvl="1"/>
            <a:r>
              <a:rPr lang="en-CA" smtClean="0"/>
              <a:t>Old popped bike tubes</a:t>
            </a:r>
          </a:p>
          <a:p>
            <a:pPr lvl="1"/>
            <a:r>
              <a:rPr lang="en-CA" smtClean="0"/>
              <a:t>Reused electronic components</a:t>
            </a:r>
          </a:p>
        </p:txBody>
      </p:sp>
      <p:sp>
        <p:nvSpPr>
          <p:cNvPr id="31748" name="Content Placeholder 3"/>
          <p:cNvSpPr>
            <a:spLocks noGrp="1"/>
          </p:cNvSpPr>
          <p:nvPr>
            <p:ph sz="quarter" idx="13"/>
          </p:nvPr>
        </p:nvSpPr>
        <p:spPr>
          <a:xfrm>
            <a:off x="1835150" y="0"/>
            <a:ext cx="6913563" cy="476250"/>
          </a:xfrm>
        </p:spPr>
        <p:txBody>
          <a:bodyPr/>
          <a:lstStyle/>
          <a:p>
            <a:r>
              <a:rPr lang="en-US" smtClean="0"/>
              <a:t>Product Design – Sustainability</a:t>
            </a:r>
          </a:p>
          <a:p>
            <a:endParaRPr lang="en-CA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027EFBF-810D-4B96-9BB3-A4FA1EA5E817}" type="slidenum">
              <a:rPr lang="en-CA" smtClean="0"/>
              <a:pPr>
                <a:defRPr/>
              </a:pPr>
              <a:t>19</a:t>
            </a:fld>
            <a:endParaRPr lang="en-CA" dirty="0"/>
          </a:p>
        </p:txBody>
      </p:sp>
      <p:pic>
        <p:nvPicPr>
          <p:cNvPr id="31750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708275"/>
            <a:ext cx="1371600" cy="1317625"/>
          </a:xfrm>
          <a:prstGeom prst="rect">
            <a:avLst/>
          </a:prstGeom>
          <a:noFill/>
          <a:ln w="38100">
            <a:solidFill>
              <a:srgbClr xmlns:mc="http://schemas.openxmlformats.org/markup-compatibility/2006" xmlns:a14="http://schemas.microsoft.com/office/drawing/2010/main" val="C00000" mc:Ignorable="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 bwMode="auto">
          <a:xfrm>
            <a:off x="468313" y="846138"/>
            <a:ext cx="8229600" cy="782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smtClean="0"/>
              <a:t>Outline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pPr marL="800100" lvl="1" indent="-342900" eaLnBrk="1" hangingPunct="1">
              <a:buFont typeface="Calibri" pitchFamily="34" charset="0"/>
              <a:buAutoNum type="arabicPeriod"/>
            </a:pPr>
            <a:r>
              <a:rPr lang="en-CA" smtClean="0"/>
              <a:t>Background</a:t>
            </a:r>
          </a:p>
          <a:p>
            <a:pPr marL="800100" lvl="1" indent="-342900" eaLnBrk="1" hangingPunct="1">
              <a:buFont typeface="Calibri" pitchFamily="34" charset="0"/>
              <a:buAutoNum type="arabicPeriod"/>
            </a:pPr>
            <a:r>
              <a:rPr lang="en-CA" smtClean="0"/>
              <a:t>Product Design</a:t>
            </a:r>
          </a:p>
          <a:p>
            <a:pPr marL="800100" lvl="1" indent="-342900" eaLnBrk="1" hangingPunct="1">
              <a:buFont typeface="Calibri" pitchFamily="34" charset="0"/>
              <a:buAutoNum type="arabicPeriod"/>
            </a:pPr>
            <a:r>
              <a:rPr lang="en-CA" smtClean="0"/>
              <a:t>High-Level Project Details</a:t>
            </a:r>
          </a:p>
          <a:p>
            <a:pPr marL="800100" lvl="1" indent="-342900" eaLnBrk="1" hangingPunct="1">
              <a:buFont typeface="Calibri" pitchFamily="34" charset="0"/>
              <a:buAutoNum type="arabicPeriod"/>
            </a:pPr>
            <a:r>
              <a:rPr lang="en-CA" smtClean="0"/>
              <a:t>Future Work</a:t>
            </a:r>
          </a:p>
          <a:p>
            <a:pPr marL="800100" lvl="1" indent="-342900" eaLnBrk="1" hangingPunct="1">
              <a:buFont typeface="Calibri" pitchFamily="34" charset="0"/>
              <a:buAutoNum type="arabicPeriod"/>
            </a:pPr>
            <a:r>
              <a:rPr lang="en-CA" smtClean="0"/>
              <a:t>Conclusion</a:t>
            </a:r>
          </a:p>
          <a:p>
            <a:pPr marL="800100" lvl="1" indent="-342900" eaLnBrk="1" hangingPunct="1">
              <a:buFont typeface="Calibri" pitchFamily="34" charset="0"/>
              <a:buAutoNum type="arabicPeriod"/>
            </a:pPr>
            <a:r>
              <a:rPr lang="en-CA" smtClean="0"/>
              <a:t>Acknowledgements</a:t>
            </a:r>
          </a:p>
          <a:p>
            <a:pPr marL="800100" lvl="1" indent="-342900" eaLnBrk="1" hangingPunct="1">
              <a:buFont typeface="Calibri" pitchFamily="34" charset="0"/>
              <a:buAutoNum type="arabicPeriod"/>
            </a:pPr>
            <a:r>
              <a:rPr lang="en-CA" smtClean="0"/>
              <a:t>Questions</a:t>
            </a:r>
            <a:endParaRPr lang="en-CA" sz="200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CB65246C-22EC-426F-B80F-935D40B514D2}" type="slidenum">
              <a:rPr lang="en-CA"/>
              <a:pPr>
                <a:defRPr/>
              </a:pPr>
              <a:t>2</a:t>
            </a:fld>
            <a:endParaRPr lang="en-CA" dirty="0"/>
          </a:p>
        </p:txBody>
      </p:sp>
      <p:pic>
        <p:nvPicPr>
          <p:cNvPr id="1434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1700213"/>
            <a:ext cx="2111375" cy="4416425"/>
          </a:xfrm>
          <a:prstGeom prst="rect">
            <a:avLst/>
          </a:prstGeom>
          <a:noFill/>
          <a:ln w="38100">
            <a:solidFill>
              <a:srgbClr xmlns:mc="http://schemas.openxmlformats.org/markup-compatibility/2006" xmlns:a14="http://schemas.microsoft.com/office/drawing/2010/main" val="C00000" mc:Ignorable="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 bwMode="auto">
          <a:xfrm>
            <a:off x="468313" y="846138"/>
            <a:ext cx="8229600" cy="782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smtClean="0"/>
              <a:t>High-Level Project Details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pPr eaLnBrk="1" hangingPunct="1"/>
            <a:r>
              <a:rPr lang="en-CA" smtClean="0"/>
              <a:t>Costs</a:t>
            </a:r>
          </a:p>
          <a:p>
            <a:pPr eaLnBrk="1" hangingPunct="1"/>
            <a:r>
              <a:rPr lang="en-CA" smtClean="0"/>
              <a:t>Teamwork</a:t>
            </a:r>
          </a:p>
          <a:p>
            <a:pPr eaLnBrk="1" hangingPunct="1"/>
            <a:r>
              <a:rPr lang="en-CA" smtClean="0"/>
              <a:t>Time Management</a:t>
            </a:r>
          </a:p>
          <a:p>
            <a:pPr eaLnBrk="1" hangingPunct="1"/>
            <a:r>
              <a:rPr lang="en-CA" smtClean="0"/>
              <a:t>Lessons</a:t>
            </a:r>
          </a:p>
          <a:p>
            <a:pPr eaLnBrk="1" hangingPunct="1"/>
            <a:r>
              <a:rPr lang="en-CA" smtClean="0"/>
              <a:t>Future Work</a:t>
            </a:r>
          </a:p>
          <a:p>
            <a:pPr eaLnBrk="1" hangingPunct="1"/>
            <a:endParaRPr lang="en-CA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3BB72EC-F886-44BB-BF11-C618F1EAB429}" type="slidenum">
              <a:rPr lang="en-CA"/>
              <a:pPr>
                <a:defRPr/>
              </a:pPr>
              <a:t>20</a:t>
            </a:fld>
            <a:endParaRPr lang="en-CA"/>
          </a:p>
        </p:txBody>
      </p:sp>
      <p:sp>
        <p:nvSpPr>
          <p:cNvPr id="32773" name="Content Placeholder 2"/>
          <p:cNvSpPr>
            <a:spLocks noGrp="1"/>
          </p:cNvSpPr>
          <p:nvPr>
            <p:ph sz="quarter" idx="13"/>
          </p:nvPr>
        </p:nvSpPr>
        <p:spPr>
          <a:xfrm>
            <a:off x="1835150" y="0"/>
            <a:ext cx="6913563" cy="476250"/>
          </a:xfrm>
        </p:spPr>
        <p:txBody>
          <a:bodyPr/>
          <a:lstStyle/>
          <a:p>
            <a:r>
              <a:rPr lang="en-US" smtClean="0"/>
              <a:t>High Level Details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 bwMode="auto">
          <a:xfrm>
            <a:off x="468313" y="846138"/>
            <a:ext cx="8229600" cy="782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smtClean="0"/>
              <a:t>Project Costs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71FA79-879E-4B92-BDF6-B5352B940E9F}" type="slidenum">
              <a:rPr lang="en-CA"/>
              <a:pPr>
                <a:defRPr/>
              </a:pPr>
              <a:t>21</a:t>
            </a:fld>
            <a:endParaRPr lang="en-CA"/>
          </a:p>
        </p:txBody>
      </p:sp>
      <p:sp>
        <p:nvSpPr>
          <p:cNvPr id="33796" name="Content Placeholder 2"/>
          <p:cNvSpPr>
            <a:spLocks noGrp="1"/>
          </p:cNvSpPr>
          <p:nvPr>
            <p:ph sz="quarter" idx="13"/>
          </p:nvPr>
        </p:nvSpPr>
        <p:spPr>
          <a:xfrm>
            <a:off x="1835150" y="0"/>
            <a:ext cx="6913563" cy="476250"/>
          </a:xfrm>
        </p:spPr>
        <p:txBody>
          <a:bodyPr/>
          <a:lstStyle/>
          <a:p>
            <a:r>
              <a:rPr lang="en-US" smtClean="0"/>
              <a:t>High Level Details – Costs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339850" y="1773238"/>
          <a:ext cx="6400800" cy="3986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  <a:gridCol w="1371600"/>
                <a:gridCol w="1371600"/>
              </a:tblGrid>
              <a:tr h="37080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Realized ($)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>
                    <a:solidFill>
                      <a:srgbClr xmlns:mc="http://schemas.openxmlformats.org/markup-compatibility/2006" xmlns:a14="http://schemas.microsoft.com/office/drawing/2010/main" val="C00000" mc:Ignorable="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Budgeted ($)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>
                    <a:solidFill>
                      <a:srgbClr xmlns:mc="http://schemas.openxmlformats.org/markup-compatibility/2006" xmlns:a14="http://schemas.microsoft.com/office/drawing/2010/main" val="C00000" mc:Ignorable=""/>
                    </a:solidFill>
                  </a:tcPr>
                </a:tc>
              </a:tr>
              <a:tr h="370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xmlns:mc="http://schemas.openxmlformats.org/markup-compatibility/2006" xmlns:a14="http://schemas.microsoft.com/office/drawing/2010/main" val="000000" mc:Ignorable=""/>
                          </a:solidFill>
                          <a:effectLst/>
                          <a:latin typeface="Calibri"/>
                        </a:rPr>
                        <a:t>Electronics</a:t>
                      </a:r>
                      <a:r>
                        <a:rPr lang="en-US" sz="1800" b="1" i="0" u="none" strike="noStrike" baseline="0" dirty="0" smtClean="0">
                          <a:solidFill>
                            <a:srgbClr xmlns:mc="http://schemas.openxmlformats.org/markup-compatibility/2006" xmlns:a14="http://schemas.microsoft.com/office/drawing/2010/main" val="000000" mc:Ignorable=""/>
                          </a:solidFill>
                          <a:effectLst/>
                          <a:latin typeface="Calibri"/>
                        </a:rPr>
                        <a:t> Components</a:t>
                      </a:r>
                      <a:endParaRPr lang="en-US" sz="1800" b="1" i="0" u="none" strike="noStrike" dirty="0">
                        <a:solidFill>
                          <a:srgbClr xmlns:mc="http://schemas.openxmlformats.org/markup-compatibility/2006" xmlns:a14="http://schemas.microsoft.com/office/drawing/2010/main" val="000000" mc:Ignorable="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xmlns:mc="http://schemas.openxmlformats.org/markup-compatibility/2006" xmlns:a14="http://schemas.microsoft.com/office/drawing/2010/main" val="000000" mc:Ignorable=""/>
                          </a:solidFill>
                          <a:effectLst/>
                          <a:latin typeface="Calibri"/>
                        </a:rPr>
                        <a:t>479.02</a:t>
                      </a:r>
                    </a:p>
                  </a:txBody>
                  <a:tcPr marL="9525" marR="9525" marT="9524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rgbClr xmlns:mc="http://schemas.openxmlformats.org/markup-compatibility/2006" xmlns:a14="http://schemas.microsoft.com/office/drawing/2010/main" val="000000" mc:Ignorable=""/>
                          </a:solidFill>
                          <a:effectLst/>
                          <a:latin typeface="Calibri"/>
                        </a:rPr>
                        <a:t>465.00</a:t>
                      </a:r>
                      <a:endParaRPr lang="en-US" sz="1800" b="1" i="0" u="none" strike="noStrike" dirty="0">
                        <a:solidFill>
                          <a:srgbClr xmlns:mc="http://schemas.openxmlformats.org/markup-compatibility/2006" xmlns:a14="http://schemas.microsoft.com/office/drawing/2010/main" val="000000" mc:Ignorable="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00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800" b="0" i="0" u="none" strike="noStrike" dirty="0">
                          <a:solidFill>
                            <a:srgbClr xmlns:mc="http://schemas.openxmlformats.org/markup-compatibility/2006" xmlns:a14="http://schemas.microsoft.com/office/drawing/2010/main" val="000000" mc:Ignorable=""/>
                          </a:solidFill>
                          <a:effectLst/>
                          <a:latin typeface="Calibri"/>
                        </a:rPr>
                        <a:t>Sensors </a:t>
                      </a:r>
                      <a:r>
                        <a:rPr lang="en-US" sz="1800" b="0" i="0" u="none" strike="noStrike" dirty="0" smtClean="0">
                          <a:solidFill>
                            <a:srgbClr xmlns:mc="http://schemas.openxmlformats.org/markup-compatibility/2006" xmlns:a14="http://schemas.microsoft.com/office/drawing/2010/main" val="000000" mc:Ignorable=""/>
                          </a:solidFill>
                          <a:effectLst/>
                          <a:latin typeface="Calibri"/>
                        </a:rPr>
                        <a:t>and </a:t>
                      </a:r>
                      <a:r>
                        <a:rPr lang="en-US" sz="1800" b="0" i="0" u="none" strike="noStrike" dirty="0">
                          <a:solidFill>
                            <a:srgbClr xmlns:mc="http://schemas.openxmlformats.org/markup-compatibility/2006" xmlns:a14="http://schemas.microsoft.com/office/drawing/2010/main" val="000000" mc:Ignorable=""/>
                          </a:solidFill>
                          <a:effectLst/>
                          <a:latin typeface="Calibri"/>
                        </a:rPr>
                        <a:t>analog </a:t>
                      </a:r>
                      <a:r>
                        <a:rPr lang="en-US" sz="1800" b="0" i="0" u="none" strike="noStrike" dirty="0" smtClean="0">
                          <a:solidFill>
                            <a:srgbClr xmlns:mc="http://schemas.openxmlformats.org/markup-compatibility/2006" xmlns:a14="http://schemas.microsoft.com/office/drawing/2010/main" val="000000" mc:Ignorable=""/>
                          </a:solidFill>
                          <a:effectLst/>
                          <a:latin typeface="Calibri"/>
                        </a:rPr>
                        <a:t>circuitry</a:t>
                      </a:r>
                      <a:endParaRPr lang="en-US" sz="1800" b="0" i="0" u="none" strike="noStrike" dirty="0">
                        <a:solidFill>
                          <a:srgbClr xmlns:mc="http://schemas.openxmlformats.org/markup-compatibility/2006" xmlns:a14="http://schemas.microsoft.com/office/drawing/2010/main" val="000000" mc:Ignorable="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xmlns:mc="http://schemas.openxmlformats.org/markup-compatibility/2006" xmlns:a14="http://schemas.microsoft.com/office/drawing/2010/main" val="000000" mc:Ignorable=""/>
                          </a:solidFill>
                          <a:effectLst/>
                          <a:latin typeface="Calibri"/>
                        </a:rPr>
                        <a:t>234.02</a:t>
                      </a:r>
                    </a:p>
                  </a:txBody>
                  <a:tcPr marL="9525" marR="9525" marT="9524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xmlns:mc="http://schemas.openxmlformats.org/markup-compatibility/2006" xmlns:a14="http://schemas.microsoft.com/office/drawing/2010/main" val="000000" mc:Ignorable=""/>
                          </a:solidFill>
                          <a:effectLst/>
                          <a:latin typeface="Calibri"/>
                        </a:rPr>
                        <a:t>130.00</a:t>
                      </a:r>
                      <a:endParaRPr lang="en-US" sz="1800" b="0" i="0" u="none" strike="noStrike" dirty="0">
                        <a:solidFill>
                          <a:srgbClr xmlns:mc="http://schemas.openxmlformats.org/markup-compatibility/2006" xmlns:a14="http://schemas.microsoft.com/office/drawing/2010/main" val="000000" mc:Ignorable="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00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800" b="0" i="0" u="none" strike="noStrike" dirty="0">
                          <a:solidFill>
                            <a:srgbClr xmlns:mc="http://schemas.openxmlformats.org/markup-compatibility/2006" xmlns:a14="http://schemas.microsoft.com/office/drawing/2010/main" val="000000" mc:Ignorable=""/>
                          </a:solidFill>
                          <a:effectLst/>
                          <a:latin typeface="Calibri"/>
                        </a:rPr>
                        <a:t>Digital </a:t>
                      </a:r>
                      <a:r>
                        <a:rPr lang="en-US" sz="1800" b="0" i="0" u="none" strike="noStrike" dirty="0" smtClean="0">
                          <a:solidFill>
                            <a:srgbClr xmlns:mc="http://schemas.openxmlformats.org/markup-compatibility/2006" xmlns:a14="http://schemas.microsoft.com/office/drawing/2010/main" val="000000" mc:Ignorable=""/>
                          </a:solidFill>
                          <a:effectLst/>
                          <a:latin typeface="Calibri"/>
                        </a:rPr>
                        <a:t>circuitry</a:t>
                      </a:r>
                      <a:endParaRPr lang="en-US" sz="1800" b="0" i="0" u="none" strike="noStrike" dirty="0">
                        <a:solidFill>
                          <a:srgbClr xmlns:mc="http://schemas.openxmlformats.org/markup-compatibility/2006" xmlns:a14="http://schemas.microsoft.com/office/drawing/2010/main" val="000000" mc:Ignorable="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xmlns:mc="http://schemas.openxmlformats.org/markup-compatibility/2006" xmlns:a14="http://schemas.microsoft.com/office/drawing/2010/main" val="000000" mc:Ignorable=""/>
                          </a:solidFill>
                          <a:effectLst/>
                          <a:latin typeface="Calibri"/>
                        </a:rPr>
                        <a:t>245.00</a:t>
                      </a:r>
                      <a:endParaRPr lang="en-US" sz="1800" b="0" i="0" u="none" strike="noStrike" dirty="0">
                        <a:solidFill>
                          <a:srgbClr xmlns:mc="http://schemas.openxmlformats.org/markup-compatibility/2006" xmlns:a14="http://schemas.microsoft.com/office/drawing/2010/main" val="000000" mc:Ignorable="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xmlns:mc="http://schemas.openxmlformats.org/markup-compatibility/2006" xmlns:a14="http://schemas.microsoft.com/office/drawing/2010/main" val="000000" mc:Ignorable=""/>
                          </a:solidFill>
                          <a:effectLst/>
                          <a:latin typeface="Calibri"/>
                        </a:rPr>
                        <a:t>335.00</a:t>
                      </a:r>
                      <a:endParaRPr lang="en-US" sz="1800" b="0" i="0" u="none" strike="noStrike" dirty="0">
                        <a:solidFill>
                          <a:srgbClr xmlns:mc="http://schemas.openxmlformats.org/markup-compatibility/2006" xmlns:a14="http://schemas.microsoft.com/office/drawing/2010/main" val="000000" mc:Ignorable="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xmlns:mc="http://schemas.openxmlformats.org/markup-compatibility/2006" xmlns:a14="http://schemas.microsoft.com/office/drawing/2010/main" val="000000" mc:Ignorable=""/>
                          </a:solidFill>
                          <a:effectLst/>
                          <a:latin typeface="Calibri"/>
                        </a:rPr>
                        <a:t>Electro-Mechanical Components</a:t>
                      </a:r>
                      <a:endParaRPr lang="en-US" sz="1800" b="1" i="0" u="none" strike="noStrike" dirty="0">
                        <a:solidFill>
                          <a:srgbClr xmlns:mc="http://schemas.openxmlformats.org/markup-compatibility/2006" xmlns:a14="http://schemas.microsoft.com/office/drawing/2010/main" val="000000" mc:Ignorable="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xmlns:mc="http://schemas.openxmlformats.org/markup-compatibility/2006" xmlns:a14="http://schemas.microsoft.com/office/drawing/2010/main" val="000000" mc:Ignorable=""/>
                          </a:solidFill>
                          <a:effectLst/>
                          <a:latin typeface="Calibri"/>
                        </a:rPr>
                        <a:t>990.88</a:t>
                      </a:r>
                    </a:p>
                  </a:txBody>
                  <a:tcPr marL="9525" marR="9525" marT="9524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rgbClr xmlns:mc="http://schemas.openxmlformats.org/markup-compatibility/2006" xmlns:a14="http://schemas.microsoft.com/office/drawing/2010/main" val="000000" mc:Ignorable=""/>
                          </a:solidFill>
                          <a:effectLst/>
                          <a:latin typeface="Calibri"/>
                        </a:rPr>
                        <a:t>630.00</a:t>
                      </a:r>
                      <a:endParaRPr lang="en-US" sz="1800" b="1" i="0" u="none" strike="noStrike" dirty="0">
                        <a:solidFill>
                          <a:srgbClr xmlns:mc="http://schemas.openxmlformats.org/markup-compatibility/2006" xmlns:a14="http://schemas.microsoft.com/office/drawing/2010/main" val="000000" mc:Ignorable="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58149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800" b="0" i="0" u="none" strike="noStrike" dirty="0" smtClean="0">
                          <a:solidFill>
                            <a:srgbClr xmlns:mc="http://schemas.openxmlformats.org/markup-compatibility/2006" xmlns:a14="http://schemas.microsoft.com/office/drawing/2010/main" val="000000" mc:Ignorable=""/>
                          </a:solidFill>
                          <a:effectLst/>
                          <a:latin typeface="Calibri"/>
                        </a:rPr>
                        <a:t>Structural (Metals, struts, </a:t>
                      </a:r>
                      <a:r>
                        <a:rPr lang="en-US" sz="1800" b="0" i="0" u="none" strike="noStrike" dirty="0">
                          <a:solidFill>
                            <a:srgbClr xmlns:mc="http://schemas.openxmlformats.org/markup-compatibility/2006" xmlns:a14="http://schemas.microsoft.com/office/drawing/2010/main" val="000000" mc:Ignorable=""/>
                          </a:solidFill>
                          <a:effectLst/>
                          <a:latin typeface="Calibri"/>
                        </a:rPr>
                        <a:t>wood, </a:t>
                      </a:r>
                      <a:r>
                        <a:rPr lang="en-US" sz="1800" b="0" i="0" u="none" strike="noStrike" dirty="0" smtClean="0">
                          <a:solidFill>
                            <a:srgbClr xmlns:mc="http://schemas.openxmlformats.org/markup-compatibility/2006" xmlns:a14="http://schemas.microsoft.com/office/drawing/2010/main" val="000000" mc:Ignorable=""/>
                          </a:solidFill>
                          <a:effectLst/>
                          <a:latin typeface="Calibri"/>
                        </a:rPr>
                        <a:t>fasteners)</a:t>
                      </a:r>
                      <a:endParaRPr lang="en-US" sz="1800" b="0" i="0" u="none" strike="noStrike" dirty="0">
                        <a:solidFill>
                          <a:srgbClr xmlns:mc="http://schemas.openxmlformats.org/markup-compatibility/2006" xmlns:a14="http://schemas.microsoft.com/office/drawing/2010/main" val="000000" mc:Ignorable="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xmlns:mc="http://schemas.openxmlformats.org/markup-compatibility/2006" xmlns:a14="http://schemas.microsoft.com/office/drawing/2010/main" val="000000" mc:Ignorable=""/>
                          </a:solidFill>
                          <a:effectLst/>
                          <a:latin typeface="Calibri"/>
                        </a:rPr>
                        <a:t>409.52</a:t>
                      </a:r>
                    </a:p>
                  </a:txBody>
                  <a:tcPr marL="9525" marR="9525" marT="9524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xmlns:mc="http://schemas.openxmlformats.org/markup-compatibility/2006" xmlns:a14="http://schemas.microsoft.com/office/drawing/2010/main" val="000000" mc:Ignorable=""/>
                          </a:solidFill>
                          <a:effectLst/>
                          <a:latin typeface="Calibri"/>
                        </a:rPr>
                        <a:t>100.00</a:t>
                      </a:r>
                      <a:endParaRPr lang="en-US" sz="1800" b="0" i="0" u="none" strike="noStrike" dirty="0">
                        <a:solidFill>
                          <a:srgbClr xmlns:mc="http://schemas.openxmlformats.org/markup-compatibility/2006" xmlns:a14="http://schemas.microsoft.com/office/drawing/2010/main" val="000000" mc:Ignorable="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832462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800" b="0" i="0" u="none" strike="noStrike" dirty="0">
                          <a:solidFill>
                            <a:srgbClr xmlns:mc="http://schemas.openxmlformats.org/markup-compatibility/2006" xmlns:a14="http://schemas.microsoft.com/office/drawing/2010/main" val="000000" mc:Ignorable=""/>
                          </a:solidFill>
                          <a:effectLst/>
                          <a:latin typeface="Calibri"/>
                        </a:rPr>
                        <a:t>Mechanical (Ball screw, linear actuators, motor, power supply, generator)</a:t>
                      </a:r>
                    </a:p>
                  </a:txBody>
                  <a:tcPr marL="9525" marR="9525" marT="9524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xmlns:mc="http://schemas.openxmlformats.org/markup-compatibility/2006" xmlns:a14="http://schemas.microsoft.com/office/drawing/2010/main" val="000000" mc:Ignorable=""/>
                          </a:solidFill>
                          <a:effectLst/>
                          <a:latin typeface="Calibri"/>
                        </a:rPr>
                        <a:t>376.69</a:t>
                      </a:r>
                    </a:p>
                  </a:txBody>
                  <a:tcPr marL="9525" marR="9525" marT="9524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xmlns:mc="http://schemas.openxmlformats.org/markup-compatibility/2006" xmlns:a14="http://schemas.microsoft.com/office/drawing/2010/main" val="000000" mc:Ignorable=""/>
                          </a:solidFill>
                          <a:effectLst/>
                          <a:latin typeface="Calibri"/>
                        </a:rPr>
                        <a:t>380.00</a:t>
                      </a:r>
                      <a:endParaRPr lang="en-US" sz="1800" b="0" i="0" u="none" strike="noStrike" dirty="0">
                        <a:solidFill>
                          <a:srgbClr xmlns:mc="http://schemas.openxmlformats.org/markup-compatibility/2006" xmlns:a14="http://schemas.microsoft.com/office/drawing/2010/main" val="000000" mc:Ignorable="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00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800" b="0" i="0" u="none" strike="noStrike" dirty="0">
                          <a:solidFill>
                            <a:srgbClr xmlns:mc="http://schemas.openxmlformats.org/markup-compatibility/2006" xmlns:a14="http://schemas.microsoft.com/office/drawing/2010/main" val="000000" mc:Ignorable=""/>
                          </a:solidFill>
                          <a:effectLst/>
                          <a:latin typeface="Calibri"/>
                        </a:rPr>
                        <a:t>Bike trainer</a:t>
                      </a:r>
                    </a:p>
                  </a:txBody>
                  <a:tcPr marL="9525" marR="9525" marT="9524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xmlns:mc="http://schemas.openxmlformats.org/markup-compatibility/2006" xmlns:a14="http://schemas.microsoft.com/office/drawing/2010/main" val="000000" mc:Ignorable=""/>
                          </a:solidFill>
                          <a:effectLst/>
                          <a:latin typeface="Calibri"/>
                        </a:rPr>
                        <a:t>204.67</a:t>
                      </a:r>
                    </a:p>
                  </a:txBody>
                  <a:tcPr marL="9525" marR="9525" marT="9524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xmlns:mc="http://schemas.openxmlformats.org/markup-compatibility/2006" xmlns:a14="http://schemas.microsoft.com/office/drawing/2010/main" val="000000" mc:Ignorable=""/>
                          </a:solidFill>
                          <a:effectLst/>
                          <a:latin typeface="Calibri"/>
                        </a:rPr>
                        <a:t>150.00</a:t>
                      </a:r>
                      <a:endParaRPr lang="en-US" sz="1800" b="0" i="0" u="none" strike="noStrike" dirty="0">
                        <a:solidFill>
                          <a:srgbClr xmlns:mc="http://schemas.openxmlformats.org/markup-compatibility/2006" xmlns:a14="http://schemas.microsoft.com/office/drawing/2010/main" val="000000" mc:Ignorable="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xmlns:mc="http://schemas.openxmlformats.org/markup-compatibility/2006" xmlns:a14="http://schemas.microsoft.com/office/drawing/2010/main" val="000000" mc:Ignorable="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rgbClr xmlns:mc="http://schemas.openxmlformats.org/markup-compatibility/2006" xmlns:a14="http://schemas.microsoft.com/office/drawing/2010/main" val="000000" mc:Ignorable=""/>
                          </a:solidFill>
                          <a:effectLst/>
                          <a:latin typeface="Calibri"/>
                        </a:rPr>
                        <a:t>1469.90</a:t>
                      </a:r>
                      <a:endParaRPr lang="en-US" sz="1800" b="1" i="0" u="none" strike="noStrike" dirty="0">
                        <a:solidFill>
                          <a:srgbClr xmlns:mc="http://schemas.openxmlformats.org/markup-compatibility/2006" xmlns:a14="http://schemas.microsoft.com/office/drawing/2010/main" val="000000" mc:Ignorable="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rgbClr xmlns:mc="http://schemas.openxmlformats.org/markup-compatibility/2006" xmlns:a14="http://schemas.microsoft.com/office/drawing/2010/main" val="000000" mc:Ignorable=""/>
                          </a:solidFill>
                          <a:effectLst/>
                          <a:latin typeface="Calibri"/>
                        </a:rPr>
                        <a:t>1095.00</a:t>
                      </a:r>
                      <a:endParaRPr lang="en-US" sz="1800" b="1" i="0" u="none" strike="noStrike" dirty="0">
                        <a:solidFill>
                          <a:srgbClr xmlns:mc="http://schemas.openxmlformats.org/markup-compatibility/2006" xmlns:a14="http://schemas.microsoft.com/office/drawing/2010/main" val="000000" mc:Ignorable="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 bwMode="auto">
          <a:xfrm>
            <a:off x="468313" y="846138"/>
            <a:ext cx="8229600" cy="782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smtClean="0"/>
              <a:t>Comments on Costs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pPr eaLnBrk="1" hangingPunct="1"/>
            <a:r>
              <a:rPr lang="en-CA" smtClean="0"/>
              <a:t>Greatly underestimated structural costs</a:t>
            </a:r>
          </a:p>
          <a:p>
            <a:pPr eaLnBrk="1" hangingPunct="1"/>
            <a:r>
              <a:rPr lang="en-CA" smtClean="0"/>
              <a:t>Fried a motor driver </a:t>
            </a:r>
          </a:p>
          <a:p>
            <a:pPr eaLnBrk="1" hangingPunct="1"/>
            <a:r>
              <a:rPr lang="en-CA" smtClean="0"/>
              <a:t>Proposed budget limited purchases of better solutions such as a multi-functional variable resistance unit</a:t>
            </a:r>
          </a:p>
          <a:p>
            <a:pPr eaLnBrk="1" hangingPunct="1"/>
            <a:r>
              <a:rPr lang="en-CA" smtClean="0"/>
              <a:t>Did not qualify for IEEE funding (no wireless components in the design)</a:t>
            </a:r>
          </a:p>
          <a:p>
            <a:pPr eaLnBrk="1" hangingPunct="1"/>
            <a:endParaRPr lang="en-CA" smtClean="0"/>
          </a:p>
          <a:p>
            <a:pPr eaLnBrk="1" hangingPunct="1"/>
            <a:endParaRPr lang="en-CA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254593A-24C0-41A5-A469-057D1E8C6930}" type="slidenum">
              <a:rPr lang="en-CA"/>
              <a:pPr>
                <a:defRPr/>
              </a:pPr>
              <a:t>22</a:t>
            </a:fld>
            <a:endParaRPr lang="en-CA"/>
          </a:p>
        </p:txBody>
      </p:sp>
      <p:sp>
        <p:nvSpPr>
          <p:cNvPr id="34821" name="Content Placeholder 2"/>
          <p:cNvSpPr>
            <a:spLocks noGrp="1"/>
          </p:cNvSpPr>
          <p:nvPr>
            <p:ph sz="quarter" idx="13"/>
          </p:nvPr>
        </p:nvSpPr>
        <p:spPr>
          <a:xfrm>
            <a:off x="1835150" y="0"/>
            <a:ext cx="6913563" cy="476250"/>
          </a:xfrm>
        </p:spPr>
        <p:txBody>
          <a:bodyPr/>
          <a:lstStyle/>
          <a:p>
            <a:r>
              <a:rPr lang="en-US" smtClean="0"/>
              <a:t>High Level Details – Costs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 bwMode="auto">
          <a:xfrm>
            <a:off x="468313" y="846138"/>
            <a:ext cx="8229600" cy="782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smtClean="0"/>
              <a:t>Teamwork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09192"/>
              </p:ext>
            </p:extLst>
          </p:nvPr>
        </p:nvGraphicFramePr>
        <p:xfrm>
          <a:off x="457200" y="1628800"/>
          <a:ext cx="8229600" cy="51311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370866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Dan</a:t>
                      </a:r>
                      <a:endParaRPr lang="en-US" sz="1800" dirty="0"/>
                    </a:p>
                  </a:txBody>
                  <a:tcPr marT="45723" marB="45723">
                    <a:solidFill>
                      <a:srgbClr xmlns:mc="http://schemas.openxmlformats.org/markup-compatibility/2006" xmlns:a14="http://schemas.microsoft.com/office/drawing/2010/main" val="C00000" mc:Ignorable="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Mike</a:t>
                      </a:r>
                      <a:endParaRPr lang="en-US" sz="1800" dirty="0"/>
                    </a:p>
                  </a:txBody>
                  <a:tcPr marT="45723" marB="45723">
                    <a:solidFill>
                      <a:srgbClr xmlns:mc="http://schemas.openxmlformats.org/markup-compatibility/2006" xmlns:a14="http://schemas.microsoft.com/office/drawing/2010/main" val="C00000" mc:Ignorable="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Lukas</a:t>
                      </a:r>
                      <a:endParaRPr lang="en-US" sz="1800" dirty="0"/>
                    </a:p>
                  </a:txBody>
                  <a:tcPr marT="45723" marB="45723">
                    <a:solidFill>
                      <a:srgbClr xmlns:mc="http://schemas.openxmlformats.org/markup-compatibility/2006" xmlns:a14="http://schemas.microsoft.com/office/drawing/2010/main" val="C00000" mc:Ignorable="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Jack</a:t>
                      </a:r>
                      <a:endParaRPr lang="en-US" sz="1800" dirty="0"/>
                    </a:p>
                  </a:txBody>
                  <a:tcPr marT="45723" marB="45723">
                    <a:solidFill>
                      <a:srgbClr xmlns:mc="http://schemas.openxmlformats.org/markup-compatibility/2006" xmlns:a14="http://schemas.microsoft.com/office/drawing/2010/main" val="C00000" mc:Ignorable=""/>
                    </a:solidFill>
                  </a:tcPr>
                </a:tc>
              </a:tr>
              <a:tr h="640125">
                <a:tc rowSpan="4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Design</a:t>
                      </a:r>
                      <a:endParaRPr lang="en-US" sz="1800" dirty="0"/>
                    </a:p>
                  </a:txBody>
                  <a:tcPr marT="45723" marB="45723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Code</a:t>
                      </a:r>
                      <a:r>
                        <a:rPr lang="en-US" sz="1800" baseline="0" dirty="0" smtClean="0"/>
                        <a:t> and </a:t>
                      </a:r>
                      <a:r>
                        <a:rPr lang="en-US" sz="1800" dirty="0" smtClean="0"/>
                        <a:t>circuits</a:t>
                      </a:r>
                      <a:endParaRPr lang="en-US" sz="1800" dirty="0"/>
                    </a:p>
                  </a:txBody>
                  <a:tcPr marT="45723" marB="4572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</a:t>
                      </a:r>
                      <a:endParaRPr lang="en-US" sz="1800" dirty="0"/>
                    </a:p>
                  </a:txBody>
                  <a:tcPr marT="45723" marB="45723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23" marB="45723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</a:t>
                      </a:r>
                      <a:endParaRPr lang="en-US" sz="1800" dirty="0"/>
                    </a:p>
                  </a:txBody>
                  <a:tcPr marT="45723" marB="45723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23" marB="45723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1446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Structural</a:t>
                      </a:r>
                      <a:r>
                        <a:rPr lang="en-US" sz="1800" baseline="0" dirty="0" smtClean="0"/>
                        <a:t> and mechanical</a:t>
                      </a:r>
                      <a:endParaRPr lang="en-US" sz="1800" dirty="0"/>
                    </a:p>
                  </a:txBody>
                  <a:tcPr marT="45723" marB="4572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23" marB="45723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</a:t>
                      </a:r>
                      <a:endParaRPr lang="en-US" sz="1800" dirty="0"/>
                    </a:p>
                  </a:txBody>
                  <a:tcPr marT="45723" marB="45723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</a:t>
                      </a:r>
                      <a:endParaRPr lang="en-US" sz="1800" dirty="0"/>
                    </a:p>
                  </a:txBody>
                  <a:tcPr marT="45723" marB="45723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</a:t>
                      </a:r>
                      <a:endParaRPr lang="en-US" sz="1800" dirty="0"/>
                    </a:p>
                  </a:txBody>
                  <a:tcPr marT="45723" marB="45723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6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Software</a:t>
                      </a:r>
                      <a:endParaRPr lang="en-US" sz="1800" dirty="0"/>
                    </a:p>
                  </a:txBody>
                  <a:tcPr marT="45723" marB="4572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23" marB="45723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23" marB="45723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23" marB="45723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</a:t>
                      </a:r>
                      <a:endParaRPr lang="en-US" sz="1800" dirty="0"/>
                    </a:p>
                  </a:txBody>
                  <a:tcPr marT="45723" marB="45723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66">
                <a:tc v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23" marB="45723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Variable resistance</a:t>
                      </a:r>
                      <a:endParaRPr lang="en-US" sz="1800" dirty="0"/>
                    </a:p>
                  </a:txBody>
                  <a:tcPr marT="45723" marB="4572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</a:t>
                      </a:r>
                      <a:endParaRPr lang="en-US" sz="1800" dirty="0"/>
                    </a:p>
                  </a:txBody>
                  <a:tcPr marT="45723" marB="45723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</a:t>
                      </a:r>
                      <a:endParaRPr lang="en-US" sz="1800" dirty="0"/>
                    </a:p>
                  </a:txBody>
                  <a:tcPr marT="45723" marB="45723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23" marB="45723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23" marB="45723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40125">
                <a:tc rowSpan="3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Implement</a:t>
                      </a:r>
                      <a:endParaRPr lang="en-US" sz="1800" dirty="0"/>
                    </a:p>
                  </a:txBody>
                  <a:tcPr marT="45723" marB="45723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Computer and MCU</a:t>
                      </a:r>
                      <a:endParaRPr lang="en-US" sz="1800" dirty="0"/>
                    </a:p>
                  </a:txBody>
                  <a:tcPr marT="45723" marB="45723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</a:t>
                      </a:r>
                      <a:endParaRPr lang="en-US" sz="1800" dirty="0"/>
                    </a:p>
                  </a:txBody>
                  <a:tcPr marT="45723" marB="45723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23" marB="45723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23" marB="45723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</a:t>
                      </a:r>
                      <a:endParaRPr lang="en-US" sz="1800" dirty="0"/>
                    </a:p>
                  </a:txBody>
                  <a:tcPr marT="45723" marB="45723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9144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Structural and mechanical </a:t>
                      </a:r>
                      <a:endParaRPr lang="en-US" sz="1800" dirty="0"/>
                    </a:p>
                  </a:txBody>
                  <a:tcPr marT="45723" marB="45723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23" marB="45723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</a:t>
                      </a:r>
                      <a:endParaRPr lang="en-US" sz="1800" dirty="0"/>
                    </a:p>
                  </a:txBody>
                  <a:tcPr marT="45723" marB="45723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</a:t>
                      </a:r>
                      <a:endParaRPr lang="en-US" sz="1800" dirty="0"/>
                    </a:p>
                  </a:txBody>
                  <a:tcPr marT="45723" marB="45723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</a:t>
                      </a:r>
                      <a:endParaRPr lang="en-US" sz="1800" dirty="0"/>
                    </a:p>
                  </a:txBody>
                  <a:tcPr marT="45723" marB="45723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64012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Sensors and circuitry</a:t>
                      </a:r>
                      <a:endParaRPr lang="en-US" sz="1800" dirty="0"/>
                    </a:p>
                  </a:txBody>
                  <a:tcPr marT="45723" marB="45723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</a:t>
                      </a:r>
                      <a:endParaRPr lang="en-US" sz="1800" dirty="0"/>
                    </a:p>
                  </a:txBody>
                  <a:tcPr marT="45723" marB="45723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23" marB="45723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</a:t>
                      </a:r>
                      <a:endParaRPr lang="en-US" sz="1800" dirty="0"/>
                    </a:p>
                  </a:txBody>
                  <a:tcPr marT="45723" marB="45723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23" marB="45723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2E986FEE-A7C5-42FE-A21C-F0870D18ACB0}" type="slidenum">
              <a:rPr lang="en-CA"/>
              <a:pPr>
                <a:defRPr/>
              </a:pPr>
              <a:t>23</a:t>
            </a:fld>
            <a:endParaRPr lang="en-CA"/>
          </a:p>
        </p:txBody>
      </p:sp>
      <p:sp>
        <p:nvSpPr>
          <p:cNvPr id="35898" name="Content Placeholder 8"/>
          <p:cNvSpPr>
            <a:spLocks noGrp="1"/>
          </p:cNvSpPr>
          <p:nvPr>
            <p:ph sz="quarter" idx="13"/>
          </p:nvPr>
        </p:nvSpPr>
        <p:spPr>
          <a:xfrm>
            <a:off x="1835150" y="0"/>
            <a:ext cx="6913563" cy="476250"/>
          </a:xfrm>
        </p:spPr>
        <p:txBody>
          <a:bodyPr/>
          <a:lstStyle/>
          <a:p>
            <a:r>
              <a:rPr lang="en-US" smtClean="0"/>
              <a:t>High Level Details – Teamwork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 bwMode="auto">
          <a:xfrm>
            <a:off x="468313" y="846138"/>
            <a:ext cx="8229600" cy="782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smtClean="0"/>
              <a:t>Development Timeline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6659FA5-7370-45C8-BF36-F4A5FB23BD2A}" type="slidenum">
              <a:rPr lang="en-CA"/>
              <a:pPr>
                <a:defRPr/>
              </a:pPr>
              <a:t>24</a:t>
            </a:fld>
            <a:endParaRPr lang="en-CA"/>
          </a:p>
        </p:txBody>
      </p:sp>
      <p:sp>
        <p:nvSpPr>
          <p:cNvPr id="36868" name="Content Placeholder 2"/>
          <p:cNvSpPr>
            <a:spLocks noGrp="1"/>
          </p:cNvSpPr>
          <p:nvPr>
            <p:ph sz="quarter" idx="13"/>
          </p:nvPr>
        </p:nvSpPr>
        <p:spPr>
          <a:xfrm>
            <a:off x="1835150" y="0"/>
            <a:ext cx="6913563" cy="476250"/>
          </a:xfrm>
        </p:spPr>
        <p:txBody>
          <a:bodyPr/>
          <a:lstStyle/>
          <a:p>
            <a:r>
              <a:rPr lang="en-US" smtClean="0"/>
              <a:t>High Level Details – Time Management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1857193"/>
              </p:ext>
            </p:extLst>
          </p:nvPr>
        </p:nvGraphicFramePr>
        <p:xfrm>
          <a:off x="457200" y="1773238"/>
          <a:ext cx="8229600" cy="33369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76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Item</a:t>
                      </a:r>
                      <a:endParaRPr lang="en-US" sz="1800" dirty="0"/>
                    </a:p>
                  </a:txBody>
                  <a:tcPr marT="45711" marB="45711">
                    <a:solidFill>
                      <a:srgbClr xmlns:mc="http://schemas.openxmlformats.org/markup-compatibility/2006" xmlns:a14="http://schemas.microsoft.com/office/drawing/2010/main" val="C00000" mc:Ignorable="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Proposed</a:t>
                      </a:r>
                      <a:endParaRPr lang="en-US" sz="1800" dirty="0"/>
                    </a:p>
                  </a:txBody>
                  <a:tcPr marT="45711" marB="45711">
                    <a:solidFill>
                      <a:srgbClr xmlns:mc="http://schemas.openxmlformats.org/markup-compatibility/2006" xmlns:a14="http://schemas.microsoft.com/office/drawing/2010/main" val="C00000" mc:Ignorable="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Implemented</a:t>
                      </a:r>
                      <a:endParaRPr lang="en-US" sz="1800" dirty="0"/>
                    </a:p>
                  </a:txBody>
                  <a:tcPr marT="45711" marB="45711">
                    <a:solidFill>
                      <a:srgbClr xmlns:mc="http://schemas.openxmlformats.org/markup-compatibility/2006" xmlns:a14="http://schemas.microsoft.com/office/drawing/2010/main" val="C00000" mc:Ignorable=""/>
                    </a:solidFill>
                  </a:tcPr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Order parts</a:t>
                      </a:r>
                      <a:endParaRPr lang="en-US" sz="1800" dirty="0"/>
                    </a:p>
                  </a:txBody>
                  <a:tcPr marT="45711" marB="4571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February 3</a:t>
                      </a:r>
                      <a:endParaRPr lang="en-US" sz="1800" dirty="0"/>
                    </a:p>
                  </a:txBody>
                  <a:tcPr marT="45711" marB="4571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Ongoing</a:t>
                      </a:r>
                      <a:endParaRPr lang="en-US" sz="1800" dirty="0"/>
                    </a:p>
                  </a:txBody>
                  <a:tcPr marT="45711" marB="45711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Sensors</a:t>
                      </a:r>
                      <a:endParaRPr lang="en-US" sz="1800" dirty="0"/>
                    </a:p>
                  </a:txBody>
                  <a:tcPr marT="45711" marB="4571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February 5</a:t>
                      </a:r>
                      <a:endParaRPr lang="en-US" sz="1800" dirty="0"/>
                    </a:p>
                  </a:txBody>
                  <a:tcPr marT="45711" marB="4571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March 9</a:t>
                      </a:r>
                      <a:endParaRPr lang="en-US" sz="1800" dirty="0"/>
                    </a:p>
                  </a:txBody>
                  <a:tcPr marT="45711" marB="45711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Front</a:t>
                      </a:r>
                      <a:r>
                        <a:rPr lang="en-US" sz="1800" baseline="0" dirty="0" smtClean="0"/>
                        <a:t> lift platform</a:t>
                      </a:r>
                      <a:endParaRPr lang="en-US" sz="1800" dirty="0"/>
                    </a:p>
                  </a:txBody>
                  <a:tcPr marT="45711" marB="4571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February 19</a:t>
                      </a:r>
                      <a:endParaRPr lang="en-US" sz="1800" dirty="0"/>
                    </a:p>
                  </a:txBody>
                  <a:tcPr marT="45711" marB="4571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April 1</a:t>
                      </a:r>
                      <a:endParaRPr lang="en-US" sz="1800" dirty="0"/>
                    </a:p>
                  </a:txBody>
                  <a:tcPr marT="45711" marB="45711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Resistance electronics</a:t>
                      </a:r>
                      <a:endParaRPr lang="en-US" sz="1800" dirty="0"/>
                    </a:p>
                  </a:txBody>
                  <a:tcPr marT="45711" marB="4571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February</a:t>
                      </a:r>
                      <a:r>
                        <a:rPr lang="en-US" sz="1800" baseline="0" dirty="0" smtClean="0"/>
                        <a:t> 23</a:t>
                      </a:r>
                      <a:endParaRPr lang="en-US" sz="1800" dirty="0"/>
                    </a:p>
                  </a:txBody>
                  <a:tcPr marT="45711" marB="4571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Not implemented</a:t>
                      </a:r>
                      <a:endParaRPr lang="en-US" sz="1800" dirty="0"/>
                    </a:p>
                  </a:txBody>
                  <a:tcPr marT="45711" marB="45711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Tilting system</a:t>
                      </a:r>
                      <a:endParaRPr lang="en-US" sz="1800" dirty="0"/>
                    </a:p>
                  </a:txBody>
                  <a:tcPr marT="45711" marB="4571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February 26</a:t>
                      </a:r>
                      <a:endParaRPr lang="en-US" sz="1800" dirty="0"/>
                    </a:p>
                  </a:txBody>
                  <a:tcPr marT="45711" marB="4571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March 1</a:t>
                      </a:r>
                      <a:endParaRPr lang="en-US" sz="1800" dirty="0"/>
                    </a:p>
                  </a:txBody>
                  <a:tcPr marT="45711" marB="45711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Stepper code</a:t>
                      </a:r>
                      <a:endParaRPr lang="en-US" sz="1800" dirty="0"/>
                    </a:p>
                  </a:txBody>
                  <a:tcPr marT="45711" marB="4571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March 6</a:t>
                      </a:r>
                      <a:endParaRPr lang="en-US" sz="1800" dirty="0"/>
                    </a:p>
                  </a:txBody>
                  <a:tcPr marT="45711" marB="4571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April 14</a:t>
                      </a:r>
                      <a:endParaRPr lang="en-US" sz="1800" dirty="0"/>
                    </a:p>
                  </a:txBody>
                  <a:tcPr marT="45711" marB="45711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Resistance</a:t>
                      </a:r>
                      <a:r>
                        <a:rPr lang="en-US" sz="1800" baseline="0" dirty="0" smtClean="0"/>
                        <a:t> mechanical</a:t>
                      </a:r>
                      <a:endParaRPr lang="en-US" sz="1800" dirty="0"/>
                    </a:p>
                  </a:txBody>
                  <a:tcPr marT="45711" marB="4571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March 12</a:t>
                      </a:r>
                      <a:endParaRPr lang="en-US" sz="1800" dirty="0"/>
                    </a:p>
                  </a:txBody>
                  <a:tcPr marT="45711" marB="4571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Not implemented</a:t>
                      </a:r>
                      <a:endParaRPr lang="en-US" sz="1800" dirty="0"/>
                    </a:p>
                  </a:txBody>
                  <a:tcPr marT="45711" marB="45711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1D </a:t>
                      </a:r>
                      <a:r>
                        <a:rPr lang="en-US" sz="1800" dirty="0" smtClean="0"/>
                        <a:t>acceleration</a:t>
                      </a:r>
                      <a:endParaRPr lang="en-US" sz="1800" dirty="0"/>
                    </a:p>
                  </a:txBody>
                  <a:tcPr marT="45711" marB="4571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March 23</a:t>
                      </a:r>
                      <a:endParaRPr lang="en-US" sz="1800" dirty="0"/>
                    </a:p>
                  </a:txBody>
                  <a:tcPr marT="45711" marB="4571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March</a:t>
                      </a:r>
                      <a:r>
                        <a:rPr lang="en-US" sz="1800" baseline="0" dirty="0" smtClean="0"/>
                        <a:t> 22</a:t>
                      </a:r>
                      <a:endParaRPr lang="en-US" sz="1800" dirty="0"/>
                    </a:p>
                  </a:txBody>
                  <a:tcPr marT="45711" marB="45711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 bwMode="auto">
          <a:xfrm>
            <a:off x="468313" y="846138"/>
            <a:ext cx="8229600" cy="782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smtClean="0"/>
              <a:t>Lessons Learned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352925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dirty="0" smtClean="0"/>
              <a:t>Very ambitious project to undertake for a 3 month time period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dirty="0"/>
              <a:t>Not enough mechanical experience at start of </a:t>
            </a:r>
            <a:r>
              <a:rPr lang="en-CA" dirty="0" smtClean="0"/>
              <a:t>project, </a:t>
            </a:r>
            <a:r>
              <a:rPr lang="en-CA" dirty="0"/>
              <a:t>delayed </a:t>
            </a:r>
            <a:r>
              <a:rPr lang="en-CA" dirty="0" smtClean="0"/>
              <a:t>integration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dirty="0" smtClean="0"/>
              <a:t>Proper tools, materials and precise measurements are super essential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dirty="0" smtClean="0"/>
              <a:t>Some </a:t>
            </a:r>
            <a:r>
              <a:rPr lang="en-CA" dirty="0"/>
              <a:t>of us were overloaded with other courses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dirty="0"/>
              <a:t>Group organization should be flexible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CA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C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B8612B1E-C2B8-4F57-81FF-A205B4D268C3}" type="slidenum">
              <a:rPr lang="en-CA"/>
              <a:pPr>
                <a:defRPr/>
              </a:pPr>
              <a:t>25</a:t>
            </a:fld>
            <a:endParaRPr lang="en-CA"/>
          </a:p>
        </p:txBody>
      </p:sp>
      <p:sp>
        <p:nvSpPr>
          <p:cNvPr id="37893" name="Content Placeholder 3"/>
          <p:cNvSpPr>
            <a:spLocks noGrp="1"/>
          </p:cNvSpPr>
          <p:nvPr>
            <p:ph sz="quarter" idx="13"/>
          </p:nvPr>
        </p:nvSpPr>
        <p:spPr>
          <a:xfrm>
            <a:off x="1835150" y="0"/>
            <a:ext cx="6913563" cy="476250"/>
          </a:xfrm>
        </p:spPr>
        <p:txBody>
          <a:bodyPr/>
          <a:lstStyle/>
          <a:p>
            <a:r>
              <a:rPr lang="en-US" smtClean="0"/>
              <a:t>High Level Details – Lessons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 bwMode="auto">
          <a:xfrm>
            <a:off x="468313" y="846138"/>
            <a:ext cx="8229600" cy="782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Future Work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r>
              <a:rPr lang="en-US" smtClean="0"/>
              <a:t>Multifunctional variable resistance unit</a:t>
            </a:r>
          </a:p>
          <a:p>
            <a:r>
              <a:rPr lang="en-US" smtClean="0"/>
              <a:t>Realistic motion frequencies (i.e. gravel or pavement textures)</a:t>
            </a:r>
          </a:p>
          <a:p>
            <a:r>
              <a:rPr lang="en-US" smtClean="0"/>
              <a:t>Improve gravity compensation system</a:t>
            </a:r>
          </a:p>
          <a:p>
            <a:r>
              <a:rPr lang="en-US" smtClean="0"/>
              <a:t>Hydraulic platform for lifting mechanism</a:t>
            </a:r>
          </a:p>
          <a:p>
            <a:r>
              <a:rPr lang="en-US" smtClean="0"/>
              <a:t>Realistic bike terrain maps</a:t>
            </a:r>
          </a:p>
          <a:p>
            <a:r>
              <a:rPr lang="en-US" smtClean="0"/>
              <a:t>Google street view interfacing</a:t>
            </a:r>
          </a:p>
          <a:p>
            <a:r>
              <a:rPr lang="en-US" smtClean="0"/>
              <a:t>Audible noise reduction</a:t>
            </a:r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8C702CE4-E3F4-496D-AE92-D77791E3B036}" type="slidenum">
              <a:rPr lang="en-CA"/>
              <a:pPr>
                <a:defRPr/>
              </a:pPr>
              <a:t>26</a:t>
            </a:fld>
            <a:endParaRPr lang="en-CA" dirty="0"/>
          </a:p>
        </p:txBody>
      </p:sp>
      <p:sp>
        <p:nvSpPr>
          <p:cNvPr id="38917" name="Content Placeholder 4"/>
          <p:cNvSpPr>
            <a:spLocks noGrp="1"/>
          </p:cNvSpPr>
          <p:nvPr>
            <p:ph sz="quarter" idx="13"/>
          </p:nvPr>
        </p:nvSpPr>
        <p:spPr>
          <a:xfrm>
            <a:off x="1835150" y="0"/>
            <a:ext cx="6913563" cy="476250"/>
          </a:xfrm>
        </p:spPr>
        <p:txBody>
          <a:bodyPr/>
          <a:lstStyle/>
          <a:p>
            <a:r>
              <a:rPr lang="en-US" smtClean="0"/>
              <a:t>High Level Details – Future Work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 bwMode="auto">
          <a:xfrm>
            <a:off x="468313" y="846138"/>
            <a:ext cx="8229600" cy="782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CA" smtClean="0"/>
              <a:t>Excerpts from our Minutes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r>
              <a:rPr lang="en-US" smtClean="0"/>
              <a:t>Oct 1: “Robot skyscraper window washer”</a:t>
            </a:r>
          </a:p>
          <a:p>
            <a:r>
              <a:rPr lang="en-US" smtClean="0"/>
              <a:t>Jan 11: “Side to side tilting not really possible”</a:t>
            </a:r>
          </a:p>
          <a:p>
            <a:r>
              <a:rPr lang="en-US" smtClean="0"/>
              <a:t>Feb 20: “Reed switch, serial Read/Write done… de-bouncing done…”</a:t>
            </a:r>
          </a:p>
          <a:p>
            <a:r>
              <a:rPr lang="en-US" smtClean="0"/>
              <a:t>April 6: “Videos!!!”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C887FE4E-6CE0-41BA-9B53-37761C49E8E1}" type="slidenum">
              <a:rPr lang="en-CA"/>
              <a:pPr>
                <a:defRPr/>
              </a:pPr>
              <a:t>27</a:t>
            </a:fld>
            <a:endParaRPr lang="en-CA"/>
          </a:p>
        </p:txBody>
      </p:sp>
      <p:sp>
        <p:nvSpPr>
          <p:cNvPr id="39941" name="Content Placeholder 3"/>
          <p:cNvSpPr>
            <a:spLocks noGrp="1"/>
          </p:cNvSpPr>
          <p:nvPr>
            <p:ph sz="quarter" idx="13"/>
          </p:nvPr>
        </p:nvSpPr>
        <p:spPr>
          <a:xfrm>
            <a:off x="1835150" y="0"/>
            <a:ext cx="6913563" cy="476250"/>
          </a:xfrm>
        </p:spPr>
        <p:txBody>
          <a:bodyPr/>
          <a:lstStyle/>
          <a:p>
            <a:r>
              <a:rPr lang="en-US" smtClean="0"/>
              <a:t>Conclusion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 bwMode="auto">
          <a:xfrm>
            <a:off x="468313" y="846138"/>
            <a:ext cx="8229600" cy="782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CA" smtClean="0"/>
              <a:t>Acknowledgments 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r>
              <a:rPr lang="en-CA" sz="2400" dirty="0" smtClean="0"/>
              <a:t>Lucky One (electronics advice)</a:t>
            </a:r>
          </a:p>
          <a:p>
            <a:r>
              <a:rPr lang="en-CA" sz="2400" dirty="0" smtClean="0"/>
              <a:t>Fred </a:t>
            </a:r>
            <a:r>
              <a:rPr lang="en-CA" sz="2400" dirty="0" err="1" smtClean="0"/>
              <a:t>Heep</a:t>
            </a:r>
            <a:r>
              <a:rPr lang="en-CA" sz="2400" dirty="0" smtClean="0"/>
              <a:t> (electronics advice)</a:t>
            </a:r>
          </a:p>
          <a:p>
            <a:r>
              <a:rPr lang="en-CA" sz="2400" dirty="0" smtClean="0"/>
              <a:t>Professor Bernhard </a:t>
            </a:r>
            <a:r>
              <a:rPr lang="en-CA" sz="2400" dirty="0" err="1" smtClean="0"/>
              <a:t>Riecke</a:t>
            </a:r>
            <a:r>
              <a:rPr lang="en-CA" sz="2400" dirty="0" smtClean="0"/>
              <a:t> (VR advice)</a:t>
            </a:r>
          </a:p>
          <a:p>
            <a:r>
              <a:rPr lang="en-CA" sz="2400" dirty="0" err="1" smtClean="0"/>
              <a:t>Gianmarco</a:t>
            </a:r>
            <a:r>
              <a:rPr lang="en-CA" sz="2400" dirty="0" smtClean="0"/>
              <a:t> </a:t>
            </a:r>
            <a:r>
              <a:rPr lang="en-CA" sz="2400" dirty="0" err="1" smtClean="0"/>
              <a:t>Spiga</a:t>
            </a:r>
            <a:r>
              <a:rPr lang="en-CA" sz="2400" dirty="0" smtClean="0"/>
              <a:t> (</a:t>
            </a:r>
            <a:r>
              <a:rPr lang="en-CA" sz="2400" dirty="0" err="1" smtClean="0"/>
              <a:t>Arduino</a:t>
            </a:r>
            <a:r>
              <a:rPr lang="en-CA" sz="2400" dirty="0" smtClean="0"/>
              <a:t> and pie)</a:t>
            </a:r>
          </a:p>
          <a:p>
            <a:r>
              <a:rPr lang="en-CA" sz="2400" dirty="0" smtClean="0"/>
              <a:t>Martin Berryman (metalwork assistance)</a:t>
            </a:r>
          </a:p>
          <a:p>
            <a:r>
              <a:rPr lang="en-CA" sz="2400" dirty="0" smtClean="0"/>
              <a:t>Brian and Physics Department (machine shop assistance)</a:t>
            </a:r>
          </a:p>
          <a:p>
            <a:r>
              <a:rPr lang="en-CA" sz="2400" dirty="0" err="1" smtClean="0"/>
              <a:t>Yeelen</a:t>
            </a:r>
            <a:r>
              <a:rPr lang="en-CA" sz="2400" dirty="0" smtClean="0"/>
              <a:t> </a:t>
            </a:r>
            <a:r>
              <a:rPr lang="en-CA" sz="2400" dirty="0" err="1" smtClean="0"/>
              <a:t>Merhi</a:t>
            </a:r>
            <a:r>
              <a:rPr lang="en-CA" sz="2400" dirty="0" smtClean="0"/>
              <a:t> (mechanical design inspiration)</a:t>
            </a:r>
          </a:p>
          <a:p>
            <a:r>
              <a:rPr lang="en-CA" sz="2400" dirty="0" smtClean="0"/>
              <a:t>Rest of the Hewitt House (Audrey-Anne, Pier </a:t>
            </a:r>
            <a:r>
              <a:rPr lang="en-CA" sz="2400" dirty="0" err="1" smtClean="0"/>
              <a:t>Alexandre</a:t>
            </a:r>
            <a:r>
              <a:rPr lang="en-CA" sz="2400" dirty="0" smtClean="0"/>
              <a:t>, Sean Edmond</a:t>
            </a:r>
            <a:r>
              <a:rPr lang="en-CA" sz="2400" dirty="0" smtClean="0"/>
              <a:t>)</a:t>
            </a:r>
          </a:p>
          <a:p>
            <a:r>
              <a:rPr lang="en-CA" sz="2400" dirty="0" smtClean="0"/>
              <a:t>ESSS (for ESSEF funding grant allocation and distribution)</a:t>
            </a:r>
            <a:endParaRPr lang="en-CA" sz="24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4A0FB7F-2C60-47A1-A1D0-0310BEE48973}" type="slidenum">
              <a:rPr lang="en-CA"/>
              <a:pPr>
                <a:defRPr/>
              </a:pPr>
              <a:t>28</a:t>
            </a:fld>
            <a:endParaRPr lang="en-CA"/>
          </a:p>
        </p:txBody>
      </p:sp>
      <p:sp>
        <p:nvSpPr>
          <p:cNvPr id="40965" name="Content Placeholder 2"/>
          <p:cNvSpPr>
            <a:spLocks noGrp="1"/>
          </p:cNvSpPr>
          <p:nvPr>
            <p:ph sz="quarter" idx="13"/>
          </p:nvPr>
        </p:nvSpPr>
        <p:spPr>
          <a:xfrm>
            <a:off x="1835150" y="0"/>
            <a:ext cx="6913563" cy="476250"/>
          </a:xfrm>
        </p:spPr>
        <p:txBody>
          <a:bodyPr/>
          <a:lstStyle/>
          <a:p>
            <a:r>
              <a:rPr lang="en-US" smtClean="0"/>
              <a:t>Acknowledgements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 bwMode="auto">
          <a:xfrm>
            <a:off x="468313" y="846138"/>
            <a:ext cx="8229600" cy="782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CA" smtClean="0"/>
              <a:t>Questions?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E2CC8D3-4528-4566-BCDD-30D1336A498F}" type="slidenum">
              <a:rPr lang="en-CA"/>
              <a:pPr>
                <a:defRPr/>
              </a:pPr>
              <a:t>29</a:t>
            </a:fld>
            <a:endParaRPr lang="en-CA"/>
          </a:p>
        </p:txBody>
      </p:sp>
      <p:sp>
        <p:nvSpPr>
          <p:cNvPr id="41989" name="Content Placeholder 3"/>
          <p:cNvSpPr>
            <a:spLocks noGrp="1"/>
          </p:cNvSpPr>
          <p:nvPr>
            <p:ph sz="quarter" idx="13"/>
          </p:nvPr>
        </p:nvSpPr>
        <p:spPr>
          <a:xfrm>
            <a:off x="1835150" y="0"/>
            <a:ext cx="6913563" cy="476250"/>
          </a:xfrm>
        </p:spPr>
        <p:txBody>
          <a:bodyPr/>
          <a:lstStyle/>
          <a:p>
            <a:r>
              <a:rPr lang="en-US" smtClean="0"/>
              <a:t>Questions</a:t>
            </a:r>
          </a:p>
        </p:txBody>
      </p:sp>
      <p:pic>
        <p:nvPicPr>
          <p:cNvPr id="6" name="Content Placeholder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429000"/>
            <a:ext cx="470535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 bwMode="auto">
          <a:xfrm>
            <a:off x="468313" y="846138"/>
            <a:ext cx="8229600" cy="782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smtClean="0"/>
              <a:t>Background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pPr eaLnBrk="1" hangingPunct="1"/>
            <a:endParaRPr lang="en-CA" smtClean="0"/>
          </a:p>
          <a:p>
            <a:pPr eaLnBrk="1" hangingPunct="1"/>
            <a:r>
              <a:rPr lang="en-CA" smtClean="0"/>
              <a:t>Motivation</a:t>
            </a:r>
          </a:p>
          <a:p>
            <a:pPr eaLnBrk="1" hangingPunct="1"/>
            <a:r>
              <a:rPr lang="en-CA" smtClean="0"/>
              <a:t>Current Solutions</a:t>
            </a:r>
          </a:p>
          <a:p>
            <a:pPr eaLnBrk="1" hangingPunct="1"/>
            <a:r>
              <a:rPr lang="en-CA" smtClean="0"/>
              <a:t>Goals</a:t>
            </a:r>
          </a:p>
          <a:p>
            <a:pPr eaLnBrk="1" hangingPunct="1"/>
            <a:r>
              <a:rPr lang="en-CA" smtClean="0"/>
              <a:t>V-Cycle Pro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2C74410-81EF-490E-AC32-F84A8598A734}" type="slidenum">
              <a:rPr lang="en-CA"/>
              <a:pPr>
                <a:defRPr/>
              </a:pPr>
              <a:t>3</a:t>
            </a:fld>
            <a:endParaRPr lang="en-CA"/>
          </a:p>
        </p:txBody>
      </p:sp>
      <p:sp>
        <p:nvSpPr>
          <p:cNvPr id="15365" name="Content Placeholder 2"/>
          <p:cNvSpPr>
            <a:spLocks noGrp="1"/>
          </p:cNvSpPr>
          <p:nvPr>
            <p:ph sz="quarter" idx="13"/>
          </p:nvPr>
        </p:nvSpPr>
        <p:spPr>
          <a:xfrm>
            <a:off x="1835150" y="0"/>
            <a:ext cx="6913563" cy="476250"/>
          </a:xfrm>
        </p:spPr>
        <p:txBody>
          <a:bodyPr/>
          <a:lstStyle/>
          <a:p>
            <a:r>
              <a:rPr lang="en-US" smtClean="0"/>
              <a:t>Background</a:t>
            </a:r>
          </a:p>
        </p:txBody>
      </p:sp>
      <p:pic>
        <p:nvPicPr>
          <p:cNvPr id="1536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75" y="2060575"/>
            <a:ext cx="4414838" cy="3313113"/>
          </a:xfrm>
          <a:prstGeom prst="rect">
            <a:avLst/>
          </a:prstGeom>
          <a:noFill/>
          <a:ln w="38100">
            <a:solidFill>
              <a:srgbClr xmlns:mc="http://schemas.openxmlformats.org/markup-compatibility/2006" xmlns:a14="http://schemas.microsoft.com/office/drawing/2010/main" val="C00000" mc:Ignorable="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88C9433C-32F6-4F6C-B998-DBE339E2A8C0}" type="slidenum">
              <a:rPr lang="en-CA" smtClean="0"/>
              <a:pPr>
                <a:defRPr/>
              </a:pPr>
              <a:t>30</a:t>
            </a:fld>
            <a:endParaRPr lang="en-CA" dirty="0"/>
          </a:p>
        </p:txBody>
      </p:sp>
      <p:pic>
        <p:nvPicPr>
          <p:cNvPr id="43011" name="Content Placeholder 8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8538" y="3429000"/>
            <a:ext cx="4705350" cy="2592388"/>
          </a:xfrm>
        </p:spPr>
      </p:pic>
      <p:sp>
        <p:nvSpPr>
          <p:cNvPr id="2" name="TextBox 1"/>
          <p:cNvSpPr txBox="1"/>
          <p:nvPr/>
        </p:nvSpPr>
        <p:spPr>
          <a:xfrm>
            <a:off x="2483768" y="1052736"/>
            <a:ext cx="61926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n-lt"/>
              </a:rPr>
              <a:t>Please join us in the pub after the demonstration…</a:t>
            </a:r>
            <a:endParaRPr lang="en-US" sz="3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>
          <a:xfrm>
            <a:off x="468313" y="846138"/>
            <a:ext cx="8229600" cy="782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smtClean="0"/>
              <a:t>Vancouver Weather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pPr eaLnBrk="1" hangingPunct="1"/>
            <a:endParaRPr lang="en-CA" smtClean="0"/>
          </a:p>
          <a:p>
            <a:pPr eaLnBrk="1" hangingPunct="1"/>
            <a:endParaRPr lang="en-CA" smtClean="0"/>
          </a:p>
          <a:p>
            <a:pPr eaLnBrk="1" hangingPunct="1"/>
            <a:endParaRPr lang="en-CA" smtClean="0"/>
          </a:p>
          <a:p>
            <a:pPr eaLnBrk="1" hangingPunct="1"/>
            <a:endParaRPr lang="en-CA" smtClean="0"/>
          </a:p>
          <a:p>
            <a:pPr eaLnBrk="1" hangingPunct="1"/>
            <a:endParaRPr lang="en-CA" smtClean="0"/>
          </a:p>
          <a:p>
            <a:pPr eaLnBrk="1" hangingPunct="1"/>
            <a:r>
              <a:rPr lang="en-CA" smtClean="0"/>
              <a:t>166 days of rainfall per year in Vancouver</a:t>
            </a:r>
          </a:p>
          <a:p>
            <a:pPr eaLnBrk="1" hangingPunct="1"/>
            <a:r>
              <a:rPr lang="en-CA" smtClean="0"/>
              <a:t>Market already exists – people love to bike</a:t>
            </a:r>
          </a:p>
        </p:txBody>
      </p:sp>
      <p:sp>
        <p:nvSpPr>
          <p:cNvPr id="16388" name="Content Placeholder 4"/>
          <p:cNvSpPr>
            <a:spLocks noGrp="1"/>
          </p:cNvSpPr>
          <p:nvPr>
            <p:ph sz="quarter" idx="13"/>
          </p:nvPr>
        </p:nvSpPr>
        <p:spPr>
          <a:xfrm>
            <a:off x="1835150" y="0"/>
            <a:ext cx="6913563" cy="476250"/>
          </a:xfrm>
        </p:spPr>
        <p:txBody>
          <a:bodyPr/>
          <a:lstStyle/>
          <a:p>
            <a:r>
              <a:rPr lang="en-US" smtClean="0"/>
              <a:t>Background – Motivation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>
              <a:defRPr/>
            </a:pPr>
            <a:r>
              <a:rPr lang="en-CA" dirty="0" smtClean="0"/>
              <a:t>Source and image: http://vancouver.ca/engsvcs/transport/cycling/stats.htm</a:t>
            </a:r>
            <a:endParaRPr lang="en-C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5CACC9B2-2B8F-4385-97AC-F1C2CC1984D9}" type="slidenum">
              <a:rPr lang="en-CA"/>
              <a:pPr>
                <a:defRPr/>
              </a:pPr>
              <a:t>4</a:t>
            </a:fld>
            <a:endParaRPr lang="en-CA"/>
          </a:p>
        </p:txBody>
      </p:sp>
      <p:pic>
        <p:nvPicPr>
          <p:cNvPr id="1639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738" y="1700213"/>
            <a:ext cx="4459287" cy="2998787"/>
          </a:xfrm>
          <a:prstGeom prst="rect">
            <a:avLst/>
          </a:prstGeom>
          <a:noFill/>
          <a:ln w="38100">
            <a:solidFill>
              <a:srgbClr xmlns:mc="http://schemas.openxmlformats.org/markup-compatibility/2006" xmlns:a14="http://schemas.microsoft.com/office/drawing/2010/main" val="C00000" mc:Ignorable="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>
          <a:xfrm>
            <a:off x="468313" y="846138"/>
            <a:ext cx="8229600" cy="782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smtClean="0"/>
              <a:t>Current Solutions</a:t>
            </a:r>
          </a:p>
        </p:txBody>
      </p:sp>
      <p:sp>
        <p:nvSpPr>
          <p:cNvPr id="17411" name="Text Placeholder 2"/>
          <p:cNvSpPr>
            <a:spLocks noGrp="1"/>
          </p:cNvSpPr>
          <p:nvPr>
            <p:ph type="body" idx="1"/>
          </p:nvPr>
        </p:nvSpPr>
        <p:spPr>
          <a:xfrm>
            <a:off x="455613" y="1773238"/>
            <a:ext cx="4040187" cy="639762"/>
          </a:xfrm>
        </p:spPr>
        <p:txBody>
          <a:bodyPr/>
          <a:lstStyle/>
          <a:p>
            <a:pPr algn="ctr"/>
            <a:r>
              <a:rPr lang="en-US" sz="2000" smtClean="0"/>
              <a:t>Tacx i-Magic Trainer</a:t>
            </a:r>
          </a:p>
        </p:txBody>
      </p:sp>
      <p:pic>
        <p:nvPicPr>
          <p:cNvPr id="17412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9" t="-209" r="-209" b="-209"/>
          <a:stretch>
            <a:fillRect/>
          </a:stretch>
        </p:blipFill>
        <p:spPr>
          <a:xfrm>
            <a:off x="457200" y="2759075"/>
            <a:ext cx="4040188" cy="3028950"/>
          </a:xfrm>
          <a:ln w="38100">
            <a:solidFill>
              <a:srgbClr xmlns:mc="http://schemas.openxmlformats.org/markup-compatibility/2006" xmlns:a14="http://schemas.microsoft.com/office/drawing/2010/main" val="C00000" mc:Ignorable=""/>
            </a:solidFill>
            <a:miter lim="800000"/>
            <a:headEnd/>
            <a:tailEnd/>
          </a:ln>
        </p:spPr>
      </p:pic>
      <p:sp>
        <p:nvSpPr>
          <p:cNvPr id="17413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643438" y="1773238"/>
            <a:ext cx="4041775" cy="639762"/>
          </a:xfrm>
        </p:spPr>
        <p:txBody>
          <a:bodyPr/>
          <a:lstStyle/>
          <a:p>
            <a:pPr algn="ctr"/>
            <a:r>
              <a:rPr lang="en-US" sz="2000" smtClean="0"/>
              <a:t>Kurt Kinetics Rock and Roll Trainer</a:t>
            </a:r>
          </a:p>
        </p:txBody>
      </p:sp>
      <p:pic>
        <p:nvPicPr>
          <p:cNvPr id="17414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" t="-1306" r="2652" b="-1306"/>
          <a:stretch>
            <a:fillRect/>
          </a:stretch>
        </p:blipFill>
        <p:spPr>
          <a:xfrm>
            <a:off x="4932363" y="2778125"/>
            <a:ext cx="3455987" cy="3027363"/>
          </a:xfrm>
          <a:ln w="38100">
            <a:solidFill>
              <a:srgbClr xmlns:mc="http://schemas.openxmlformats.org/markup-compatibility/2006" xmlns:a14="http://schemas.microsoft.com/office/drawing/2010/main" val="C00000" mc:Ignorable=""/>
            </a:solidFill>
            <a:miter lim="800000"/>
            <a:headEnd/>
            <a:tailEnd/>
          </a:ln>
        </p:spPr>
      </p:pic>
      <p:sp>
        <p:nvSpPr>
          <p:cNvPr id="17415" name="Content Placeholder 11"/>
          <p:cNvSpPr>
            <a:spLocks noGrp="1"/>
          </p:cNvSpPr>
          <p:nvPr>
            <p:ph sz="quarter" idx="13"/>
          </p:nvPr>
        </p:nvSpPr>
        <p:spPr>
          <a:xfrm>
            <a:off x="1835150" y="0"/>
            <a:ext cx="6913563" cy="476250"/>
          </a:xfrm>
        </p:spPr>
        <p:txBody>
          <a:bodyPr/>
          <a:lstStyle/>
          <a:p>
            <a:r>
              <a:rPr lang="en-US" smtClean="0"/>
              <a:t>Background – Current Solutions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>
              <a:defRPr/>
            </a:pPr>
            <a:r>
              <a:rPr lang="en-US" sz="1100" smtClean="0">
                <a:solidFill>
                  <a:schemeClr val="tx1"/>
                </a:solidFill>
              </a:rPr>
              <a:t>http://www.slashgear.com/gallery/data_files/9/6/imagic.jpg</a:t>
            </a:r>
          </a:p>
          <a:p>
            <a:pPr algn="l">
              <a:defRPr/>
            </a:pPr>
            <a:r>
              <a:rPr lang="en-CA" sz="1100" smtClean="0">
                <a:solidFill>
                  <a:schemeClr val="tx1"/>
                </a:solidFill>
              </a:rPr>
              <a:t>http://www.chainreactioncycles.com/Images/News/photos/News-banner/Kinetic-Rock-&amp;-Roll-Pro-RU-Turbo-Trainer.jpg</a:t>
            </a:r>
            <a:endParaRPr lang="en-CA" sz="110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8749F28C-7CBB-4074-B92F-7AAA4BB69437}" type="slidenum">
              <a:rPr lang="en-CA" smtClean="0"/>
              <a:pPr>
                <a:defRPr/>
              </a:pPr>
              <a:t>5</a:t>
            </a:fld>
            <a:endParaRPr lang="en-CA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 bwMode="auto">
          <a:xfrm>
            <a:off x="468313" y="846138"/>
            <a:ext cx="8229600" cy="782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smtClean="0"/>
              <a:t>Goals and Objectives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2965F83-2C52-4811-9221-CD4B3479D44C}" type="slidenum">
              <a:rPr lang="en-CA"/>
              <a:pPr>
                <a:defRPr/>
              </a:pPr>
              <a:t>6</a:t>
            </a:fld>
            <a:endParaRPr lang="en-CA" dirty="0"/>
          </a:p>
        </p:txBody>
      </p:sp>
      <p:sp>
        <p:nvSpPr>
          <p:cNvPr id="18436" name="Content Placeholder 3"/>
          <p:cNvSpPr>
            <a:spLocks noGrp="1"/>
          </p:cNvSpPr>
          <p:nvPr>
            <p:ph sz="quarter" idx="13"/>
          </p:nvPr>
        </p:nvSpPr>
        <p:spPr>
          <a:xfrm>
            <a:off x="1835150" y="0"/>
            <a:ext cx="6913563" cy="476250"/>
          </a:xfrm>
        </p:spPr>
        <p:txBody>
          <a:bodyPr/>
          <a:lstStyle/>
          <a:p>
            <a:r>
              <a:rPr lang="en-US" smtClean="0"/>
              <a:t>Background – Goals</a:t>
            </a:r>
          </a:p>
        </p:txBody>
      </p:sp>
      <p:pic>
        <p:nvPicPr>
          <p:cNvPr id="18437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221163"/>
            <a:ext cx="3095625" cy="2398712"/>
          </a:xfrm>
          <a:prstGeom prst="rect">
            <a:avLst/>
          </a:prstGeom>
          <a:noFill/>
          <a:ln w="38100">
            <a:solidFill>
              <a:srgbClr xmlns:mc="http://schemas.openxmlformats.org/markup-compatibility/2006" xmlns:a14="http://schemas.microsoft.com/office/drawing/2010/main" val="C00000" mc:Ignorable="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773238"/>
          <a:ext cx="8218488" cy="2443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46454"/>
                <a:gridCol w="1872034"/>
              </a:tblGrid>
              <a:tr h="8230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b="0" dirty="0" smtClean="0">
                          <a:solidFill>
                            <a:schemeClr val="tx1"/>
                          </a:solidFill>
                        </a:rPr>
                        <a:t>Using your own bike indoors to enjoy a realistic cycling experience</a:t>
                      </a:r>
                    </a:p>
                  </a:txBody>
                  <a:tcPr marL="91431" marR="91431" marT="45726" marB="4572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xmlns:mc="http://schemas.openxmlformats.org/markup-compatibility/2006" xmlns:a14="http://schemas.microsoft.com/office/drawing/2010/main" val="00B050" mc:Ignorable=""/>
                          </a:solidFill>
                        </a:rPr>
                        <a:t>Achieved</a:t>
                      </a:r>
                      <a:endParaRPr lang="en-US" sz="2400" b="0" dirty="0">
                        <a:solidFill>
                          <a:srgbClr xmlns:mc="http://schemas.openxmlformats.org/markup-compatibility/2006" xmlns:a14="http://schemas.microsoft.com/office/drawing/2010/main" val="00B050" mc:Ignorable=""/>
                        </a:solidFill>
                      </a:endParaRPr>
                    </a:p>
                  </a:txBody>
                  <a:tcPr marL="91431" marR="91431" marT="45726" marB="45726">
                    <a:solidFill>
                      <a:schemeClr val="bg1"/>
                    </a:solidFill>
                  </a:tcPr>
                </a:tc>
              </a:tr>
              <a:tr h="5400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b="0" dirty="0" smtClean="0">
                          <a:solidFill>
                            <a:schemeClr val="tx1"/>
                          </a:solidFill>
                        </a:rPr>
                        <a:t>Simulated terrain, elevation and resistance.</a:t>
                      </a:r>
                    </a:p>
                  </a:txBody>
                  <a:tcPr marL="91431" marR="91431" marT="45726" marB="4572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xmlns:mc="http://schemas.openxmlformats.org/markup-compatibility/2006" xmlns:a14="http://schemas.microsoft.com/office/drawing/2010/main" val="00B050" mc:Ignorable=""/>
                          </a:solidFill>
                        </a:rPr>
                        <a:t>Achieved</a:t>
                      </a:r>
                      <a:endParaRPr lang="en-US" sz="2400" b="0" dirty="0">
                        <a:solidFill>
                          <a:srgbClr xmlns:mc="http://schemas.openxmlformats.org/markup-compatibility/2006" xmlns:a14="http://schemas.microsoft.com/office/drawing/2010/main" val="00B050" mc:Ignorable=""/>
                        </a:solidFill>
                      </a:endParaRPr>
                    </a:p>
                  </a:txBody>
                  <a:tcPr marL="91431" marR="91431" marT="45726" marB="45726">
                    <a:solidFill>
                      <a:schemeClr val="bg1"/>
                    </a:solidFill>
                  </a:tcPr>
                </a:tc>
              </a:tr>
              <a:tr h="5400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b="0" dirty="0" smtClean="0">
                          <a:solidFill>
                            <a:schemeClr val="tx1"/>
                          </a:solidFill>
                        </a:rPr>
                        <a:t>Tilting and turning capabilities</a:t>
                      </a:r>
                    </a:p>
                  </a:txBody>
                  <a:tcPr marL="91431" marR="91431" marT="45726" marB="4572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xmlns:mc="http://schemas.openxmlformats.org/markup-compatibility/2006" xmlns:a14="http://schemas.microsoft.com/office/drawing/2010/main" val="00B050" mc:Ignorable=""/>
                          </a:solidFill>
                        </a:rPr>
                        <a:t>Achieved</a:t>
                      </a:r>
                      <a:endParaRPr lang="en-US" sz="2400" b="0" dirty="0">
                        <a:solidFill>
                          <a:srgbClr xmlns:mc="http://schemas.openxmlformats.org/markup-compatibility/2006" xmlns:a14="http://schemas.microsoft.com/office/drawing/2010/main" val="00B050" mc:Ignorable=""/>
                        </a:solidFill>
                      </a:endParaRPr>
                    </a:p>
                  </a:txBody>
                  <a:tcPr marL="91431" marR="91431" marT="45726" marB="45726">
                    <a:solidFill>
                      <a:schemeClr val="bg1"/>
                    </a:solidFill>
                  </a:tcPr>
                </a:tc>
              </a:tr>
              <a:tr h="5400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b="0" dirty="0" smtClean="0">
                          <a:solidFill>
                            <a:schemeClr val="tx1"/>
                          </a:solidFill>
                        </a:rPr>
                        <a:t>Provide user with favourite biking routes</a:t>
                      </a:r>
                    </a:p>
                  </a:txBody>
                  <a:tcPr marL="91431" marR="91431" marT="45726" marB="4572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xmlns:mc="http://schemas.openxmlformats.org/markup-compatibility/2006" xmlns:a14="http://schemas.microsoft.com/office/drawing/2010/main" val="C00000" mc:Ignorable=""/>
                          </a:solidFill>
                        </a:rPr>
                        <a:t>Future work</a:t>
                      </a:r>
                      <a:endParaRPr lang="en-US" sz="2400" b="0" dirty="0">
                        <a:solidFill>
                          <a:srgbClr xmlns:mc="http://schemas.openxmlformats.org/markup-compatibility/2006" xmlns:a14="http://schemas.microsoft.com/office/drawing/2010/main" val="C00000" mc:Ignorable=""/>
                        </a:solidFill>
                      </a:endParaRPr>
                    </a:p>
                  </a:txBody>
                  <a:tcPr marL="91431" marR="91431" marT="45726" marB="45726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 bwMode="auto">
          <a:xfrm>
            <a:off x="468313" y="846138"/>
            <a:ext cx="8229600" cy="782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smtClean="0"/>
              <a:t>Our Solution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237195D-A462-412A-92C2-FF885993BBFA}" type="slidenum">
              <a:rPr lang="en-CA"/>
              <a:pPr>
                <a:defRPr/>
              </a:pPr>
              <a:t>7</a:t>
            </a:fld>
            <a:endParaRPr lang="en-CA"/>
          </a:p>
        </p:txBody>
      </p:sp>
      <p:sp>
        <p:nvSpPr>
          <p:cNvPr id="19461" name="Content Placeholder 2"/>
          <p:cNvSpPr>
            <a:spLocks noGrp="1"/>
          </p:cNvSpPr>
          <p:nvPr>
            <p:ph sz="quarter" idx="13"/>
          </p:nvPr>
        </p:nvSpPr>
        <p:spPr>
          <a:xfrm>
            <a:off x="1835150" y="0"/>
            <a:ext cx="6913563" cy="476250"/>
          </a:xfrm>
        </p:spPr>
        <p:txBody>
          <a:bodyPr/>
          <a:lstStyle/>
          <a:p>
            <a:r>
              <a:rPr lang="en-US" smtClean="0"/>
              <a:t>Background – V-cycle</a:t>
            </a:r>
          </a:p>
        </p:txBody>
      </p:sp>
      <p:pic>
        <p:nvPicPr>
          <p:cNvPr id="4" name="SampleVideo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70050" y="1773238"/>
            <a:ext cx="5803900" cy="4352925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 bwMode="auto">
          <a:xfrm>
            <a:off x="468313" y="846138"/>
            <a:ext cx="8229600" cy="782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smtClean="0"/>
              <a:t>Product Design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pPr eaLnBrk="1" hangingPunct="1">
              <a:defRPr/>
            </a:pPr>
            <a:r>
              <a:rPr lang="en-CA" dirty="0" smtClean="0"/>
              <a:t>Overview</a:t>
            </a:r>
          </a:p>
          <a:p>
            <a:pPr eaLnBrk="1" hangingPunct="1">
              <a:defRPr/>
            </a:pPr>
            <a:r>
              <a:rPr lang="en-CA" dirty="0" smtClean="0"/>
              <a:t>Structural</a:t>
            </a:r>
          </a:p>
          <a:p>
            <a:pPr eaLnBrk="1" hangingPunct="1">
              <a:defRPr/>
            </a:pPr>
            <a:r>
              <a:rPr lang="en-CA" dirty="0" smtClean="0"/>
              <a:t>Mechanical</a:t>
            </a:r>
          </a:p>
          <a:p>
            <a:pPr eaLnBrk="1" hangingPunct="1">
              <a:defRPr/>
            </a:pPr>
            <a:r>
              <a:rPr lang="en-CA" dirty="0" smtClean="0"/>
              <a:t>Software</a:t>
            </a:r>
          </a:p>
          <a:p>
            <a:pPr eaLnBrk="1" hangingPunct="1">
              <a:defRPr/>
            </a:pPr>
            <a:r>
              <a:rPr lang="en-CA" dirty="0" smtClean="0"/>
              <a:t>Electronics</a:t>
            </a:r>
          </a:p>
          <a:p>
            <a:pPr eaLnBrk="1" hangingPunct="1">
              <a:defRPr/>
            </a:pPr>
            <a:r>
              <a:rPr lang="en-CA" dirty="0" smtClean="0"/>
              <a:t>Safety</a:t>
            </a:r>
          </a:p>
          <a:p>
            <a:pPr eaLnBrk="1" hangingPunct="1">
              <a:defRPr/>
            </a:pPr>
            <a:r>
              <a:rPr lang="en-CA" dirty="0" smtClean="0"/>
              <a:t>Usability</a:t>
            </a:r>
          </a:p>
          <a:p>
            <a:pPr eaLnBrk="1" hangingPunct="1">
              <a:defRPr/>
            </a:pPr>
            <a:r>
              <a:rPr lang="en-CA" dirty="0" smtClean="0"/>
              <a:t>Sustainability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CA" dirty="0" smtClean="0"/>
          </a:p>
          <a:p>
            <a:pPr eaLnBrk="1" hangingPunct="1">
              <a:defRPr/>
            </a:pPr>
            <a:endParaRPr lang="en-CA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D12FD95-F1B1-46D4-9839-E36585D45212}" type="slidenum">
              <a:rPr lang="en-CA"/>
              <a:pPr>
                <a:defRPr/>
              </a:pPr>
              <a:t>8</a:t>
            </a:fld>
            <a:endParaRPr lang="en-CA"/>
          </a:p>
        </p:txBody>
      </p:sp>
      <p:sp>
        <p:nvSpPr>
          <p:cNvPr id="20485" name="Content Placeholder 2"/>
          <p:cNvSpPr>
            <a:spLocks noGrp="1"/>
          </p:cNvSpPr>
          <p:nvPr>
            <p:ph sz="quarter" idx="13"/>
          </p:nvPr>
        </p:nvSpPr>
        <p:spPr>
          <a:xfrm>
            <a:off x="1835150" y="0"/>
            <a:ext cx="6913563" cy="476250"/>
          </a:xfrm>
        </p:spPr>
        <p:txBody>
          <a:bodyPr/>
          <a:lstStyle/>
          <a:p>
            <a:r>
              <a:rPr lang="en-US" smtClean="0"/>
              <a:t>Product Design</a:t>
            </a:r>
          </a:p>
        </p:txBody>
      </p:sp>
      <p:pic>
        <p:nvPicPr>
          <p:cNvPr id="20486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5" t="5843"/>
          <a:stretch>
            <a:fillRect/>
          </a:stretch>
        </p:blipFill>
        <p:spPr bwMode="auto">
          <a:xfrm>
            <a:off x="5203825" y="1773238"/>
            <a:ext cx="3184525" cy="4319587"/>
          </a:xfrm>
          <a:prstGeom prst="rect">
            <a:avLst/>
          </a:prstGeom>
          <a:noFill/>
          <a:ln w="38100">
            <a:solidFill>
              <a:srgbClr xmlns:mc="http://schemas.openxmlformats.org/markup-compatibility/2006" xmlns:a14="http://schemas.microsoft.com/office/drawing/2010/main" val="C00000" mc:Ignorable="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 bwMode="auto">
          <a:xfrm>
            <a:off x="468313" y="846138"/>
            <a:ext cx="8229600" cy="782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smtClean="0"/>
              <a:t>System Overview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546F0EA-3751-4137-B3F3-2928AFA07F6F}" type="slidenum">
              <a:rPr lang="en-CA"/>
              <a:pPr>
                <a:defRPr/>
              </a:pPr>
              <a:t>9</a:t>
            </a:fld>
            <a:endParaRPr lang="en-CA"/>
          </a:p>
        </p:txBody>
      </p:sp>
      <p:sp>
        <p:nvSpPr>
          <p:cNvPr id="21508" name="Content Placeholder 3"/>
          <p:cNvSpPr>
            <a:spLocks noGrp="1"/>
          </p:cNvSpPr>
          <p:nvPr>
            <p:ph sz="quarter" idx="13"/>
          </p:nvPr>
        </p:nvSpPr>
        <p:spPr>
          <a:xfrm>
            <a:off x="1835150" y="0"/>
            <a:ext cx="6913563" cy="476250"/>
          </a:xfrm>
        </p:spPr>
        <p:txBody>
          <a:bodyPr/>
          <a:lstStyle/>
          <a:p>
            <a:r>
              <a:rPr lang="en-US" smtClean="0"/>
              <a:t>Product Design – Overview</a:t>
            </a:r>
          </a:p>
        </p:txBody>
      </p:sp>
      <p:pic>
        <p:nvPicPr>
          <p:cNvPr id="21509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0475" y="1773238"/>
            <a:ext cx="6623050" cy="4352925"/>
          </a:xfrm>
          <a:ln w="38100">
            <a:solidFill>
              <a:srgbClr xmlns:mc="http://schemas.openxmlformats.org/markup-compatibility/2006" xmlns:a14="http://schemas.microsoft.com/office/drawing/2010/main" val="C00000" mc:Ignorable="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1F497D" mc:Ignorable=""/>
      </a:dk2>
      <a:lt2>
        <a:srgbClr xmlns:mc="http://schemas.openxmlformats.org/markup-compatibility/2006" xmlns:a14="http://schemas.microsoft.com/office/drawing/2010/main" val="EEECE1" mc:Ignorable=""/>
      </a:lt2>
      <a:accent1>
        <a:srgbClr xmlns:mc="http://schemas.openxmlformats.org/markup-compatibility/2006" xmlns:a14="http://schemas.microsoft.com/office/drawing/2010/main" val="4F81BD" mc:Ignorable=""/>
      </a:accent1>
      <a:accent2>
        <a:srgbClr xmlns:mc="http://schemas.openxmlformats.org/markup-compatibility/2006" xmlns:a14="http://schemas.microsoft.com/office/drawing/2010/main" val="C0504D" mc:Ignorable=""/>
      </a:accent2>
      <a:accent3>
        <a:srgbClr xmlns:mc="http://schemas.openxmlformats.org/markup-compatibility/2006" xmlns:a14="http://schemas.microsoft.com/office/drawing/2010/main" val="9BBB59" mc:Ignorable=""/>
      </a:accent3>
      <a:accent4>
        <a:srgbClr xmlns:mc="http://schemas.openxmlformats.org/markup-compatibility/2006" xmlns:a14="http://schemas.microsoft.com/office/drawing/2010/main" val="8064A2" mc:Ignorable=""/>
      </a:accent4>
      <a:accent5>
        <a:srgbClr xmlns:mc="http://schemas.openxmlformats.org/markup-compatibility/2006" xmlns:a14="http://schemas.microsoft.com/office/drawing/2010/main" val="4BACC6" mc:Ignorable=""/>
      </a:accent5>
      <a:accent6>
        <a:srgbClr xmlns:mc="http://schemas.openxmlformats.org/markup-compatibility/2006" xmlns:a14="http://schemas.microsoft.com/office/drawing/2010/main" val="F79646" mc:Ignorable=""/>
      </a:accent6>
      <a:hlink>
        <a:srgbClr xmlns:mc="http://schemas.openxmlformats.org/markup-compatibility/2006" xmlns:a14="http://schemas.microsoft.com/office/drawing/2010/main" val="0000FF" mc:Ignorable=""/>
      </a:hlink>
      <a:folHlink>
        <a:srgbClr xmlns:mc="http://schemas.openxmlformats.org/markup-compatibility/2006" xmlns:a14="http://schemas.microsoft.com/office/drawing/2010/main" val="80008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1F497D" mc:Ignorable=""/>
      </a:dk2>
      <a:lt2>
        <a:srgbClr xmlns:mc="http://schemas.openxmlformats.org/markup-compatibility/2006" xmlns:a14="http://schemas.microsoft.com/office/drawing/2010/main" val="EEECE1" mc:Ignorable=""/>
      </a:lt2>
      <a:accent1>
        <a:srgbClr xmlns:mc="http://schemas.openxmlformats.org/markup-compatibility/2006" xmlns:a14="http://schemas.microsoft.com/office/drawing/2010/main" val="4F81BD" mc:Ignorable=""/>
      </a:accent1>
      <a:accent2>
        <a:srgbClr xmlns:mc="http://schemas.openxmlformats.org/markup-compatibility/2006" xmlns:a14="http://schemas.microsoft.com/office/drawing/2010/main" val="C0504D" mc:Ignorable=""/>
      </a:accent2>
      <a:accent3>
        <a:srgbClr xmlns:mc="http://schemas.openxmlformats.org/markup-compatibility/2006" xmlns:a14="http://schemas.microsoft.com/office/drawing/2010/main" val="9BBB59" mc:Ignorable=""/>
      </a:accent3>
      <a:accent4>
        <a:srgbClr xmlns:mc="http://schemas.openxmlformats.org/markup-compatibility/2006" xmlns:a14="http://schemas.microsoft.com/office/drawing/2010/main" val="8064A2" mc:Ignorable=""/>
      </a:accent4>
      <a:accent5>
        <a:srgbClr xmlns:mc="http://schemas.openxmlformats.org/markup-compatibility/2006" xmlns:a14="http://schemas.microsoft.com/office/drawing/2010/main" val="4BACC6" mc:Ignorable=""/>
      </a:accent5>
      <a:accent6>
        <a:srgbClr xmlns:mc="http://schemas.openxmlformats.org/markup-compatibility/2006" xmlns:a14="http://schemas.microsoft.com/office/drawing/2010/main" val="F79646" mc:Ignorable=""/>
      </a:accent6>
      <a:hlink>
        <a:srgbClr xmlns:mc="http://schemas.openxmlformats.org/markup-compatibility/2006" xmlns:a14="http://schemas.microsoft.com/office/drawing/2010/main" val="0000FF" mc:Ignorable=""/>
      </a:hlink>
      <a:folHlink>
        <a:srgbClr xmlns:mc="http://schemas.openxmlformats.org/markup-compatibility/2006" xmlns:a14="http://schemas.microsoft.com/office/drawing/2010/main" val="80008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2146</TotalTime>
  <Words>1049</Words>
  <Application>Microsoft Office PowerPoint</Application>
  <PresentationFormat>On-screen Show (4:3)</PresentationFormat>
  <Paragraphs>364</Paragraphs>
  <Slides>30</Slides>
  <Notes>26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Calibri</vt:lpstr>
      <vt:lpstr>Office Theme</vt:lpstr>
      <vt:lpstr>V-Cycle Pro Virtual Bike Simulator  Project Presentation and Demo by</vt:lpstr>
      <vt:lpstr>Outline</vt:lpstr>
      <vt:lpstr>Background</vt:lpstr>
      <vt:lpstr>Vancouver Weather</vt:lpstr>
      <vt:lpstr>Current Solutions</vt:lpstr>
      <vt:lpstr>Goals and Objectives</vt:lpstr>
      <vt:lpstr>Our Solution</vt:lpstr>
      <vt:lpstr>Product Design</vt:lpstr>
      <vt:lpstr>System Overview</vt:lpstr>
      <vt:lpstr>Front and Back Platforms </vt:lpstr>
      <vt:lpstr>Front Lifting Mechanism</vt:lpstr>
      <vt:lpstr>Tilting Mechanism</vt:lpstr>
      <vt:lpstr>Gravity Assist</vt:lpstr>
      <vt:lpstr>Software and Graphical User Interface</vt:lpstr>
      <vt:lpstr>System Overview</vt:lpstr>
      <vt:lpstr>Electronics Systems</vt:lpstr>
      <vt:lpstr>Safety Design</vt:lpstr>
      <vt:lpstr>Versatile Design</vt:lpstr>
      <vt:lpstr>Sustainability</vt:lpstr>
      <vt:lpstr>High-Level Project Details</vt:lpstr>
      <vt:lpstr>Project Costs</vt:lpstr>
      <vt:lpstr>Comments on Costs</vt:lpstr>
      <vt:lpstr>Teamwork</vt:lpstr>
      <vt:lpstr>Development Timeline</vt:lpstr>
      <vt:lpstr>Lessons Learned</vt:lpstr>
      <vt:lpstr>Future Work</vt:lpstr>
      <vt:lpstr>Excerpts from our Minutes</vt:lpstr>
      <vt:lpstr>Acknowledgments </vt:lpstr>
      <vt:lpstr>Questions?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V-Cycle Pro Virtual Bike Simulator</dc:title>
  <dc:creator>Dan</dc:creator>
  <cp:lastModifiedBy>Mike Henrey</cp:lastModifiedBy>
  <cp:revision>95</cp:revision>
  <dcterms:created xsi:type="dcterms:W3CDTF">2010-03-25T22:33:37Z</dcterms:created>
  <dcterms:modified xsi:type="dcterms:W3CDTF">2010-04-15T16:12:49Z</dcterms:modified>
</cp:coreProperties>
</file>