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73" r:id="rId11"/>
    <p:sldId id="297" r:id="rId12"/>
    <p:sldId id="276" r:id="rId13"/>
    <p:sldId id="279" r:id="rId14"/>
    <p:sldId id="287" r:id="rId15"/>
    <p:sldId id="285" r:id="rId16"/>
    <p:sldId id="298" r:id="rId17"/>
    <p:sldId id="265" r:id="rId18"/>
    <p:sldId id="283" r:id="rId19"/>
    <p:sldId id="282" r:id="rId20"/>
    <p:sldId id="305" r:id="rId21"/>
    <p:sldId id="307" r:id="rId22"/>
    <p:sldId id="308" r:id="rId23"/>
    <p:sldId id="304" r:id="rId24"/>
    <p:sldId id="299" r:id="rId25"/>
    <p:sldId id="301" r:id="rId26"/>
    <p:sldId id="302" r:id="rId27"/>
    <p:sldId id="303" r:id="rId28"/>
    <p:sldId id="312" r:id="rId29"/>
    <p:sldId id="289" r:id="rId30"/>
    <p:sldId id="288" r:id="rId31"/>
    <p:sldId id="300" r:id="rId32"/>
    <p:sldId id="290" r:id="rId33"/>
    <p:sldId id="296" r:id="rId34"/>
    <p:sldId id="263" r:id="rId35"/>
    <p:sldId id="311" r:id="rId36"/>
    <p:sldId id="274" r:id="rId37"/>
    <p:sldId id="309" r:id="rId38"/>
    <p:sldId id="291" r:id="rId39"/>
    <p:sldId id="294" r:id="rId40"/>
    <p:sldId id="295" r:id="rId41"/>
    <p:sldId id="31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CB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89" autoAdjust="0"/>
  </p:normalViewPr>
  <p:slideViewPr>
    <p:cSldViewPr>
      <p:cViewPr>
        <p:scale>
          <a:sx n="100" d="100"/>
          <a:sy n="100" d="100"/>
        </p:scale>
        <p:origin x="-29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69426-86CA-4DAD-85C1-80FCE0A1053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E1A91-73A8-436A-B141-B6F35002D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397C4-9D27-4F53-A3F5-CC0C5F98CF7D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843D-F28E-4EE4-94C3-24EF6A1B6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843D-F28E-4EE4-94C3-24EF6A1B67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71596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001000" y="6477000"/>
            <a:ext cx="990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CF381F-D94D-455C-A79C-A32384AF1AEC}" type="slidenum">
              <a:rPr lang="en-US" sz="1200" b="1" smtClean="0"/>
              <a:pPr algn="r"/>
              <a:t>‹#›</a:t>
            </a:fld>
            <a:r>
              <a:rPr lang="en-US" sz="1200" b="1" dirty="0" smtClean="0"/>
              <a:t> of 34</a:t>
            </a:r>
            <a:endParaRPr lang="en-US" sz="1200" b="1" dirty="0"/>
          </a:p>
        </p:txBody>
      </p:sp>
      <p:pic>
        <p:nvPicPr>
          <p:cNvPr id="9" name="Picture 2" descr="F:\Laptop Backup\Spring 2010\ENSC440-305\ENSC 440 - Proposal\drawing3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1676400" cy="6305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3124200" y="64770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ENSC 440 Project </a:t>
            </a:r>
            <a:r>
              <a:rPr lang="en-US" sz="1200" b="1" baseline="0" dirty="0" smtClean="0"/>
              <a:t>Presentation</a:t>
            </a:r>
            <a:endParaRPr lang="en-US" sz="1200" b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2A3-823E-43B0-AB83-13FC6DE3B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2"/>
            </a:gs>
            <a:gs pos="100000">
              <a:schemeClr val="bg2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2DDA-74F4-4747-A2F1-56FF8FD71716}" type="datetimeFigureOut">
              <a:rPr lang="en-US" smtClean="0"/>
              <a:pPr/>
              <a:t>4/16/2010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4D2A3-823E-43B0-AB83-13FC6DE3BB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Low-Cost Landmine Detection System using Ground Penetrating Radar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ENSC 440 Presentation and Demo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April 16, 2010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Presented by: M. Ages, J. Berring, G. Cowan, J. Yoo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Laptop Backup\Spring 2010\ENSC440-305\ENSC 440 - Proposal\drawing3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24199" cy="117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24000"/>
            <a:ext cx="3962400" cy="46021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bandwidth VCO sweeps over 1.2GHz range</a:t>
            </a:r>
          </a:p>
          <a:p>
            <a:endParaRPr lang="en-US" dirty="0" smtClean="0"/>
          </a:p>
          <a:p>
            <a:r>
              <a:rPr lang="en-US" dirty="0" smtClean="0"/>
              <a:t>Amplifier boosts signal strength</a:t>
            </a:r>
          </a:p>
          <a:p>
            <a:endParaRPr lang="en-US" dirty="0" smtClean="0"/>
          </a:p>
          <a:p>
            <a:r>
              <a:rPr lang="en-US" dirty="0" smtClean="0"/>
              <a:t>Signal split then transmitted by </a:t>
            </a:r>
            <a:r>
              <a:rPr lang="en-US" dirty="0" err="1" smtClean="0"/>
              <a:t>Yagi</a:t>
            </a:r>
            <a:r>
              <a:rPr lang="en-US" dirty="0" smtClean="0"/>
              <a:t> antenna</a:t>
            </a:r>
          </a:p>
          <a:p>
            <a:endParaRPr lang="en-US" dirty="0" smtClean="0"/>
          </a:p>
          <a:p>
            <a:r>
              <a:rPr lang="en-US" dirty="0" smtClean="0"/>
              <a:t>Signal received by second antenna and amplified</a:t>
            </a:r>
          </a:p>
          <a:p>
            <a:endParaRPr lang="en-US" dirty="0" smtClean="0"/>
          </a:p>
          <a:p>
            <a:r>
              <a:rPr lang="en-US" dirty="0" smtClean="0"/>
              <a:t>Mixer determines difference in signal frequencies</a:t>
            </a:r>
          </a:p>
          <a:p>
            <a:endParaRPr lang="en-US" dirty="0" smtClean="0"/>
          </a:p>
          <a:p>
            <a:r>
              <a:rPr lang="en-US" dirty="0" smtClean="0"/>
              <a:t>Filter removes all high frequency noise</a:t>
            </a:r>
            <a:endParaRPr lang="en-US" dirty="0"/>
          </a:p>
        </p:txBody>
      </p:sp>
      <p:pic>
        <p:nvPicPr>
          <p:cNvPr id="6" name="Picture 5" descr="rf_di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143000"/>
            <a:ext cx="4686300" cy="515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Low Frequency Electronics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Analog </a:t>
            </a:r>
            <a:r>
              <a:rPr lang="en-CA" sz="2400" dirty="0" err="1" smtClean="0"/>
              <a:t>sawtooth</a:t>
            </a:r>
            <a:r>
              <a:rPr lang="en-CA" sz="2400" dirty="0" smtClean="0"/>
              <a:t> circuit controls the oscillator </a:t>
            </a:r>
          </a:p>
          <a:p>
            <a:endParaRPr lang="en-CA" sz="2400" dirty="0" smtClean="0"/>
          </a:p>
          <a:p>
            <a:r>
              <a:rPr lang="en-CA" sz="2400" dirty="0" smtClean="0"/>
              <a:t>Incoming signal is amplified and read by a analog to digital converter</a:t>
            </a:r>
          </a:p>
          <a:p>
            <a:pPr lvl="1"/>
            <a:r>
              <a:rPr lang="en-CA" sz="2000" dirty="0" smtClean="0"/>
              <a:t>Specialized data collection enable signal</a:t>
            </a:r>
          </a:p>
          <a:p>
            <a:endParaRPr lang="en-CA" sz="2400" dirty="0" smtClean="0"/>
          </a:p>
          <a:p>
            <a:r>
              <a:rPr lang="en-CA" sz="2400" dirty="0" smtClean="0"/>
              <a:t>Gears on each side of the frame give the position of the scanning head</a:t>
            </a:r>
          </a:p>
          <a:p>
            <a:endParaRPr lang="en-CA" sz="2400" dirty="0" smtClean="0"/>
          </a:p>
          <a:p>
            <a:r>
              <a:rPr lang="en-CA" sz="2400" dirty="0" smtClean="0"/>
              <a:t>Position and signal data are sent to the user’s computer via USB</a:t>
            </a:r>
          </a:p>
          <a:p>
            <a:endParaRPr lang="en-CA" sz="2400" dirty="0" smtClean="0"/>
          </a:p>
          <a:p>
            <a:endParaRPr lang="en-CA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All data processing is performed on the computer via MATLAB</a:t>
            </a:r>
          </a:p>
          <a:p>
            <a:endParaRPr lang="en-US" sz="2400" dirty="0" smtClean="0"/>
          </a:p>
          <a:p>
            <a:r>
              <a:rPr lang="en-US" sz="2400" dirty="0" smtClean="0"/>
              <a:t>Three separate applications</a:t>
            </a:r>
          </a:p>
          <a:p>
            <a:pPr lvl="1"/>
            <a:r>
              <a:rPr lang="en-US" sz="2000" dirty="0" smtClean="0"/>
              <a:t>Data listener application</a:t>
            </a:r>
          </a:p>
          <a:p>
            <a:pPr lvl="2"/>
            <a:r>
              <a:rPr lang="en-US" sz="1800" dirty="0" smtClean="0"/>
              <a:t>Collects the radar and position data</a:t>
            </a:r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Control and processing software</a:t>
            </a:r>
          </a:p>
          <a:p>
            <a:pPr lvl="2"/>
            <a:r>
              <a:rPr lang="en-US" sz="1800" dirty="0" smtClean="0"/>
              <a:t>Determines frequencies of radar signal and generates scan images</a:t>
            </a:r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 Scan Viewer</a:t>
            </a:r>
          </a:p>
          <a:p>
            <a:pPr lvl="2"/>
            <a:r>
              <a:rPr lang="en-US" sz="1800" dirty="0" smtClean="0"/>
              <a:t>Graphical user interface for displaying scan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029200" cy="4602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Hand-driven mechanism</a:t>
            </a:r>
          </a:p>
          <a:p>
            <a:r>
              <a:rPr lang="en-US" sz="2400" dirty="0" smtClean="0"/>
              <a:t>Portable power source for electronics</a:t>
            </a:r>
          </a:p>
          <a:p>
            <a:r>
              <a:rPr lang="en-US" sz="2400" dirty="0" smtClean="0"/>
              <a:t>Suspended over 1m x 1m area</a:t>
            </a:r>
          </a:p>
          <a:p>
            <a:pPr lvl="1"/>
            <a:r>
              <a:rPr lang="en-US" sz="2000" dirty="0" smtClean="0"/>
              <a:t>Consistent with demining practices</a:t>
            </a:r>
          </a:p>
          <a:p>
            <a:r>
              <a:rPr lang="en-US" sz="2400" dirty="0" smtClean="0"/>
              <a:t>Initial design called for suspension wires</a:t>
            </a:r>
          </a:p>
          <a:p>
            <a:r>
              <a:rPr lang="en-US" sz="2400" dirty="0" smtClean="0"/>
              <a:t>Final design has frame </a:t>
            </a:r>
            <a:br>
              <a:rPr lang="en-US" sz="2400" dirty="0" smtClean="0"/>
            </a:br>
            <a:r>
              <a:rPr lang="en-US" sz="2400" dirty="0" smtClean="0"/>
              <a:t>cantilevered above active area</a:t>
            </a:r>
          </a:p>
        </p:txBody>
      </p:sp>
      <p:pic>
        <p:nvPicPr>
          <p:cNvPr id="6" name="Picture 5" descr="old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0"/>
            <a:ext cx="4495800" cy="3153770"/>
          </a:xfrm>
          <a:prstGeom prst="rect">
            <a:avLst/>
          </a:prstGeom>
        </p:spPr>
      </p:pic>
      <p:pic>
        <p:nvPicPr>
          <p:cNvPr id="5" name="Picture 4" descr="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733800"/>
            <a:ext cx="3962400" cy="252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10" name="Content Placeholder 9" descr="ensc440_bigg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86000"/>
            <a:ext cx="8229600" cy="23436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Breakdown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0574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19812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Proposed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Actual</a:t>
                      </a:r>
                      <a:r>
                        <a:rPr lang="en-US" baseline="0" dirty="0" smtClean="0"/>
                        <a:t> 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Radio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Frequency Electronics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$545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Frequency</a:t>
                      </a:r>
                      <a:r>
                        <a:rPr lang="en-US" baseline="0" dirty="0" smtClean="0"/>
                        <a:t> Electronics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Microcontrollers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Mechanical Parts</a:t>
                      </a:r>
                      <a:r>
                        <a:rPr lang="en-US" baseline="0" dirty="0" smtClean="0"/>
                        <a:t> and 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Competing technologies are far more expensive</a:t>
            </a:r>
          </a:p>
          <a:p>
            <a:pPr lvl="1"/>
            <a:r>
              <a:rPr lang="en-US" sz="2000" dirty="0" smtClean="0"/>
              <a:t>US Army: HSTAMIDS</a:t>
            </a:r>
          </a:p>
          <a:p>
            <a:pPr lvl="1"/>
            <a:r>
              <a:rPr lang="en-US" sz="2000" dirty="0" smtClean="0"/>
              <a:t>Lawrence Livermore Nat’l Laboratory: LANDMARC</a:t>
            </a:r>
          </a:p>
          <a:p>
            <a:pPr lvl="1"/>
            <a:r>
              <a:rPr lang="en-US" sz="2000" dirty="0" smtClean="0"/>
              <a:t>GSSI: GPR primarily for civil and environmental uses </a:t>
            </a:r>
          </a:p>
          <a:p>
            <a:pPr lvl="1"/>
            <a:r>
              <a:rPr lang="en-US" sz="2000" dirty="0" smtClean="0"/>
              <a:t>Various university research groups</a:t>
            </a:r>
          </a:p>
          <a:p>
            <a:endParaRPr lang="en-US" sz="2400" dirty="0" smtClean="0"/>
          </a:p>
          <a:p>
            <a:r>
              <a:rPr lang="en-US" sz="2400" dirty="0" smtClean="0"/>
              <a:t>Our target customer is humanitarian organizations</a:t>
            </a:r>
          </a:p>
          <a:p>
            <a:endParaRPr lang="en-US" sz="2400" dirty="0" smtClean="0"/>
          </a:p>
          <a:p>
            <a:r>
              <a:rPr lang="en-US" sz="2400" dirty="0" smtClean="0"/>
              <a:t>Other applications: civil engineering, archeology, paleontology</a:t>
            </a:r>
          </a:p>
          <a:p>
            <a:endParaRPr lang="en-US" sz="2400" dirty="0" smtClean="0"/>
          </a:p>
          <a:p>
            <a:r>
              <a:rPr lang="en-US" sz="2400" dirty="0" smtClean="0"/>
              <a:t>Financing via NGOs and private investors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1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- Demo -</a:t>
            </a:r>
            <a:endParaRPr lang="en-US" sz="3600" b="1" dirty="0"/>
          </a:p>
        </p:txBody>
      </p:sp>
      <p:pic>
        <p:nvPicPr>
          <p:cNvPr id="1026" name="Picture 2" descr="F:\Laptop Backup\Spring 2010\ENSC440-305\ENSC 440 - Proposal\drawing3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24199" cy="117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Metal “Mines”</a:t>
            </a:r>
            <a:endParaRPr lang="en-US" dirty="0"/>
          </a:p>
        </p:txBody>
      </p:sp>
      <p:pic>
        <p:nvPicPr>
          <p:cNvPr id="4" name="Content Placeholder 3" descr="OutdoorShallowMin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738" y="1524000"/>
            <a:ext cx="5536524" cy="4602163"/>
          </a:xfrm>
        </p:spPr>
      </p:pic>
      <p:sp>
        <p:nvSpPr>
          <p:cNvPr id="5" name="TextBox 4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Outdoor, Shallow depth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Metal “Mines”</a:t>
            </a:r>
            <a:endParaRPr lang="en-US" dirty="0"/>
          </a:p>
        </p:txBody>
      </p:sp>
      <p:pic>
        <p:nvPicPr>
          <p:cNvPr id="5" name="Content Placeholder 4" descr="OutdoorMetalMedDee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7337" y="1524000"/>
            <a:ext cx="5549325" cy="4602163"/>
          </a:xfrm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Outdoor, Medium depth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Michael Ages</a:t>
            </a:r>
          </a:p>
          <a:p>
            <a:pPr lvl="1"/>
            <a:r>
              <a:rPr lang="en-US" sz="2000" dirty="0" smtClean="0"/>
              <a:t>Radio Frequency Electronics and User Interface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John Berring</a:t>
            </a:r>
          </a:p>
          <a:p>
            <a:pPr lvl="1"/>
            <a:r>
              <a:rPr lang="en-US" sz="2000" dirty="0" smtClean="0"/>
              <a:t>Mechanical Components and Signal Processing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Graeme Cowan</a:t>
            </a:r>
          </a:p>
          <a:p>
            <a:pPr lvl="1"/>
            <a:r>
              <a:rPr lang="en-US" sz="2000" dirty="0" smtClean="0"/>
              <a:t>Low Frequency Electronics</a:t>
            </a:r>
          </a:p>
          <a:p>
            <a:endParaRPr lang="en-US" sz="2400" dirty="0" smtClean="0"/>
          </a:p>
          <a:p>
            <a:r>
              <a:rPr lang="en-US" sz="2400" dirty="0" smtClean="0"/>
              <a:t>Jeremy Yoo</a:t>
            </a:r>
          </a:p>
          <a:p>
            <a:pPr lvl="1"/>
            <a:r>
              <a:rPr lang="en-US" sz="2000" dirty="0" smtClean="0"/>
              <a:t>Microcontroller Interfacing and Communication Software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Metal “Mines”</a:t>
            </a:r>
            <a:endParaRPr lang="en-US" dirty="0"/>
          </a:p>
        </p:txBody>
      </p:sp>
      <p:pic>
        <p:nvPicPr>
          <p:cNvPr id="4" name="Content Placeholder 3" descr="OutdoorSoildMetalMine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0" y="1981200"/>
            <a:ext cx="5079252" cy="4221163"/>
          </a:xfrm>
        </p:spPr>
      </p:pic>
      <p:sp>
        <p:nvSpPr>
          <p:cNvPr id="5" name="TextBox 4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Outdoor,  Multiple objects</a:t>
            </a:r>
            <a:endParaRPr lang="en-US" b="1" dirty="0"/>
          </a:p>
        </p:txBody>
      </p:sp>
      <p:pic>
        <p:nvPicPr>
          <p:cNvPr id="8" name="Picture 7" descr="Screen shot 2010-04-16 at 7.35.42 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28600" y="2971800"/>
            <a:ext cx="3352800" cy="1877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Metal “Mines”</a:t>
            </a:r>
            <a:endParaRPr lang="en-US" dirty="0"/>
          </a:p>
        </p:txBody>
      </p:sp>
      <p:pic>
        <p:nvPicPr>
          <p:cNvPr id="5" name="Content Placeholder 4" descr="BigMetalGood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05498" y="1524000"/>
            <a:ext cx="5533003" cy="4602163"/>
          </a:xfrm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Indoor, Big metal plate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Metal “Mines”</a:t>
            </a:r>
            <a:endParaRPr lang="en-US" dirty="0"/>
          </a:p>
        </p:txBody>
      </p:sp>
      <p:pic>
        <p:nvPicPr>
          <p:cNvPr id="5" name="Content Placeholder 4" descr="BigMetalGood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5498" y="1524000"/>
            <a:ext cx="5533003" cy="4602163"/>
          </a:xfrm>
        </p:spPr>
      </p:pic>
      <p:sp>
        <p:nvSpPr>
          <p:cNvPr id="4" name="TextBox 3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Indoor, Small metal plate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Plastic “Mines”</a:t>
            </a:r>
            <a:endParaRPr lang="en-US" dirty="0"/>
          </a:p>
        </p:txBody>
      </p:sp>
      <p:pic>
        <p:nvPicPr>
          <p:cNvPr id="7" name="Content Placeholder 6" descr="IndoorPlastic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6089" y="1524000"/>
            <a:ext cx="5611822" cy="4602163"/>
          </a:xfrm>
        </p:spPr>
      </p:pic>
      <p:sp>
        <p:nvSpPr>
          <p:cNvPr id="8" name="TextBox 7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Indoor, Medium depth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Single Signal</a:t>
            </a:r>
            <a:endParaRPr lang="en-US" dirty="0"/>
          </a:p>
        </p:txBody>
      </p:sp>
      <p:pic>
        <p:nvPicPr>
          <p:cNvPr id="4" name="Content Placeholder 3" descr="TimeFig01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4264" r="-1426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Single Image</a:t>
            </a:r>
            <a:endParaRPr lang="en-US" dirty="0"/>
          </a:p>
        </p:txBody>
      </p:sp>
      <p:pic>
        <p:nvPicPr>
          <p:cNvPr id="4" name="Content Placeholder 3" descr="TimeFig01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0495" y="1524000"/>
            <a:ext cx="6403009" cy="4602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Cross-Section</a:t>
            </a:r>
            <a:endParaRPr lang="en-US" dirty="0"/>
          </a:p>
        </p:txBody>
      </p:sp>
      <p:pic>
        <p:nvPicPr>
          <p:cNvPr id="4" name="Content Placeholder 3" descr="TimeFig01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0495" y="1524000"/>
            <a:ext cx="6403009" cy="4602163"/>
          </a:xfrm>
        </p:spPr>
      </p:pic>
      <p:pic>
        <p:nvPicPr>
          <p:cNvPr id="5" name="Picture 4" descr="TimeFig03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6934200" cy="498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Overhead</a:t>
            </a:r>
            <a:endParaRPr lang="en-US" dirty="0"/>
          </a:p>
        </p:txBody>
      </p:sp>
      <p:pic>
        <p:nvPicPr>
          <p:cNvPr id="4" name="Content Placeholder 3" descr="TimeFig01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0495" y="1524000"/>
            <a:ext cx="6403009" cy="4602163"/>
          </a:xfrm>
        </p:spPr>
      </p:pic>
      <p:pic>
        <p:nvPicPr>
          <p:cNvPr id="5" name="Picture 4" descr="TimeFig03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6934199" cy="498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Results: 3D View</a:t>
            </a:r>
            <a:endParaRPr lang="en-US" dirty="0"/>
          </a:p>
        </p:txBody>
      </p:sp>
      <p:pic>
        <p:nvPicPr>
          <p:cNvPr id="4" name="Content Placeholder 3" descr="01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038" r="-1038"/>
          <a:stretch>
            <a:fillRect/>
          </a:stretch>
        </p:blipFill>
        <p:spPr>
          <a:xfrm>
            <a:off x="533400" y="1679369"/>
            <a:ext cx="3962400" cy="2215856"/>
          </a:xfrm>
        </p:spPr>
      </p:pic>
      <p:pic>
        <p:nvPicPr>
          <p:cNvPr id="6" name="Picture 5" descr="0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687195"/>
            <a:ext cx="3828911" cy="2185670"/>
          </a:xfrm>
          <a:prstGeom prst="rect">
            <a:avLst/>
          </a:prstGeom>
        </p:spPr>
      </p:pic>
      <p:pic>
        <p:nvPicPr>
          <p:cNvPr id="7" name="Picture 6" descr="04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038600"/>
            <a:ext cx="3884531" cy="2217420"/>
          </a:xfrm>
          <a:prstGeom prst="rect">
            <a:avLst/>
          </a:prstGeom>
        </p:spPr>
      </p:pic>
      <p:pic>
        <p:nvPicPr>
          <p:cNvPr id="8" name="Picture 7" descr="0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4038600"/>
            <a:ext cx="3810000" cy="2174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143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Indoor, Large metal plate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Mechanical construction is time-consuming</a:t>
            </a:r>
          </a:p>
          <a:p>
            <a:endParaRPr lang="en-US" sz="2400" dirty="0" smtClean="0"/>
          </a:p>
          <a:p>
            <a:r>
              <a:rPr lang="en-US" sz="2400" dirty="0" smtClean="0"/>
              <a:t>Signals in the air are far more difficult to work with than signals in a wire</a:t>
            </a:r>
          </a:p>
          <a:p>
            <a:endParaRPr lang="en-US" sz="2400" dirty="0" smtClean="0"/>
          </a:p>
          <a:p>
            <a:r>
              <a:rPr lang="en-US" sz="2400" dirty="0" smtClean="0"/>
              <a:t>Suppliers don’t always follow through</a:t>
            </a:r>
          </a:p>
          <a:p>
            <a:endParaRPr lang="en-US" sz="2400" dirty="0" smtClean="0"/>
          </a:p>
          <a:p>
            <a:r>
              <a:rPr lang="en-US" sz="2400" dirty="0" smtClean="0"/>
              <a:t>Maintaining low cost, high speed, and high power requires a careful balance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Background</a:t>
            </a:r>
            <a:endParaRPr lang="en-US" sz="2000" dirty="0" smtClean="0"/>
          </a:p>
          <a:p>
            <a:r>
              <a:rPr lang="en-US" sz="2400" dirty="0" smtClean="0"/>
              <a:t>System Overview</a:t>
            </a:r>
            <a:endParaRPr lang="en-US" sz="2000" dirty="0" smtClean="0"/>
          </a:p>
          <a:p>
            <a:r>
              <a:rPr lang="en-US" sz="2400" dirty="0" smtClean="0"/>
              <a:t>Device Components</a:t>
            </a:r>
            <a:endParaRPr lang="en-US" sz="2000" dirty="0" smtClean="0"/>
          </a:p>
          <a:p>
            <a:r>
              <a:rPr lang="en-US" sz="2400" dirty="0" smtClean="0"/>
              <a:t>User Operation </a:t>
            </a:r>
          </a:p>
          <a:p>
            <a:r>
              <a:rPr lang="en-US" sz="2400" b="1" dirty="0" smtClean="0"/>
              <a:t>Demo</a:t>
            </a:r>
          </a:p>
          <a:p>
            <a:r>
              <a:rPr lang="en-US" sz="2400" dirty="0" smtClean="0"/>
              <a:t>Test Results</a:t>
            </a:r>
            <a:endParaRPr lang="en-US" sz="2000" dirty="0" smtClean="0"/>
          </a:p>
          <a:p>
            <a:r>
              <a:rPr lang="en-US" sz="2400" dirty="0" smtClean="0"/>
              <a:t>Reflections</a:t>
            </a:r>
            <a:endParaRPr lang="en-US" sz="2000" dirty="0"/>
          </a:p>
          <a:p>
            <a:r>
              <a:rPr lang="en-US" sz="2400" dirty="0" smtClean="0"/>
              <a:t>Q &amp; A</a:t>
            </a:r>
            <a:endParaRPr lang="en-US" sz="2400" dirty="0"/>
          </a:p>
        </p:txBody>
      </p:sp>
      <p:pic>
        <p:nvPicPr>
          <p:cNvPr id="4" name="Picture 3" descr="420066311_e108f847b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3700">
            <a:off x="5299308" y="1554479"/>
            <a:ext cx="3244939" cy="4375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6477000"/>
            <a:ext cx="16065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Credit: </a:t>
            </a:r>
            <a:r>
              <a:rPr lang="en-US" sz="800" dirty="0" err="1" smtClean="0"/>
              <a:t>LaRezistance</a:t>
            </a:r>
            <a:r>
              <a:rPr lang="en-US" sz="800" dirty="0"/>
              <a:t> </a:t>
            </a:r>
            <a:r>
              <a:rPr lang="en-US" sz="800" dirty="0" smtClean="0"/>
              <a:t>(</a:t>
            </a:r>
            <a:r>
              <a:rPr lang="en-US" sz="800" dirty="0" err="1" smtClean="0"/>
              <a:t>Flickr</a:t>
            </a:r>
            <a:r>
              <a:rPr lang="en-US" sz="800" dirty="0" smtClean="0"/>
              <a:t>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Increase portability of device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Implement improved image processing algorithms</a:t>
            </a:r>
          </a:p>
          <a:p>
            <a:endParaRPr lang="en-US" sz="2400" dirty="0" smtClean="0"/>
          </a:p>
          <a:p>
            <a:r>
              <a:rPr lang="en-US" sz="2400" dirty="0" smtClean="0"/>
              <a:t>Place all components onto a custom PCB</a:t>
            </a:r>
          </a:p>
          <a:p>
            <a:endParaRPr lang="en-US" sz="2400" dirty="0" smtClean="0"/>
          </a:p>
          <a:p>
            <a:r>
              <a:rPr lang="en-US" sz="2400" dirty="0" smtClean="0"/>
              <a:t>Increase depth resolution by increasing frequency range</a:t>
            </a:r>
          </a:p>
          <a:p>
            <a:endParaRPr lang="en-US" sz="2400" dirty="0" smtClean="0"/>
          </a:p>
          <a:p>
            <a:r>
              <a:rPr lang="en-US" sz="2400" dirty="0" smtClean="0"/>
              <a:t>Cheaper cross-talk elimination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Dr. Shawn Stapleton</a:t>
            </a:r>
          </a:p>
          <a:p>
            <a:endParaRPr lang="en-US" sz="2400" dirty="0" smtClean="0"/>
          </a:p>
          <a:p>
            <a:r>
              <a:rPr lang="en-US" sz="2400" dirty="0" smtClean="0"/>
              <a:t>Various theses and research papers</a:t>
            </a:r>
          </a:p>
          <a:p>
            <a:endParaRPr lang="en-US" sz="2400" dirty="0" smtClean="0"/>
          </a:p>
          <a:p>
            <a:r>
              <a:rPr lang="en-US" sz="2400" dirty="0" smtClean="0"/>
              <a:t>Textbook on GPR</a:t>
            </a:r>
          </a:p>
          <a:p>
            <a:pPr lvl="1"/>
            <a:r>
              <a:rPr lang="en-US" sz="2000" i="1" dirty="0" smtClean="0"/>
              <a:t>Ground Penetrating Radar 2nd ed.</a:t>
            </a:r>
            <a:r>
              <a:rPr lang="en-US" sz="2000" dirty="0" smtClean="0"/>
              <a:t> by D. J. Daniels</a:t>
            </a:r>
          </a:p>
          <a:p>
            <a:pPr lvl="1"/>
            <a:endParaRPr lang="en-US" sz="2000" i="1" dirty="0" smtClean="0"/>
          </a:p>
          <a:p>
            <a:r>
              <a:rPr lang="en-US" sz="2400" dirty="0" smtClean="0"/>
              <a:t>Humanitarian organizations’ websites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Successfully produced a low-cost GPR device with readily available components</a:t>
            </a:r>
          </a:p>
          <a:p>
            <a:endParaRPr lang="en-US" sz="2400" dirty="0" smtClean="0"/>
          </a:p>
          <a:p>
            <a:r>
              <a:rPr lang="en-US" sz="2400" dirty="0" smtClean="0"/>
              <a:t>Able to detect metal mines in soil and sand</a:t>
            </a:r>
          </a:p>
          <a:p>
            <a:endParaRPr lang="en-US" sz="2400" dirty="0" smtClean="0"/>
          </a:p>
          <a:p>
            <a:r>
              <a:rPr lang="en-US" sz="2400" dirty="0" smtClean="0"/>
              <a:t>Improvements to frequency range and image processing techniques could improve resolution</a:t>
            </a:r>
          </a:p>
          <a:p>
            <a:endParaRPr lang="en-US" sz="2400" dirty="0" smtClean="0"/>
          </a:p>
          <a:p>
            <a:r>
              <a:rPr lang="en-US" sz="2400" dirty="0" smtClean="0"/>
              <a:t>Costs could be further reduced in future iterations with what we know now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Dr. Shawn Stapleton</a:t>
            </a:r>
          </a:p>
          <a:p>
            <a:endParaRPr lang="en-US" sz="2400" dirty="0" smtClean="0"/>
          </a:p>
          <a:p>
            <a:r>
              <a:rPr lang="en-US" sz="2400" dirty="0" smtClean="0"/>
              <a:t>Dr. Rodney Vaughan</a:t>
            </a:r>
          </a:p>
          <a:p>
            <a:endParaRPr lang="en-US" sz="2400" dirty="0" smtClean="0"/>
          </a:p>
          <a:p>
            <a:r>
              <a:rPr lang="en-US" sz="2400" dirty="0" smtClean="0"/>
              <a:t>Mr. Gary Houghton</a:t>
            </a:r>
          </a:p>
          <a:p>
            <a:endParaRPr lang="en-US" sz="2400" dirty="0" smtClean="0"/>
          </a:p>
          <a:p>
            <a:r>
              <a:rPr lang="en-US" sz="2400" dirty="0" smtClean="0"/>
              <a:t>Dr. Andrew </a:t>
            </a:r>
            <a:r>
              <a:rPr lang="en-US" sz="2400" dirty="0" err="1" smtClean="0"/>
              <a:t>Rawicz</a:t>
            </a:r>
            <a:r>
              <a:rPr lang="en-US" sz="2400" dirty="0" smtClean="0"/>
              <a:t> and Mr. Steve Whitmore</a:t>
            </a:r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28600" y="4267200"/>
            <a:ext cx="4876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1600200" y="5334000"/>
            <a:ext cx="3505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3311480215_281771e33c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533400"/>
            <a:ext cx="4741619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52400" y="6477000"/>
            <a:ext cx="2117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Credit: UN Photo by Luke Powell (</a:t>
            </a:r>
            <a:r>
              <a:rPr lang="en-US" sz="800" dirty="0" err="1" smtClean="0"/>
              <a:t>Flickr</a:t>
            </a:r>
            <a:r>
              <a:rPr lang="en-US" sz="800" dirty="0" smtClean="0"/>
              <a:t>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FMCW Theory in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084637"/>
            <a:ext cx="8763000" cy="2011363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VCO signal is</a:t>
            </a:r>
          </a:p>
          <a:p>
            <a:r>
              <a:rPr lang="en-US" sz="1600" dirty="0" smtClean="0"/>
              <a:t>The VCO signal is transmitted and the received signal is</a:t>
            </a:r>
          </a:p>
          <a:p>
            <a:r>
              <a:rPr lang="en-US" sz="1600" dirty="0" smtClean="0"/>
              <a:t>The mixer multiplies these two signals to give</a:t>
            </a:r>
          </a:p>
          <a:p>
            <a:r>
              <a:rPr lang="en-US" sz="1600" dirty="0" smtClean="0"/>
              <a:t>A low pass-filter is applied, giving</a:t>
            </a:r>
          </a:p>
          <a:p>
            <a:r>
              <a:rPr lang="en-US" sz="1600" dirty="0" smtClean="0"/>
              <a:t>This filtered has a frequency</a:t>
            </a:r>
          </a:p>
          <a:p>
            <a:r>
              <a:rPr lang="en-US" sz="1600" dirty="0" smtClean="0"/>
              <a:t>We can then calculate the distance from the formula</a:t>
            </a:r>
            <a:endParaRPr lang="en-US" sz="1600" dirty="0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0575" y="4125912"/>
            <a:ext cx="1990725" cy="276225"/>
          </a:xfrm>
          <a:prstGeom prst="rect">
            <a:avLst/>
          </a:prstGeom>
          <a:noFill/>
        </p:spPr>
      </p:pic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89437"/>
            <a:ext cx="2457450" cy="352425"/>
          </a:xfrm>
          <a:prstGeom prst="rect">
            <a:avLst/>
          </a:prstGeom>
          <a:noFill/>
        </p:spPr>
      </p:pic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220" y="4724717"/>
            <a:ext cx="4191000" cy="238125"/>
          </a:xfrm>
          <a:prstGeom prst="rect">
            <a:avLst/>
          </a:prstGeom>
          <a:noFill/>
        </p:spPr>
      </p:pic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5303837"/>
            <a:ext cx="523875" cy="238125"/>
          </a:xfrm>
          <a:prstGeom prst="rect">
            <a:avLst/>
          </a:prstGeom>
          <a:noFill/>
        </p:spPr>
      </p:pic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960" y="5486717"/>
            <a:ext cx="552450" cy="438150"/>
          </a:xfrm>
          <a:prstGeom prst="rect">
            <a:avLst/>
          </a:prstGeom>
          <a:noFill/>
        </p:spPr>
      </p:pic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14" name="Picture 2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4240" y="5037137"/>
            <a:ext cx="1514475" cy="238125"/>
          </a:xfrm>
          <a:prstGeom prst="rect">
            <a:avLst/>
          </a:prstGeom>
          <a:noFill/>
        </p:spPr>
      </p:pic>
      <p:pic>
        <p:nvPicPr>
          <p:cNvPr id="24" name="Picture 23" descr="rada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1066800"/>
            <a:ext cx="5705475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 Propagation and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Estimated power loss during transmission needed to define maximum depth and power requirements</a:t>
            </a:r>
          </a:p>
          <a:p>
            <a:endParaRPr lang="en-US" sz="2400" dirty="0" smtClean="0"/>
          </a:p>
          <a:p>
            <a:r>
              <a:rPr lang="en-US" sz="2400" dirty="0" smtClean="0"/>
              <a:t>Depth of wave penetration (range of device) dependant on a number of physical factors</a:t>
            </a:r>
          </a:p>
          <a:p>
            <a:endParaRPr lang="en-US" sz="2400" dirty="0" smtClean="0"/>
          </a:p>
          <a:p>
            <a:r>
              <a:rPr lang="en-US" sz="2400" dirty="0" smtClean="0"/>
              <a:t>Total estimated loss: 20 to 60 dB</a:t>
            </a:r>
          </a:p>
          <a:p>
            <a:endParaRPr lang="en-US" sz="2400" dirty="0" smtClean="0"/>
          </a:p>
          <a:p>
            <a:r>
              <a:rPr lang="en-US" sz="2400" dirty="0" smtClean="0"/>
              <a:t>0.5 m maximum depth limit for valid signals</a:t>
            </a:r>
          </a:p>
          <a:p>
            <a:pPr lvl="1"/>
            <a:r>
              <a:rPr lang="en-US" sz="2000" dirty="0" smtClean="0"/>
              <a:t>Sufficient for detecting anti-tank and anti-personnel mines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At operational frequencies, primary safety hazard is internal heating and shock</a:t>
            </a:r>
          </a:p>
          <a:p>
            <a:endParaRPr lang="en-US" sz="2400" dirty="0" smtClean="0"/>
          </a:p>
          <a:p>
            <a:r>
              <a:rPr lang="en-US" sz="2400" dirty="0" smtClean="0"/>
              <a:t>Exposure limits are 50 W/m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for these wavelengths</a:t>
            </a:r>
          </a:p>
          <a:p>
            <a:endParaRPr lang="en-US" sz="2400" dirty="0" smtClean="0"/>
          </a:p>
          <a:p>
            <a:r>
              <a:rPr lang="en-US" sz="2400" dirty="0" smtClean="0"/>
              <a:t>Transmit antenna emits under 0.25 W of power</a:t>
            </a:r>
          </a:p>
          <a:p>
            <a:endParaRPr lang="en-US" sz="2400" dirty="0" smtClean="0"/>
          </a:p>
          <a:p>
            <a:r>
              <a:rPr lang="en-US" sz="2400" dirty="0" smtClean="0"/>
              <a:t>At tip of antenna, estimated power output is around 25 W/m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sample only one sawtooth sweep?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2112" y="2895600"/>
            <a:ext cx="4429359" cy="3113087"/>
          </a:xfrm>
          <a:prstGeom prst="rect">
            <a:avLst/>
          </a:prstGeom>
          <a:noFill/>
          <a:ln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2895600"/>
            <a:ext cx="4429359" cy="3113087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1371600" y="2590800"/>
            <a:ext cx="26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Multiple Periods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2590800"/>
            <a:ext cx="24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a Single Period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267200" y="4648200"/>
            <a:ext cx="34290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Depth resolution depends only on the range of scanned frequencies</a:t>
            </a:r>
          </a:p>
          <a:p>
            <a:endParaRPr lang="en-US" sz="2400" dirty="0"/>
          </a:p>
        </p:txBody>
      </p:sp>
      <p:pic>
        <p:nvPicPr>
          <p:cNvPr id="9" name="Picture 8" descr="e1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3200400"/>
            <a:ext cx="1290733" cy="629301"/>
          </a:xfrm>
          <a:prstGeom prst="rect">
            <a:avLst/>
          </a:prstGeom>
        </p:spPr>
      </p:pic>
      <p:pic>
        <p:nvPicPr>
          <p:cNvPr id="10" name="Picture 9" descr="e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352800"/>
            <a:ext cx="1424169" cy="345516"/>
          </a:xfrm>
          <a:prstGeom prst="rect">
            <a:avLst/>
          </a:prstGeom>
        </p:spPr>
      </p:pic>
      <p:pic>
        <p:nvPicPr>
          <p:cNvPr id="11" name="Picture 10" descr="e3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3200400"/>
            <a:ext cx="1018289" cy="698414"/>
          </a:xfrm>
          <a:prstGeom prst="rect">
            <a:avLst/>
          </a:prstGeom>
        </p:spPr>
      </p:pic>
      <p:pic>
        <p:nvPicPr>
          <p:cNvPr id="12" name="Picture 11" descr="e4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4724400"/>
            <a:ext cx="1704776" cy="863557"/>
          </a:xfrm>
          <a:prstGeom prst="rect">
            <a:avLst/>
          </a:prstGeom>
        </p:spPr>
      </p:pic>
      <p:pic>
        <p:nvPicPr>
          <p:cNvPr id="13" name="Picture 12" descr="e5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4800600"/>
            <a:ext cx="3057154" cy="784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According to Landmine Monitor:</a:t>
            </a:r>
          </a:p>
          <a:p>
            <a:pPr lvl="1"/>
            <a:r>
              <a:rPr lang="en-US" sz="2000" dirty="0" smtClean="0"/>
              <a:t>Over 70 countries are affected by landmines</a:t>
            </a:r>
          </a:p>
          <a:p>
            <a:pPr lvl="1"/>
            <a:r>
              <a:rPr lang="en-US" sz="2000" dirty="0" smtClean="0"/>
              <a:t>More than 5,000 casualties in 2008 caused by landmines, explosive remnants of war, and improvised explosive devices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Humanitarian organizations lack</a:t>
            </a:r>
            <a:br>
              <a:rPr lang="en-US" sz="2400" dirty="0" smtClean="0"/>
            </a:br>
            <a:r>
              <a:rPr lang="en-US" sz="2400" dirty="0" smtClean="0"/>
              <a:t>in funding and equipment</a:t>
            </a:r>
          </a:p>
          <a:p>
            <a:pPr lvl="1">
              <a:buNone/>
            </a:pPr>
            <a:endParaRPr lang="en-US" sz="2000" dirty="0" smtClean="0"/>
          </a:p>
          <a:p>
            <a:r>
              <a:rPr lang="en-US" sz="2400" dirty="0" smtClean="0"/>
              <a:t>Mine detection is difficult</a:t>
            </a:r>
            <a:br>
              <a:rPr lang="en-US" sz="2400" dirty="0" smtClean="0"/>
            </a:br>
            <a:r>
              <a:rPr lang="en-US" sz="2400" dirty="0" smtClean="0"/>
              <a:t>and dangerous</a:t>
            </a:r>
          </a:p>
          <a:p>
            <a:pPr lvl="1"/>
            <a:r>
              <a:rPr lang="en-US" sz="2000" dirty="0" smtClean="0"/>
              <a:t>Extremely high false positive rate</a:t>
            </a:r>
          </a:p>
          <a:p>
            <a:pPr lvl="1"/>
            <a:r>
              <a:rPr lang="en-US" sz="2000" dirty="0" smtClean="0"/>
              <a:t>Modern mines are mostly plastic</a:t>
            </a:r>
          </a:p>
        </p:txBody>
      </p:sp>
      <p:pic>
        <p:nvPicPr>
          <p:cNvPr id="5" name="Picture 4" descr="US_Soldiers_removing_landmi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505200"/>
            <a:ext cx="3236661" cy="2123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400" y="6477000"/>
            <a:ext cx="2098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Credit: US Army (Wikimedia Commons)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72200" y="3581400"/>
            <a:ext cx="22098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Sampling rate and frequency scan rate affect depth penetration without changing depth resolution</a:t>
            </a:r>
          </a:p>
          <a:p>
            <a:endParaRPr lang="en-US" sz="2400" dirty="0"/>
          </a:p>
        </p:txBody>
      </p:sp>
      <p:pic>
        <p:nvPicPr>
          <p:cNvPr id="7" name="Picture 6" descr="e6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733800"/>
            <a:ext cx="1124927" cy="771554"/>
          </a:xfrm>
          <a:prstGeom prst="rect">
            <a:avLst/>
          </a:prstGeom>
        </p:spPr>
      </p:pic>
      <p:pic>
        <p:nvPicPr>
          <p:cNvPr id="8" name="Picture 7" descr="e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713028"/>
            <a:ext cx="1670958" cy="858972"/>
          </a:xfrm>
          <a:prstGeom prst="rect">
            <a:avLst/>
          </a:prstGeom>
        </p:spPr>
      </p:pic>
      <p:pic>
        <p:nvPicPr>
          <p:cNvPr id="9" name="Picture 8" descr="e8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3733800"/>
            <a:ext cx="1433334" cy="771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Components in system are all in series</a:t>
            </a:r>
          </a:p>
          <a:p>
            <a:endParaRPr lang="en-US" sz="2400" dirty="0" smtClean="0"/>
          </a:p>
          <a:p>
            <a:r>
              <a:rPr lang="en-US" sz="2400" dirty="0" smtClean="0"/>
              <a:t>Most probable components to fail are the microcontroller and the voltage regulators</a:t>
            </a:r>
          </a:p>
          <a:p>
            <a:endParaRPr lang="en-US" sz="2400" dirty="0" smtClean="0"/>
          </a:p>
          <a:p>
            <a:r>
              <a:rPr lang="en-US" sz="2400" dirty="0" smtClean="0"/>
              <a:t>While redundancy can not be easily built into the system, we purchased replacement spares for most components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535363"/>
          </a:xfrm>
        </p:spPr>
        <p:txBody>
          <a:bodyPr>
            <a:noAutofit/>
          </a:bodyPr>
          <a:lstStyle/>
          <a:p>
            <a:r>
              <a:rPr lang="en-US" sz="2400" dirty="0" smtClean="0"/>
              <a:t>Portable</a:t>
            </a:r>
          </a:p>
          <a:p>
            <a:r>
              <a:rPr lang="en-US" sz="2400" dirty="0" smtClean="0"/>
              <a:t>Easily maintainable</a:t>
            </a:r>
          </a:p>
          <a:p>
            <a:r>
              <a:rPr lang="en-US" sz="2400" dirty="0" smtClean="0"/>
              <a:t>Made from common materials, where possible</a:t>
            </a:r>
          </a:p>
          <a:p>
            <a:r>
              <a:rPr lang="en-US" sz="2400" dirty="0" smtClean="0"/>
              <a:t>Simple to operate</a:t>
            </a:r>
          </a:p>
          <a:p>
            <a:r>
              <a:rPr lang="en-US" sz="2400" dirty="0" smtClean="0"/>
              <a:t>Robust</a:t>
            </a:r>
          </a:p>
          <a:p>
            <a:r>
              <a:rPr lang="en-US" sz="2400" dirty="0" smtClean="0"/>
              <a:t>Low Power</a:t>
            </a:r>
          </a:p>
          <a:p>
            <a:r>
              <a:rPr lang="en-US" sz="2400" dirty="0" smtClean="0"/>
              <a:t>Low Cost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268849"/>
            <a:ext cx="8382000" cy="11695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1" dirty="0" smtClean="0"/>
              <a:t>“[It] is difficult, slow and expensive to transport heavy equipment over bad or non-existent roads … Spare parts are hard to get so </a:t>
            </a:r>
            <a:r>
              <a:rPr lang="en-US" b="1" i="1" u="sng" dirty="0" smtClean="0"/>
              <a:t>reliability is crucial</a:t>
            </a:r>
            <a:r>
              <a:rPr lang="en-US" i="1" dirty="0" smtClean="0"/>
              <a:t> and there is a </a:t>
            </a:r>
            <a:r>
              <a:rPr lang="en-US" b="1" i="1" u="sng" dirty="0" smtClean="0"/>
              <a:t>strong prejudice against sophisticated designs</a:t>
            </a:r>
            <a:r>
              <a:rPr lang="en-US" i="1" dirty="0" smtClean="0"/>
              <a:t>.” </a:t>
            </a:r>
          </a:p>
          <a:p>
            <a:pPr algn="r"/>
            <a:r>
              <a:rPr lang="en-US" sz="1400" dirty="0" smtClean="0"/>
              <a:t>Dr. S.H. Salter (in “Report on the Hidden Explosives Workshop, </a:t>
            </a:r>
            <a:r>
              <a:rPr lang="en-US" sz="1400" dirty="0" err="1" smtClean="0"/>
              <a:t>Rovereto</a:t>
            </a:r>
            <a:r>
              <a:rPr lang="en-US" sz="1400" dirty="0" smtClean="0"/>
              <a:t> June 1999”)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Device must detect all</a:t>
            </a:r>
            <a:br>
              <a:rPr lang="en-US" sz="2400" dirty="0" smtClean="0"/>
            </a:br>
            <a:r>
              <a:rPr lang="en-US" sz="2400" dirty="0" smtClean="0"/>
              <a:t>potential landmine materials</a:t>
            </a:r>
          </a:p>
          <a:p>
            <a:pPr lvl="1"/>
            <a:r>
              <a:rPr lang="en-US" sz="2000" dirty="0" smtClean="0"/>
              <a:t>Metal</a:t>
            </a:r>
          </a:p>
          <a:p>
            <a:pPr lvl="1"/>
            <a:r>
              <a:rPr lang="en-US" sz="2000" dirty="0" smtClean="0"/>
              <a:t>Plastic</a:t>
            </a:r>
          </a:p>
          <a:p>
            <a:endParaRPr lang="en-US" sz="2400" dirty="0" smtClean="0"/>
          </a:p>
          <a:p>
            <a:r>
              <a:rPr lang="en-US" sz="2400" dirty="0" smtClean="0"/>
              <a:t>Device must differentiate</a:t>
            </a:r>
            <a:br>
              <a:rPr lang="en-US" sz="2400" dirty="0" smtClean="0"/>
            </a:br>
            <a:r>
              <a:rPr lang="en-US" sz="2400" dirty="0" smtClean="0"/>
              <a:t>between objects of landmine</a:t>
            </a:r>
            <a:br>
              <a:rPr lang="en-US" sz="2400" dirty="0" smtClean="0"/>
            </a:br>
            <a:r>
              <a:rPr lang="en-US" sz="2400" dirty="0" smtClean="0"/>
              <a:t>size (5-30cm in diameter) and </a:t>
            </a:r>
            <a:br>
              <a:rPr lang="en-US" sz="2400" dirty="0" smtClean="0"/>
            </a:br>
            <a:r>
              <a:rPr lang="en-US" sz="2400" dirty="0" smtClean="0"/>
              <a:t>other remnants of war (e.g. shrapnel with diameter &lt; 5cm)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800" dirty="0"/>
          </a:p>
        </p:txBody>
      </p:sp>
      <p:pic>
        <p:nvPicPr>
          <p:cNvPr id="6" name="Picture 5" descr="3312309958_3d8c9e3873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8357">
            <a:off x="5059269" y="1628637"/>
            <a:ext cx="3225983" cy="2419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0" y="64008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Source: SSPACISS @ Duke University (http://sspaciss.ee.duke.edu/landmine.php)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Low cost frequency modulated continuous wave (FMCW) radar scanner</a:t>
            </a:r>
          </a:p>
          <a:p>
            <a:endParaRPr lang="en-US" sz="2400" dirty="0" smtClean="0"/>
          </a:p>
          <a:p>
            <a:r>
              <a:rPr lang="en-US" sz="2400" dirty="0" smtClean="0"/>
              <a:t>Cantilevered frame with 2 DOF scanning head</a:t>
            </a:r>
          </a:p>
          <a:p>
            <a:endParaRPr lang="en-US" sz="2400" dirty="0" smtClean="0"/>
          </a:p>
          <a:p>
            <a:r>
              <a:rPr lang="en-US" sz="2400" dirty="0" smtClean="0"/>
              <a:t>Produces 3D image data</a:t>
            </a:r>
          </a:p>
          <a:p>
            <a:pPr lvl="1"/>
            <a:r>
              <a:rPr lang="en-US" sz="2000" dirty="0" smtClean="0"/>
              <a:t>Cross-sectional and top-down </a:t>
            </a:r>
            <a:br>
              <a:rPr lang="en-US" sz="2000" dirty="0" smtClean="0"/>
            </a:br>
            <a:r>
              <a:rPr lang="en-US" sz="2000" dirty="0" smtClean="0"/>
              <a:t>2D data displayed to user on </a:t>
            </a:r>
            <a:br>
              <a:rPr lang="en-US" sz="2000" dirty="0" smtClean="0"/>
            </a:br>
            <a:r>
              <a:rPr lang="en-US" sz="2000" dirty="0" smtClean="0"/>
              <a:t>laptop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Off-the-shelf RF components</a:t>
            </a:r>
          </a:p>
          <a:p>
            <a:endParaRPr lang="en-US" sz="2400" dirty="0" smtClean="0"/>
          </a:p>
          <a:p>
            <a:r>
              <a:rPr lang="en-US" sz="2400" dirty="0" smtClean="0"/>
              <a:t>Alternatives: Metal detection, infrared</a:t>
            </a:r>
          </a:p>
        </p:txBody>
      </p:sp>
      <p:pic>
        <p:nvPicPr>
          <p:cNvPr id="4" name="Picture 3" descr="Mines_warning_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3276600"/>
            <a:ext cx="3046127" cy="2282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6477000"/>
            <a:ext cx="23471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Credit: </a:t>
            </a:r>
            <a:r>
              <a:rPr lang="en-US" sz="800" dirty="0" err="1" smtClean="0"/>
              <a:t>MatthiasKabel</a:t>
            </a:r>
            <a:r>
              <a:rPr lang="en-US" sz="800" dirty="0" smtClean="0"/>
              <a:t> (Wikimedia Commons)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pic>
        <p:nvPicPr>
          <p:cNvPr id="4" name="Picture 3" descr="updat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752600"/>
            <a:ext cx="8610600" cy="2718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FMCW Fundamentals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054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sine wave with a linearly varying frequency is transmitted into the ground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Signal reflects off buried objects and is read back by a second antenna</a:t>
            </a:r>
          </a:p>
          <a:p>
            <a:endParaRPr lang="en-US" sz="2400" dirty="0" smtClean="0"/>
          </a:p>
          <a:p>
            <a:r>
              <a:rPr lang="en-US" sz="2400" dirty="0" smtClean="0"/>
              <a:t>The distance is determined by comparing the received frequency with the currently transmitting frequency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67" t="64306" r="63610"/>
          <a:stretch>
            <a:fillRect/>
          </a:stretch>
        </p:blipFill>
        <p:spPr bwMode="auto">
          <a:xfrm>
            <a:off x="6705600" y="1371600"/>
            <a:ext cx="1220719" cy="44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452562" cy="72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Drawin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1981200"/>
            <a:ext cx="2209800" cy="343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1101</Words>
  <Application>Microsoft Office PowerPoint</Application>
  <PresentationFormat>On-screen Show (4:3)</PresentationFormat>
  <Paragraphs>285</Paragraphs>
  <Slides>41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A Low-Cost Landmine Detection System using Ground Penetrating Radar</vt:lpstr>
      <vt:lpstr>The Team</vt:lpstr>
      <vt:lpstr>Outline</vt:lpstr>
      <vt:lpstr>The Problem</vt:lpstr>
      <vt:lpstr>Design Constraints</vt:lpstr>
      <vt:lpstr>Design Constraints</vt:lpstr>
      <vt:lpstr>Our Solution</vt:lpstr>
      <vt:lpstr>System Overview</vt:lpstr>
      <vt:lpstr>FMCW Fundamentals</vt:lpstr>
      <vt:lpstr>RF Electronics</vt:lpstr>
      <vt:lpstr>Low Frequency Electronics</vt:lpstr>
      <vt:lpstr>Software</vt:lpstr>
      <vt:lpstr>Scanning Device</vt:lpstr>
      <vt:lpstr>Timeline</vt:lpstr>
      <vt:lpstr>Cost Breakdown</vt:lpstr>
      <vt:lpstr>Business Opportunity</vt:lpstr>
      <vt:lpstr>- Demo -</vt:lpstr>
      <vt:lpstr>Test Results: Metal “Mines”</vt:lpstr>
      <vt:lpstr>Test Results: Metal “Mines”</vt:lpstr>
      <vt:lpstr>Test Results: Metal “Mines”</vt:lpstr>
      <vt:lpstr>Test Results: Metal “Mines”</vt:lpstr>
      <vt:lpstr>Test Results: Metal “Mines”</vt:lpstr>
      <vt:lpstr>Test Results: Plastic “Mines”</vt:lpstr>
      <vt:lpstr>Progress: Single Signal</vt:lpstr>
      <vt:lpstr>Progress: Single Image</vt:lpstr>
      <vt:lpstr>Progress: Cross-Section</vt:lpstr>
      <vt:lpstr>Progress: Overhead</vt:lpstr>
      <vt:lpstr>Test Results: 3D View</vt:lpstr>
      <vt:lpstr>Lessons Learned</vt:lpstr>
      <vt:lpstr>Future Development</vt:lpstr>
      <vt:lpstr>Information Sources</vt:lpstr>
      <vt:lpstr>Conclusion</vt:lpstr>
      <vt:lpstr>Acknowledgements</vt:lpstr>
      <vt:lpstr>Slide 34</vt:lpstr>
      <vt:lpstr>FMCW Theory in Detail</vt:lpstr>
      <vt:lpstr>Wave Propagation and Loss</vt:lpstr>
      <vt:lpstr>RF Safety</vt:lpstr>
      <vt:lpstr>Sampling</vt:lpstr>
      <vt:lpstr>Depth Resolution</vt:lpstr>
      <vt:lpstr>Maximum Depth</vt:lpstr>
      <vt:lpstr>Reliability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Low-Cost Landmine Detection System using Ground Penetrating Radar</dc:title>
  <dc:creator>Jeremy</dc:creator>
  <cp:lastModifiedBy>Jeremy</cp:lastModifiedBy>
  <cp:revision>77</cp:revision>
  <dcterms:created xsi:type="dcterms:W3CDTF">2010-04-16T16:54:26Z</dcterms:created>
  <dcterms:modified xsi:type="dcterms:W3CDTF">2010-04-16T22:57:37Z</dcterms:modified>
</cp:coreProperties>
</file>