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6" r:id="rId2"/>
    <p:sldId id="257" r:id="rId3"/>
    <p:sldId id="258" r:id="rId4"/>
    <p:sldId id="261" r:id="rId5"/>
    <p:sldId id="291" r:id="rId6"/>
    <p:sldId id="290" r:id="rId7"/>
    <p:sldId id="282" r:id="rId8"/>
    <p:sldId id="259" r:id="rId9"/>
    <p:sldId id="262" r:id="rId10"/>
    <p:sldId id="276" r:id="rId11"/>
    <p:sldId id="275" r:id="rId12"/>
    <p:sldId id="283" r:id="rId13"/>
    <p:sldId id="293" r:id="rId14"/>
    <p:sldId id="285" r:id="rId15"/>
    <p:sldId id="296" r:id="rId16"/>
    <p:sldId id="294" r:id="rId17"/>
    <p:sldId id="295" r:id="rId18"/>
    <p:sldId id="286" r:id="rId19"/>
    <p:sldId id="297" r:id="rId20"/>
    <p:sldId id="287" r:id="rId21"/>
    <p:sldId id="298" r:id="rId22"/>
    <p:sldId id="288" r:id="rId23"/>
    <p:sldId id="289" r:id="rId24"/>
    <p:sldId id="274" r:id="rId25"/>
    <p:sldId id="263" r:id="rId26"/>
    <p:sldId id="264" r:id="rId27"/>
    <p:sldId id="279" r:id="rId28"/>
    <p:sldId id="265" r:id="rId29"/>
    <p:sldId id="266" r:id="rId30"/>
    <p:sldId id="280" r:id="rId31"/>
    <p:sldId id="278" r:id="rId32"/>
    <p:sldId id="292" r:id="rId33"/>
    <p:sldId id="269" r:id="rId34"/>
    <p:sldId id="270" r:id="rId35"/>
    <p:sldId id="271" r:id="rId36"/>
    <p:sldId id="281" r:id="rId37"/>
    <p:sldId id="272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2" autoAdjust="0"/>
    <p:restoredTop sz="94660"/>
  </p:normalViewPr>
  <p:slideViewPr>
    <p:cSldViewPr>
      <p:cViewPr varScale="1">
        <p:scale>
          <a:sx n="125" d="100"/>
          <a:sy n="125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DC69C55-6ED3-4435-AF97-2CE6AA3E1DEA}" type="datetimeFigureOut">
              <a:rPr lang="en-US"/>
              <a:pPr>
                <a:defRPr/>
              </a:pPr>
              <a:t>4/17/2010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DD0B76F-372D-4E5E-8754-59515325491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612036-28C5-4442-9396-EB37931D06C3}" type="slidenum">
              <a:rPr lang="en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CA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- Sprinkler system does not activate until about 2 minutes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mtClean="0"/>
              <a:t>Everything is now wet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53278C-CA90-441E-87EA-91A92E5E1B5F}" type="slidenum">
              <a:rPr lang="en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CA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0" y="3268663"/>
            <a:ext cx="9144000" cy="146050"/>
            <a:chOff x="0" y="3268345"/>
            <a:chExt cx="9144000" cy="146304"/>
          </a:xfrm>
        </p:grpSpPr>
        <p:sp>
          <p:nvSpPr>
            <p:cNvPr id="5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13"/>
            <p:cNvSpPr/>
            <p:nvPr userDrawn="1"/>
          </p:nvSpPr>
          <p:spPr>
            <a:xfrm>
              <a:off x="5181600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4"/>
            <p:cNvSpPr/>
            <p:nvPr userDrawn="1"/>
          </p:nvSpPr>
          <p:spPr>
            <a:xfrm>
              <a:off x="6278563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15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30316-3F1B-4703-B094-2F61B84E933D}" type="datetime1">
              <a:rPr lang="en-US"/>
              <a:pPr>
                <a:defRPr/>
              </a:pPr>
              <a:t>4/17/2010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FD602-04A5-454E-9720-A34364633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flipH="1">
            <a:off x="0" y="1371600"/>
            <a:ext cx="9144000" cy="73025"/>
            <a:chOff x="0" y="3268345"/>
            <a:chExt cx="9144000" cy="146304"/>
          </a:xfrm>
        </p:grpSpPr>
        <p:sp>
          <p:nvSpPr>
            <p:cNvPr id="5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9"/>
            <p:cNvSpPr/>
            <p:nvPr userDrawn="1"/>
          </p:nvSpPr>
          <p:spPr>
            <a:xfrm>
              <a:off x="5181600" y="3268345"/>
              <a:ext cx="1096962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10"/>
            <p:cNvSpPr/>
            <p:nvPr userDrawn="1"/>
          </p:nvSpPr>
          <p:spPr>
            <a:xfrm>
              <a:off x="6278562" y="3268345"/>
              <a:ext cx="1096963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11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12286-137D-4B13-AF71-50E8EB789A1B}" type="datetime1">
              <a:rPr lang="en-US"/>
              <a:pPr>
                <a:defRPr/>
              </a:pPr>
              <a:t>4/17/2010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F58F4-30B6-4747-80F2-E634C1257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 rot="5400000" flipH="1">
            <a:off x="3332163" y="3384550"/>
            <a:ext cx="6867525" cy="73025"/>
            <a:chOff x="0" y="3268345"/>
            <a:chExt cx="9144000" cy="146304"/>
          </a:xfrm>
        </p:grpSpPr>
        <p:sp>
          <p:nvSpPr>
            <p:cNvPr id="5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 userDrawn="1"/>
          </p:nvSpPr>
          <p:spPr>
            <a:xfrm>
              <a:off x="5180755" y="3268344"/>
              <a:ext cx="109914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 userDrawn="1"/>
          </p:nvSpPr>
          <p:spPr>
            <a:xfrm>
              <a:off x="6279894" y="3268345"/>
              <a:ext cx="1097027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10"/>
            <p:cNvSpPr/>
            <p:nvPr userDrawn="1"/>
          </p:nvSpPr>
          <p:spPr>
            <a:xfrm>
              <a:off x="7376922" y="3268344"/>
              <a:ext cx="1097026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838950" y="6356350"/>
            <a:ext cx="18684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A1327-A195-4C43-BCCD-6267FC64365D}" type="datetime1">
              <a:rPr lang="en-US"/>
              <a:pPr>
                <a:defRPr/>
              </a:pPr>
              <a:t>4/17/2010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14331-9B7A-4BAF-8799-984783605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0" y="1371600"/>
            <a:ext cx="9144000" cy="73025"/>
            <a:chOff x="0" y="3268345"/>
            <a:chExt cx="9144000" cy="146304"/>
          </a:xfrm>
        </p:grpSpPr>
        <p:sp>
          <p:nvSpPr>
            <p:cNvPr id="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15"/>
            <p:cNvSpPr/>
            <p:nvPr userDrawn="1"/>
          </p:nvSpPr>
          <p:spPr>
            <a:xfrm>
              <a:off x="5181600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6"/>
            <p:cNvSpPr/>
            <p:nvPr userDrawn="1"/>
          </p:nvSpPr>
          <p:spPr>
            <a:xfrm>
              <a:off x="6278563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17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C950E-D109-4B1A-B35E-86F8688A7626}" type="datetime1">
              <a:rPr lang="en-US"/>
              <a:pPr>
                <a:defRPr/>
              </a:pPr>
              <a:t>4/17/2010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E0BA6-BAED-4C96-A8FC-B657790A5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 flipH="1">
            <a:off x="0" y="4229100"/>
            <a:ext cx="9144000" cy="146050"/>
            <a:chOff x="0" y="3268345"/>
            <a:chExt cx="9144000" cy="146304"/>
          </a:xfrm>
        </p:grpSpPr>
        <p:sp>
          <p:nvSpPr>
            <p:cNvPr id="5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14"/>
            <p:cNvSpPr/>
            <p:nvPr userDrawn="1"/>
          </p:nvSpPr>
          <p:spPr>
            <a:xfrm>
              <a:off x="5181600" y="3268345"/>
              <a:ext cx="1096962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5"/>
            <p:cNvSpPr/>
            <p:nvPr userDrawn="1"/>
          </p:nvSpPr>
          <p:spPr>
            <a:xfrm>
              <a:off x="6278562" y="3268345"/>
              <a:ext cx="1096963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16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188BD-CC90-43D8-9FD6-45D717F409BE}" type="datetime1">
              <a:rPr lang="en-US"/>
              <a:pPr>
                <a:defRPr/>
              </a:pPr>
              <a:t>4/17/2010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16FD9-9071-447F-9AAB-D9A4F15C8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0" y="1371600"/>
            <a:ext cx="9144000" cy="73025"/>
            <a:chOff x="0" y="3268345"/>
            <a:chExt cx="9144000" cy="146304"/>
          </a:xfrm>
        </p:grpSpPr>
        <p:sp>
          <p:nvSpPr>
            <p:cNvPr id="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6"/>
            <p:cNvSpPr/>
            <p:nvPr userDrawn="1"/>
          </p:nvSpPr>
          <p:spPr>
            <a:xfrm>
              <a:off x="5181600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17"/>
            <p:cNvSpPr/>
            <p:nvPr userDrawn="1"/>
          </p:nvSpPr>
          <p:spPr>
            <a:xfrm>
              <a:off x="6278563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18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76F51-1BCA-4E91-8D48-D69C82D4E58A}" type="datetime1">
              <a:rPr lang="en-US"/>
              <a:pPr>
                <a:defRPr/>
              </a:pPr>
              <a:t>4/17/2010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6ACFF-D33F-4FD6-9817-20BCDF8F7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0" y="1371600"/>
            <a:ext cx="9144000" cy="73025"/>
            <a:chOff x="0" y="3268345"/>
            <a:chExt cx="9144000" cy="146304"/>
          </a:xfrm>
        </p:grpSpPr>
        <p:sp>
          <p:nvSpPr>
            <p:cNvPr id="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18"/>
            <p:cNvSpPr/>
            <p:nvPr userDrawn="1"/>
          </p:nvSpPr>
          <p:spPr>
            <a:xfrm>
              <a:off x="5181600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19"/>
            <p:cNvSpPr/>
            <p:nvPr userDrawn="1"/>
          </p:nvSpPr>
          <p:spPr>
            <a:xfrm>
              <a:off x="6278563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20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76F63-FA11-41E5-A9CC-A3ED6809297E}" type="datetime1">
              <a:rPr lang="en-US"/>
              <a:pPr>
                <a:defRPr/>
              </a:pPr>
              <a:t>4/17/2010</a:t>
            </a:fld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46D54-9BE4-4B38-A0FE-A870323E7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 flipH="1">
            <a:off x="0" y="1371600"/>
            <a:ext cx="9144000" cy="73025"/>
            <a:chOff x="0" y="3268345"/>
            <a:chExt cx="9144000" cy="146304"/>
          </a:xfrm>
        </p:grpSpPr>
        <p:sp>
          <p:nvSpPr>
            <p:cNvPr id="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Rectangle 14"/>
            <p:cNvSpPr/>
            <p:nvPr userDrawn="1"/>
          </p:nvSpPr>
          <p:spPr>
            <a:xfrm>
              <a:off x="5181600" y="3268345"/>
              <a:ext cx="1096962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15"/>
            <p:cNvSpPr/>
            <p:nvPr userDrawn="1"/>
          </p:nvSpPr>
          <p:spPr>
            <a:xfrm>
              <a:off x="6278562" y="3268345"/>
              <a:ext cx="1096963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6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6740E-AD4E-4578-AC55-903A1CEEE6A3}" type="datetime1">
              <a:rPr lang="en-US"/>
              <a:pPr>
                <a:defRPr/>
              </a:pPr>
              <a:t>4/17/2010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6A04B-E7D1-4148-8A37-B61BAB17C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-9525" y="-19050"/>
            <a:ext cx="9144000" cy="147638"/>
            <a:chOff x="0" y="3268345"/>
            <a:chExt cx="9144000" cy="146304"/>
          </a:xfrm>
        </p:grpSpPr>
        <p:sp>
          <p:nvSpPr>
            <p:cNvPr id="3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12"/>
            <p:cNvSpPr/>
            <p:nvPr userDrawn="1"/>
          </p:nvSpPr>
          <p:spPr>
            <a:xfrm>
              <a:off x="5495925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Rectangle 13"/>
            <p:cNvSpPr/>
            <p:nvPr userDrawn="1"/>
          </p:nvSpPr>
          <p:spPr>
            <a:xfrm>
              <a:off x="6592888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14"/>
            <p:cNvSpPr/>
            <p:nvPr userDrawn="1"/>
          </p:nvSpPr>
          <p:spPr>
            <a:xfrm>
              <a:off x="7689850" y="3268345"/>
              <a:ext cx="1096963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74DF4-B4E7-4803-9827-66AE69DFA125}" type="datetime1">
              <a:rPr lang="en-US"/>
              <a:pPr>
                <a:defRPr/>
              </a:pPr>
              <a:t>4/17/2010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149E6-99DA-4A17-91E7-06C2CC199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"/>
          <p:cNvGrpSpPr>
            <a:grpSpLocks/>
          </p:cNvGrpSpPr>
          <p:nvPr/>
        </p:nvGrpSpPr>
        <p:grpSpPr bwMode="auto">
          <a:xfrm flipH="1">
            <a:off x="0" y="1143000"/>
            <a:ext cx="9144000" cy="73025"/>
            <a:chOff x="0" y="3268345"/>
            <a:chExt cx="9144000" cy="146304"/>
          </a:xfrm>
        </p:grpSpPr>
        <p:sp>
          <p:nvSpPr>
            <p:cNvPr id="6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5"/>
            <p:cNvSpPr/>
            <p:nvPr userDrawn="1"/>
          </p:nvSpPr>
          <p:spPr>
            <a:xfrm>
              <a:off x="5181600" y="3268345"/>
              <a:ext cx="1096962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16"/>
            <p:cNvSpPr/>
            <p:nvPr userDrawn="1"/>
          </p:nvSpPr>
          <p:spPr>
            <a:xfrm>
              <a:off x="6278562" y="3268345"/>
              <a:ext cx="1096963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17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69477-9D2D-43B0-8F94-6DAAA6896BAC}" type="datetime1">
              <a:rPr lang="en-US"/>
              <a:pPr>
                <a:defRPr/>
              </a:pPr>
              <a:t>4/17/2010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4FF13-30F0-4FB5-BBC0-0C5DC2684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9525" y="-19050"/>
            <a:ext cx="9144000" cy="147638"/>
            <a:chOff x="0" y="3268345"/>
            <a:chExt cx="9144000" cy="146304"/>
          </a:xfrm>
        </p:grpSpPr>
        <p:sp>
          <p:nvSpPr>
            <p:cNvPr id="6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7"/>
            <p:cNvSpPr/>
            <p:nvPr userDrawn="1"/>
          </p:nvSpPr>
          <p:spPr>
            <a:xfrm>
              <a:off x="5495925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18"/>
            <p:cNvSpPr/>
            <p:nvPr userDrawn="1"/>
          </p:nvSpPr>
          <p:spPr>
            <a:xfrm>
              <a:off x="6592888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19"/>
            <p:cNvSpPr/>
            <p:nvPr userDrawn="1"/>
          </p:nvSpPr>
          <p:spPr>
            <a:xfrm>
              <a:off x="7689850" y="3268345"/>
              <a:ext cx="1096963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01E6D-03A4-46BD-995B-1ED6D1BC958E}" type="datetime1">
              <a:rPr lang="en-US"/>
              <a:pPr>
                <a:defRPr/>
              </a:pPr>
              <a:t>4/17/2010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1BC7D-BDCF-4048-B787-EF752E4CF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383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ysClr val="windowText" lastClr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F3BCFA-0FEE-466D-8649-26C6C7861CD3}" type="datetime1">
              <a:rPr lang="en-US"/>
              <a:pPr>
                <a:defRPr/>
              </a:pPr>
              <a:t>4/17/2010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ysClr val="windowText" lastClr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37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ysClr val="windowText" lastClr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95C826-B27F-44AC-BCA8-146528826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 M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108BB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DA7328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AE589F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video/video.php?v=10568457611347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495800"/>
            <a:ext cx="6400800" cy="1752600"/>
          </a:xfrm>
        </p:spPr>
        <p:txBody>
          <a:bodyPr rtlCol="0">
            <a:normAutofit fontScale="85000" lnSpcReduction="1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				Kelvin Ho (CEO)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				Luke Dang (CSE)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				Ken </a:t>
            </a:r>
            <a:r>
              <a:rPr lang="en-US" dirty="0" err="1" smtClean="0"/>
              <a:t>Zheng</a:t>
            </a:r>
            <a:r>
              <a:rPr lang="en-US" dirty="0" smtClean="0"/>
              <a:t> (EM)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				Peter </a:t>
            </a:r>
            <a:r>
              <a:rPr lang="en-US" dirty="0" err="1" smtClean="0"/>
              <a:t>Zheng</a:t>
            </a:r>
            <a:r>
              <a:rPr lang="en-US" dirty="0" smtClean="0"/>
              <a:t> (SMHE)</a:t>
            </a:r>
          </a:p>
        </p:txBody>
      </p:sp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153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Subtitle 2"/>
          <p:cNvSpPr txBox="1">
            <a:spLocks/>
          </p:cNvSpPr>
          <p:nvPr/>
        </p:nvSpPr>
        <p:spPr bwMode="auto">
          <a:xfrm>
            <a:off x="1143000" y="38100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 2" pitchFamily="18" charset="2"/>
              <a:buNone/>
            </a:pPr>
            <a:endParaRPr lang="en-CA" sz="2800">
              <a:latin typeface="Gill Sans MT" pitchFamily="34" charset="0"/>
            </a:endParaRPr>
          </a:p>
        </p:txBody>
      </p:sp>
      <p:sp>
        <p:nvSpPr>
          <p:cNvPr id="14340" name="Subtitle 2"/>
          <p:cNvSpPr txBox="1">
            <a:spLocks/>
          </p:cNvSpPr>
          <p:nvPr/>
        </p:nvSpPr>
        <p:spPr bwMode="auto">
          <a:xfrm>
            <a:off x="381000" y="34290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 2" pitchFamily="18" charset="2"/>
              <a:buNone/>
            </a:pPr>
            <a:r>
              <a:rPr lang="en-US" sz="2800" i="1">
                <a:latin typeface="Gill Sans MT" pitchFamily="34" charset="0"/>
              </a:rPr>
              <a:t>Simon Fraser University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 2" pitchFamily="18" charset="2"/>
              <a:buNone/>
            </a:pPr>
            <a:r>
              <a:rPr lang="en-US" sz="2800" i="1">
                <a:latin typeface="Gill Sans MT" pitchFamily="34" charset="0"/>
              </a:rPr>
              <a:t>April 15, 2010</a:t>
            </a:r>
          </a:p>
        </p:txBody>
      </p:sp>
      <p:sp>
        <p:nvSpPr>
          <p:cNvPr id="14341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962CE8-2320-4888-BE2E-471511CFEB50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5638800" cy="200501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¼ Inch Solenoid Water Valve from EHCHOTECH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12-Volt DC and 500 </a:t>
            </a:r>
            <a:r>
              <a:rPr lang="en-US" dirty="0" err="1" smtClean="0"/>
              <a:t>mA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140 psi pressure max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Hardware – Valve and Switch</a:t>
            </a:r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1481138"/>
            <a:ext cx="2771775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1088" y="3810000"/>
            <a:ext cx="2754312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Content Placeholder 1"/>
          <p:cNvSpPr txBox="1">
            <a:spLocks/>
          </p:cNvSpPr>
          <p:nvPr/>
        </p:nvSpPr>
        <p:spPr bwMode="auto">
          <a:xfrm>
            <a:off x="457200" y="4008438"/>
            <a:ext cx="5638800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 2" pitchFamily="18" charset="2"/>
              <a:buChar char="¥"/>
            </a:pPr>
            <a:r>
              <a:rPr lang="en-US" sz="3200">
                <a:latin typeface="Gill Sans MT" pitchFamily="34" charset="0"/>
              </a:rPr>
              <a:t>TIP132 Power Transistor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sz="3200">
                <a:latin typeface="Gill Sans MT" pitchFamily="34" charset="0"/>
              </a:rPr>
              <a:t>Max Vce 100V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sz="3200">
                <a:latin typeface="Gill Sans MT" pitchFamily="34" charset="0"/>
              </a:rPr>
              <a:t>Max Ic 4A</a:t>
            </a:r>
          </a:p>
        </p:txBody>
      </p:sp>
      <p:sp>
        <p:nvSpPr>
          <p:cNvPr id="2560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11EA50-EEB0-4D49-A08E-7FC33D542007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6553200" cy="46259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Bottom and top mount multi-rotation SPG425 from servocity.com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 smtClean="0"/>
              <a:t>5V Power supply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 smtClean="0"/>
              <a:t>Maximum 1400˚ rotation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 smtClean="0"/>
              <a:t>Maximum 769 oz-in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TowerPro</a:t>
            </a:r>
            <a:r>
              <a:rPr lang="en-US" dirty="0" smtClean="0"/>
              <a:t> MG995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 smtClean="0"/>
              <a:t>5V Power supply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 smtClean="0"/>
              <a:t>Maximum 180˚ rotation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Hardware – Motors</a:t>
            </a:r>
            <a:endParaRPr lang="en-US" dirty="0"/>
          </a:p>
        </p:txBody>
      </p:sp>
      <p:pic>
        <p:nvPicPr>
          <p:cNvPr id="26627" name="Picture 2" descr="C:\Documents and Settings\ken\Desktop\440presentation\botMo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152400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 descr="C:\Documents and Settings\ken\Desktop\440presentation\topMot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3200400"/>
            <a:ext cx="1676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http://www.wellqin.com/images/l/Parts/mg995servo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4800600"/>
            <a:ext cx="1676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51A599-979C-4117-BFA5-C2FE634DFEE9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3962400" cy="4443412"/>
          </a:xfrm>
        </p:spPr>
        <p:txBody>
          <a:bodyPr/>
          <a:lstStyle/>
          <a:p>
            <a:r>
              <a:rPr lang="en-US" smtClean="0"/>
              <a:t>3 degrees of freedom.  3 servo motor.</a:t>
            </a:r>
          </a:p>
          <a:p>
            <a:r>
              <a:rPr lang="en-US" smtClean="0"/>
              <a:t>Sensor</a:t>
            </a:r>
          </a:p>
          <a:p>
            <a:r>
              <a:rPr lang="en-US" smtClean="0"/>
              <a:t>Gun casing</a:t>
            </a:r>
          </a:p>
          <a:p>
            <a:r>
              <a:rPr lang="en-US" smtClean="0"/>
              <a:t>Hose casing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Mechanical - Overview </a:t>
            </a:r>
            <a:endParaRPr lang="en-US" dirty="0"/>
          </a:p>
        </p:txBody>
      </p:sp>
      <p:pic>
        <p:nvPicPr>
          <p:cNvPr id="27651" name="Picture 3" descr="System_overall_4_valv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209800"/>
            <a:ext cx="37147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3962400" cy="4443412"/>
          </a:xfrm>
        </p:spPr>
        <p:txBody>
          <a:bodyPr/>
          <a:lstStyle/>
          <a:p>
            <a:r>
              <a:rPr lang="en-US" smtClean="0"/>
              <a:t>3 degrees of freedom.  3 servo motor.</a:t>
            </a:r>
          </a:p>
          <a:p>
            <a:r>
              <a:rPr lang="en-US" smtClean="0"/>
              <a:t>Sensor</a:t>
            </a:r>
          </a:p>
          <a:p>
            <a:r>
              <a:rPr lang="en-US" smtClean="0"/>
              <a:t>Gun casing</a:t>
            </a:r>
          </a:p>
          <a:p>
            <a:r>
              <a:rPr lang="en-US" smtClean="0"/>
              <a:t>Hose casing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Mechanical - Overview </a:t>
            </a:r>
            <a:endParaRPr lang="en-US" dirty="0"/>
          </a:p>
        </p:txBody>
      </p:sp>
      <p:pic>
        <p:nvPicPr>
          <p:cNvPr id="28675" name="Picture 4" descr="IMG_158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057400"/>
            <a:ext cx="32766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4114800" cy="154781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Sensor stack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4 sensors – 25</a:t>
            </a:r>
            <a:r>
              <a:rPr lang="en-US" baseline="30000" dirty="0" smtClean="0"/>
              <a:t>o</a:t>
            </a:r>
            <a:r>
              <a:rPr lang="en-US" dirty="0" smtClean="0"/>
              <a:t> to 65</a:t>
            </a:r>
            <a:r>
              <a:rPr lang="en-US" baseline="30000" dirty="0" smtClean="0"/>
              <a:t>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Mechanical – Sensor - Stack</a:t>
            </a:r>
            <a:endParaRPr lang="en-US" dirty="0"/>
          </a:p>
        </p:txBody>
      </p:sp>
      <p:pic>
        <p:nvPicPr>
          <p:cNvPr id="29699" name="Picture 4" descr="sensor_stack_in_System_fina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981200"/>
            <a:ext cx="39814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 descr="sensor_stack_final_v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429000"/>
            <a:ext cx="3657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4114800" cy="154781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Sensor stack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4 sensors – 25</a:t>
            </a:r>
            <a:r>
              <a:rPr lang="en-US" baseline="30000" dirty="0" smtClean="0"/>
              <a:t>o</a:t>
            </a:r>
            <a:r>
              <a:rPr lang="en-US" dirty="0" smtClean="0"/>
              <a:t> to 65</a:t>
            </a:r>
            <a:r>
              <a:rPr lang="en-US" baseline="30000" dirty="0" smtClean="0"/>
              <a:t>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Mechanical – Sensor - Stack</a:t>
            </a:r>
            <a:endParaRPr lang="en-US" dirty="0"/>
          </a:p>
        </p:txBody>
      </p:sp>
      <p:pic>
        <p:nvPicPr>
          <p:cNvPr id="30723" name="Picture 4" descr="sensor_stack_in_System_fina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981200"/>
            <a:ext cx="39814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 descr="G:\DCIM\102CANON\IMG_15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124200"/>
            <a:ext cx="3657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3505200" cy="3376612"/>
          </a:xfrm>
        </p:spPr>
        <p:txBody>
          <a:bodyPr/>
          <a:lstStyle/>
          <a:p>
            <a:r>
              <a:rPr lang="en-US" smtClean="0"/>
              <a:t>C-brackets</a:t>
            </a:r>
          </a:p>
          <a:p>
            <a:r>
              <a:rPr lang="en-US" smtClean="0"/>
              <a:t>Attached to the sensor stack</a:t>
            </a:r>
          </a:p>
          <a:p>
            <a:r>
              <a:rPr lang="en-US" smtClean="0"/>
              <a:t>Transmit rotation from motor</a:t>
            </a:r>
          </a:p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Mechanical – Sensor – C </a:t>
            </a:r>
            <a:r>
              <a:rPr lang="en-US" dirty="0" err="1" smtClean="0"/>
              <a:t>brakets</a:t>
            </a:r>
            <a:endParaRPr lang="en-US" dirty="0"/>
          </a:p>
        </p:txBody>
      </p:sp>
      <p:pic>
        <p:nvPicPr>
          <p:cNvPr id="31747" name="Picture 3" descr="c_bracket_assembl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752600"/>
            <a:ext cx="3695700" cy="409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3505200" cy="3376612"/>
          </a:xfrm>
        </p:spPr>
        <p:txBody>
          <a:bodyPr/>
          <a:lstStyle/>
          <a:p>
            <a:r>
              <a:rPr lang="en-US" smtClean="0"/>
              <a:t>C-brackets</a:t>
            </a:r>
          </a:p>
          <a:p>
            <a:r>
              <a:rPr lang="en-US" smtClean="0"/>
              <a:t>Attached to the sensor stack</a:t>
            </a:r>
          </a:p>
          <a:p>
            <a:r>
              <a:rPr lang="en-US" smtClean="0"/>
              <a:t>Transmit rotation from motor</a:t>
            </a:r>
          </a:p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Mechanical – Sensor – C </a:t>
            </a:r>
            <a:r>
              <a:rPr lang="en-US" dirty="0" err="1" smtClean="0"/>
              <a:t>brakets</a:t>
            </a:r>
            <a:endParaRPr lang="en-US" dirty="0"/>
          </a:p>
        </p:txBody>
      </p:sp>
      <p:pic>
        <p:nvPicPr>
          <p:cNvPr id="32771" name="Picture 2" descr="G:\DCIM\102CANON\IMG_15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133600"/>
            <a:ext cx="30638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3581400" cy="462597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Gun casing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Holds the water hose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Gear attached to the top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Rotates the water hose to the direction of the fire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Water hose points in direction of the sensors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Mechanical – Gun casing </a:t>
            </a:r>
            <a:endParaRPr lang="en-US" dirty="0"/>
          </a:p>
        </p:txBody>
      </p:sp>
      <p:pic>
        <p:nvPicPr>
          <p:cNvPr id="33795" name="Picture 3" descr="Casing_in_desig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981200"/>
            <a:ext cx="37719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3581400" cy="462597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Gun casing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Holds the water hose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Gear attached to the top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Rotates the water hose to the direction of the fire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Water hose points in direction of the sensors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Mechanical – Gun casing </a:t>
            </a:r>
            <a:endParaRPr lang="en-US" dirty="0"/>
          </a:p>
        </p:txBody>
      </p:sp>
      <p:pic>
        <p:nvPicPr>
          <p:cNvPr id="34819" name="Picture 3" descr="G:\DCIM\102CANON\IMG_15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6650" y="1685925"/>
            <a:ext cx="3597275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Introduction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System Overview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Hardware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Mechanical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Software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Business Case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Market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Cost and </a:t>
            </a:r>
            <a:r>
              <a:rPr lang="en-US" dirty="0" err="1" smtClean="0"/>
              <a:t>Finacing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Timeline and Teamwork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Future Development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What We Learned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Conclusion and Acknowledgements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68BCB7-2861-45EF-899D-C27C7C4D6790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3124200" cy="2767012"/>
          </a:xfrm>
        </p:spPr>
        <p:txBody>
          <a:bodyPr/>
          <a:lstStyle/>
          <a:p>
            <a:r>
              <a:rPr lang="en-US" smtClean="0"/>
              <a:t>Hose casing</a:t>
            </a:r>
          </a:p>
          <a:p>
            <a:r>
              <a:rPr lang="en-US" smtClean="0"/>
              <a:t>Make hose goes up and down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Mechanical – Hose casing</a:t>
            </a:r>
            <a:endParaRPr lang="en-US" dirty="0"/>
          </a:p>
        </p:txBody>
      </p:sp>
      <p:pic>
        <p:nvPicPr>
          <p:cNvPr id="35843" name="Picture 3" descr="gun_casing_v3_with_hos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581400"/>
            <a:ext cx="39624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gun_casing_in_assembl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828800"/>
            <a:ext cx="38100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3124200" cy="2767012"/>
          </a:xfrm>
        </p:spPr>
        <p:txBody>
          <a:bodyPr/>
          <a:lstStyle/>
          <a:p>
            <a:r>
              <a:rPr lang="en-US" smtClean="0"/>
              <a:t>Hose casing</a:t>
            </a:r>
          </a:p>
          <a:p>
            <a:r>
              <a:rPr lang="en-US" smtClean="0"/>
              <a:t>Make hose goes up and down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Mechanical – Hose casing</a:t>
            </a:r>
            <a:endParaRPr lang="en-US" dirty="0"/>
          </a:p>
        </p:txBody>
      </p:sp>
      <p:pic>
        <p:nvPicPr>
          <p:cNvPr id="36867" name="Picture 4" descr="gun_casing_in_assembl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828800"/>
            <a:ext cx="38100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2" descr="G:\DCIM\102CANON\IMG_15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10000"/>
            <a:ext cx="3476625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Pipe outer diameter non standard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 smtClean="0"/>
              <a:t>Bore diameters of gears nonstandard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 smtClean="0"/>
              <a:t>More friction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 smtClean="0"/>
              <a:t>Uneven load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 smtClean="0"/>
              <a:t>Accuracy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 smtClean="0"/>
              <a:t>Uncertainties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 smtClean="0"/>
              <a:t>Gears slipping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Shipping time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Budget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buFont typeface="Wingdings 2" pitchFamily="18" charset="2"/>
              <a:buNone/>
              <a:defRPr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Mechanical - Problems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3352800" cy="462597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Use Engineering (what we did)  or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Alternative designs 1, 2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 smtClean="0"/>
              <a:t>Aluminum tube instead of pipe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 smtClean="0"/>
              <a:t>Bearings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 smtClean="0"/>
              <a:t>Clamps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 smtClean="0"/>
              <a:t>Shafts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 smtClean="0"/>
              <a:t>Gears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Mechanical - Solutions</a:t>
            </a:r>
            <a:endParaRPr lang="en-US" dirty="0"/>
          </a:p>
        </p:txBody>
      </p:sp>
      <p:pic>
        <p:nvPicPr>
          <p:cNvPr id="38915" name="Picture 3" descr="C:\Documents and Settings\PCZ.LITTLEPISCES\Desktop\440\Original_picture\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905000"/>
            <a:ext cx="4191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6019800" cy="4625975"/>
          </a:xfrm>
        </p:spPr>
        <p:txBody>
          <a:bodyPr/>
          <a:lstStyle/>
          <a:p>
            <a:r>
              <a:rPr lang="en-US" smtClean="0"/>
              <a:t>Arduino Duemilanove and Mega Development boards</a:t>
            </a:r>
          </a:p>
          <a:p>
            <a:r>
              <a:rPr lang="en-US" smtClean="0"/>
              <a:t>Include digital I/O pins</a:t>
            </a:r>
          </a:p>
          <a:p>
            <a:r>
              <a:rPr lang="en-US" smtClean="0"/>
              <a:t>Software serial communications from digital I/O pins</a:t>
            </a:r>
          </a:p>
          <a:p>
            <a:r>
              <a:rPr lang="en-US" smtClean="0"/>
              <a:t>I</a:t>
            </a:r>
            <a:r>
              <a:rPr lang="en-US" baseline="30000" smtClean="0"/>
              <a:t>2</a:t>
            </a:r>
            <a:r>
              <a:rPr lang="en-US" smtClean="0"/>
              <a:t>C communications between two boards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Software - Microcontroller</a:t>
            </a:r>
            <a:endParaRPr lang="en-US" dirty="0"/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9050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4114800"/>
            <a:ext cx="2717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A7BB68-F055-4E36-90E8-A4913D15A77D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r>
              <a:rPr lang="en-US" smtClean="0"/>
              <a:t>Arduino NewSoftwareSerial library for software serial communication</a:t>
            </a:r>
          </a:p>
          <a:p>
            <a:r>
              <a:rPr lang="en-US" smtClean="0"/>
              <a:t>Communicate at 4800 baud rate</a:t>
            </a:r>
          </a:p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Software – MLX90614 Interface</a:t>
            </a:r>
            <a:endParaRPr lang="en-US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75" y="3232150"/>
            <a:ext cx="3629025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4B5F06-0142-4A14-80D8-3776D9856F32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5975"/>
          </a:xfrm>
        </p:spPr>
        <p:txBody>
          <a:bodyPr/>
          <a:lstStyle/>
          <a:p>
            <a:r>
              <a:rPr lang="en-US" smtClean="0"/>
              <a:t>Market</a:t>
            </a:r>
          </a:p>
          <a:p>
            <a:pPr lvl="1"/>
            <a:r>
              <a:rPr lang="en-US" smtClean="0"/>
              <a:t>System has potential to replace the current fire sprinkler system for many places such as:  computers, electronic labs, libraries,…</a:t>
            </a:r>
          </a:p>
          <a:p>
            <a:pPr lvl="1"/>
            <a:r>
              <a:rPr lang="en-US" smtClean="0"/>
              <a:t>Potential target: insurance company, fire fighting department…</a:t>
            </a:r>
          </a:p>
          <a:p>
            <a:r>
              <a:rPr lang="en-US" smtClean="0"/>
              <a:t>Competition</a:t>
            </a:r>
          </a:p>
          <a:p>
            <a:pPr lvl="1"/>
            <a:r>
              <a:rPr lang="en-US" smtClean="0"/>
              <a:t>Unifire AB, Tokyo Bosai Setsubi and Rosenbauer fire detection and extinguishing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Business Case – Market and Competition</a:t>
            </a:r>
            <a:endParaRPr lang="en-US" dirty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5C8748-08F1-48A9-BB42-7FBEAE1C81A3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Business Case - Budget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81000" y="1752600"/>
          <a:ext cx="8305800" cy="4724400"/>
        </p:xfrm>
        <a:graphic>
          <a:graphicData uri="http://schemas.openxmlformats.org/drawingml/2006/table">
            <a:tbl>
              <a:tblPr/>
              <a:tblGrid>
                <a:gridCol w="2840384"/>
                <a:gridCol w="1821805"/>
                <a:gridCol w="1821805"/>
                <a:gridCol w="1821805"/>
              </a:tblGrid>
              <a:tr h="674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Calibri"/>
                          <a:ea typeface="Calibri"/>
                          <a:cs typeface="Times New Roman"/>
                        </a:rPr>
                        <a:t>Estimated Cost (CAD)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Calibri"/>
                          <a:ea typeface="Calibri"/>
                          <a:cs typeface="Times New Roman"/>
                        </a:rPr>
                        <a:t>Actual Cost (CAD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Funding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Calibri"/>
                          <a:ea typeface="Calibri"/>
                          <a:cs typeface="Times New Roman"/>
                        </a:rPr>
                        <a:t>Motor Driver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Calibri"/>
                          <a:ea typeface="Calibri"/>
                          <a:cs typeface="Times New Roman"/>
                        </a:rPr>
                        <a:t>56.64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Calibri"/>
                          <a:ea typeface="Calibri"/>
                          <a:cs typeface="Times New Roman"/>
                        </a:rPr>
                        <a:t>0.00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ESSS Funding : CAD 500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err="1">
                          <a:latin typeface="Calibri"/>
                          <a:ea typeface="Calibri"/>
                          <a:cs typeface="Times New Roman"/>
                        </a:rPr>
                        <a:t>Wighton</a:t>
                      </a: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 Fund: Unknown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Calibri"/>
                          <a:ea typeface="Calibri"/>
                          <a:cs typeface="Times New Roman"/>
                        </a:rPr>
                        <a:t>Motors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Calibri"/>
                          <a:ea typeface="Calibri"/>
                          <a:cs typeface="Times New Roman"/>
                        </a:rPr>
                        <a:t>158.22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Calibri"/>
                          <a:ea typeface="Calibri"/>
                          <a:cs typeface="Times New Roman"/>
                        </a:rPr>
                        <a:t>536.20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37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Calibri"/>
                          <a:ea typeface="Calibri"/>
                          <a:cs typeface="Times New Roman"/>
                        </a:rPr>
                        <a:t>ADC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Calibri"/>
                          <a:ea typeface="Calibri"/>
                          <a:cs typeface="Times New Roman"/>
                        </a:rPr>
                        <a:t>16.42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Calibri"/>
                          <a:ea typeface="Calibri"/>
                          <a:cs typeface="Times New Roman"/>
                        </a:rPr>
                        <a:t>0.00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37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Calibri"/>
                          <a:ea typeface="Calibri"/>
                          <a:cs typeface="Times New Roman"/>
                        </a:rPr>
                        <a:t>Microcontroller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Calibri"/>
                          <a:ea typeface="Calibri"/>
                          <a:cs typeface="Times New Roman"/>
                        </a:rPr>
                        <a:t>100.00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Calibri"/>
                          <a:ea typeface="Calibri"/>
                          <a:cs typeface="Times New Roman"/>
                        </a:rPr>
                        <a:t>74.32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37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Calibri"/>
                          <a:ea typeface="Calibri"/>
                          <a:cs typeface="Times New Roman"/>
                        </a:rPr>
                        <a:t>Piping system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Calibri"/>
                          <a:ea typeface="Calibri"/>
                          <a:cs typeface="Times New Roman"/>
                        </a:rPr>
                        <a:t>50.00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Calibri"/>
                          <a:ea typeface="Calibri"/>
                          <a:cs typeface="Times New Roman"/>
                        </a:rPr>
                        <a:t>90.00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37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Calibri"/>
                          <a:ea typeface="Calibri"/>
                          <a:cs typeface="Times New Roman"/>
                        </a:rPr>
                        <a:t>Electronics misc. estimate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Calibri"/>
                          <a:ea typeface="Calibri"/>
                          <a:cs typeface="Times New Roman"/>
                        </a:rPr>
                        <a:t>50.00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Calibri"/>
                          <a:ea typeface="Calibri"/>
                          <a:cs typeface="Times New Roman"/>
                        </a:rPr>
                        <a:t>20.00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37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Calibri"/>
                          <a:ea typeface="Calibri"/>
                          <a:cs typeface="Times New Roman"/>
                        </a:rPr>
                        <a:t>IR sensors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Calibri"/>
                          <a:ea typeface="Calibri"/>
                          <a:cs typeface="Times New Roman"/>
                        </a:rPr>
                        <a:t>107.48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Calibri"/>
                          <a:ea typeface="Calibri"/>
                          <a:cs typeface="Times New Roman"/>
                        </a:rPr>
                        <a:t>312.00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37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Calibri"/>
                          <a:ea typeface="Calibri"/>
                          <a:cs typeface="Times New Roman"/>
                        </a:rPr>
                        <a:t>Water Pump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Calibri"/>
                          <a:ea typeface="Calibri"/>
                          <a:cs typeface="Times New Roman"/>
                        </a:rPr>
                        <a:t>50.00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37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Calibri"/>
                          <a:ea typeface="Calibri"/>
                          <a:cs typeface="Times New Roman"/>
                        </a:rPr>
                        <a:t>Case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Calibri"/>
                          <a:ea typeface="Calibri"/>
                          <a:cs typeface="Times New Roman"/>
                        </a:rPr>
                        <a:t>50.00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37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Calibri"/>
                          <a:ea typeface="Calibri"/>
                          <a:cs typeface="Times New Roman"/>
                        </a:rPr>
                        <a:t>Total without contingencies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Calibri"/>
                          <a:ea typeface="Calibri"/>
                          <a:cs typeface="Times New Roman"/>
                        </a:rPr>
                        <a:t>638.76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Calibri"/>
                          <a:ea typeface="Calibri"/>
                          <a:cs typeface="Times New Roman"/>
                        </a:rPr>
                        <a:t>969.32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37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Calibri"/>
                          <a:ea typeface="Calibri"/>
                          <a:cs typeface="Times New Roman"/>
                        </a:rPr>
                        <a:t>Contingencies 15%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Calibri"/>
                          <a:ea typeface="Calibri"/>
                          <a:cs typeface="Times New Roman"/>
                        </a:rPr>
                        <a:t>95.814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45.70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37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Calibri"/>
                          <a:ea typeface="Calibri"/>
                          <a:cs typeface="Times New Roman"/>
                        </a:rPr>
                        <a:t>734.574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1032.52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latin typeface="Calibri"/>
                          <a:ea typeface="Calibri"/>
                          <a:cs typeface="Times New Roman"/>
                        </a:rPr>
                        <a:t>500.00</a:t>
                      </a:r>
                      <a:endParaRPr lang="en-C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3082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5301D5-310C-40B8-864C-7E40B7232608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44034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D2B578-D9F4-4AAA-8761-D740C8F2A6BC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88" y="1752600"/>
            <a:ext cx="81772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r>
              <a:rPr lang="en-US" smtClean="0"/>
              <a:t>Work individually</a:t>
            </a:r>
          </a:p>
          <a:p>
            <a:pPr marL="742950" lvl="2" indent="-342900">
              <a:buClr>
                <a:schemeClr val="tx2"/>
              </a:buClr>
              <a:buSzPct val="70000"/>
            </a:pPr>
            <a:r>
              <a:rPr lang="en-US" smtClean="0"/>
              <a:t>Communications: via email, phones, in person</a:t>
            </a:r>
          </a:p>
          <a:p>
            <a:pPr marL="742950" lvl="2" indent="-342900">
              <a:buClr>
                <a:schemeClr val="tx2"/>
              </a:buClr>
              <a:buSzPct val="70000"/>
            </a:pPr>
            <a:r>
              <a:rPr lang="en-US" smtClean="0"/>
              <a:t>Regular meetings</a:t>
            </a:r>
          </a:p>
          <a:p>
            <a:r>
              <a:rPr lang="en-US" smtClean="0"/>
              <a:t>Work together</a:t>
            </a:r>
          </a:p>
          <a:p>
            <a:pPr lvl="1"/>
            <a:r>
              <a:rPr lang="en-US" smtClean="0"/>
              <a:t>Assist each others when needed</a:t>
            </a:r>
          </a:p>
          <a:p>
            <a:pPr lvl="1"/>
            <a:r>
              <a:rPr lang="en-US" smtClean="0"/>
              <a:t>Respect each other</a:t>
            </a:r>
          </a:p>
          <a:p>
            <a:r>
              <a:rPr lang="en-US" smtClean="0"/>
              <a:t>Dine out time to time</a:t>
            </a:r>
          </a:p>
          <a:p>
            <a:pPr marL="742950" lvl="2" indent="-342900">
              <a:buClr>
                <a:schemeClr val="tx2"/>
              </a:buClr>
              <a:buSzPct val="70000"/>
            </a:pPr>
            <a:endParaRPr lang="en-US" smtClean="0"/>
          </a:p>
          <a:p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Teamwork</a:t>
            </a:r>
            <a:endParaRPr lang="en-US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971800"/>
            <a:ext cx="2057400" cy="20574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</p:pic>
      <p:sp>
        <p:nvSpPr>
          <p:cNvPr id="45060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C23822-CB9D-47C7-A858-FF7D959FC20A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r>
              <a:rPr lang="en-US" smtClean="0"/>
              <a:t>Kelvin Ho</a:t>
            </a:r>
          </a:p>
          <a:p>
            <a:pPr lvl="1"/>
            <a:r>
              <a:rPr lang="en-US" smtClean="0"/>
              <a:t>Software Developing, Documentation</a:t>
            </a:r>
          </a:p>
          <a:p>
            <a:r>
              <a:rPr lang="en-US" smtClean="0"/>
              <a:t>Luke Dang</a:t>
            </a:r>
          </a:p>
          <a:p>
            <a:pPr lvl="1"/>
            <a:r>
              <a:rPr lang="en-US" smtClean="0"/>
              <a:t>Firmware Design (Microcontroller),  Testing</a:t>
            </a:r>
          </a:p>
          <a:p>
            <a:r>
              <a:rPr lang="en-US" smtClean="0"/>
              <a:t>Ken Zheng</a:t>
            </a:r>
          </a:p>
          <a:p>
            <a:pPr lvl="1"/>
            <a:r>
              <a:rPr lang="en-US" smtClean="0"/>
              <a:t>Hardware &amp; Mechanical Design</a:t>
            </a:r>
          </a:p>
          <a:p>
            <a:r>
              <a:rPr lang="en-US" smtClean="0"/>
              <a:t>Peter Zheng</a:t>
            </a:r>
          </a:p>
          <a:p>
            <a:pPr lvl="1"/>
            <a:r>
              <a:rPr lang="en-US" smtClean="0"/>
              <a:t>Hardware &amp; Mechanical Design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FlexiSys</a:t>
            </a:r>
            <a:r>
              <a:rPr lang="en-US" dirty="0" smtClean="0"/>
              <a:t> Team Members</a:t>
            </a:r>
            <a:endParaRPr 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010676-EDDA-4CDD-B749-C84A91A1742F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r>
              <a:rPr lang="en-US" smtClean="0"/>
              <a:t>Different fire detection methods</a:t>
            </a:r>
          </a:p>
          <a:p>
            <a:pPr lvl="1"/>
            <a:r>
              <a:rPr lang="en-US" smtClean="0"/>
              <a:t>Imaging sensor</a:t>
            </a:r>
          </a:p>
          <a:p>
            <a:pPr lvl="1"/>
            <a:r>
              <a:rPr lang="en-US" smtClean="0"/>
              <a:t>CCD camera</a:t>
            </a:r>
          </a:p>
          <a:p>
            <a:pPr lvl="1"/>
            <a:r>
              <a:rPr lang="en-US" smtClean="0"/>
              <a:t>Thermal array</a:t>
            </a:r>
          </a:p>
          <a:p>
            <a:r>
              <a:rPr lang="en-US" smtClean="0"/>
              <a:t>Wiring issue fixed by custom-made water pipe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Future Development</a:t>
            </a:r>
            <a:endParaRPr lang="en-US" dirty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020955-FDDD-47D0-9DE2-1268050C1C99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4648200"/>
            <a:ext cx="3124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r>
              <a:rPr lang="en-US" smtClean="0"/>
              <a:t>Add fire reporting unit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Future Development</a:t>
            </a:r>
            <a:endParaRPr lang="en-US" dirty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133600"/>
            <a:ext cx="78644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7FA430-D374-4474-A5C2-2195A370F915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r>
              <a:rPr lang="en-US" smtClean="0"/>
              <a:t>Minimization of system footprint</a:t>
            </a:r>
          </a:p>
          <a:p>
            <a:pPr lvl="1"/>
            <a:r>
              <a:rPr lang="en-US" smtClean="0"/>
              <a:t>50% reduction with precision manufacturing and custom components</a:t>
            </a:r>
          </a:p>
          <a:p>
            <a:r>
              <a:rPr lang="en-US" smtClean="0"/>
              <a:t>Power Design</a:t>
            </a:r>
          </a:p>
          <a:p>
            <a:pPr lvl="1"/>
            <a:r>
              <a:rPr lang="en-US" smtClean="0"/>
              <a:t>Inclusion of power systems within standards</a:t>
            </a:r>
          </a:p>
          <a:p>
            <a:r>
              <a:rPr lang="en-US" smtClean="0"/>
              <a:t>Water Pump &amp; Nozzle</a:t>
            </a:r>
          </a:p>
          <a:p>
            <a:pPr lvl="1"/>
            <a:r>
              <a:rPr lang="en-US" smtClean="0"/>
              <a:t>To increase the range of system</a:t>
            </a:r>
          </a:p>
          <a:p>
            <a:pPr lvl="1"/>
            <a:r>
              <a:rPr lang="en-US" smtClean="0"/>
              <a:t>To have an area spray 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Future Development</a:t>
            </a:r>
            <a:endParaRPr lang="en-US" dirty="0"/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F12112-2E83-486A-8279-BB87CEFF7751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Technical: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US" dirty="0" err="1" smtClean="0"/>
              <a:t>Arduino</a:t>
            </a:r>
            <a:r>
              <a:rPr lang="en-US" dirty="0" smtClean="0"/>
              <a:t> programming (I</a:t>
            </a:r>
            <a:r>
              <a:rPr lang="en-US" baseline="30000" dirty="0" smtClean="0"/>
              <a:t>2</a:t>
            </a:r>
            <a:r>
              <a:rPr lang="en-US" dirty="0" smtClean="0"/>
              <a:t>C, serial communication,..)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Switching power transistor circuit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Mechanical part construction and assembling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Vertical turret machines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Budget management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Mechanical design techniques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Advanced </a:t>
            </a:r>
            <a:r>
              <a:rPr lang="en-US" dirty="0" err="1" smtClean="0"/>
              <a:t>SolidWorks</a:t>
            </a:r>
            <a:r>
              <a:rPr lang="en-US" dirty="0" smtClean="0"/>
              <a:t> techniques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Mechanical components selections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Mechanical suppliers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buFont typeface="Wingdings 2" pitchFamily="18" charset="2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Non-Technical: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Working in a group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Professional documentation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Resources gathering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Patience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Clr>
                <a:schemeClr val="accent4"/>
              </a:buClr>
              <a:buSzPct val="80000"/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We Learned</a:t>
            </a:r>
            <a:endParaRPr lang="en-US" dirty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CBC25C-7B91-453C-8CD4-9C3C6624E0C6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r>
              <a:rPr lang="en-US" smtClean="0"/>
              <a:t>Address important concerns of water damage for fire extinguishing system</a:t>
            </a:r>
          </a:p>
          <a:p>
            <a:r>
              <a:rPr lang="en-US" smtClean="0"/>
              <a:t>Working prototype model had been done to prove our concept</a:t>
            </a:r>
          </a:p>
          <a:p>
            <a:r>
              <a:rPr lang="en-US" smtClean="0"/>
              <a:t>Future works can improve system accuracy, performance and features</a:t>
            </a:r>
          </a:p>
          <a:p>
            <a:r>
              <a:rPr lang="en-US" smtClean="0"/>
              <a:t>Valuable knowledge, experience gained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D019A4-A2CC-4261-8227-5B2DD6C606C0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Ali </a:t>
            </a:r>
            <a:r>
              <a:rPr lang="en-US" dirty="0" err="1" smtClean="0"/>
              <a:t>Ostadfar</a:t>
            </a:r>
            <a:r>
              <a:rPr lang="en-US" dirty="0" smtClean="0"/>
              <a:t> (technical advice)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Dr.  Andrew </a:t>
            </a:r>
            <a:r>
              <a:rPr lang="en-US" dirty="0" err="1" smtClean="0"/>
              <a:t>Rawicz</a:t>
            </a:r>
            <a:r>
              <a:rPr lang="en-US" dirty="0" smtClean="0"/>
              <a:t> (technical advice)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ESSS (funding)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Fred </a:t>
            </a:r>
            <a:r>
              <a:rPr lang="en-US" dirty="0" err="1" smtClean="0"/>
              <a:t>Heep</a:t>
            </a:r>
            <a:r>
              <a:rPr lang="en-US" dirty="0" smtClean="0"/>
              <a:t> (technical advice)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Gary Houghton (demo assist)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Gary Sum (technical advice)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Steve </a:t>
            </a:r>
            <a:r>
              <a:rPr lang="en-US" dirty="0" err="1" smtClean="0"/>
              <a:t>Whitemore</a:t>
            </a:r>
            <a:r>
              <a:rPr lang="en-US" dirty="0" smtClean="0"/>
              <a:t> (demo advice)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Tze-Chien</a:t>
            </a:r>
            <a:r>
              <a:rPr lang="en-US" dirty="0" smtClean="0"/>
              <a:t> Chu (software advice)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55E5BC-438E-4967-B530-D082A8616E13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CA" dirty="0" smtClean="0"/>
              <a:t>[1] </a:t>
            </a:r>
            <a:r>
              <a:rPr lang="en-CA" dirty="0" err="1" smtClean="0"/>
              <a:t>Servocity.com</a:t>
            </a:r>
            <a:r>
              <a:rPr lang="en-CA" dirty="0" smtClean="0"/>
              <a:t>, SPG425A-BM-360 360</a:t>
            </a:r>
            <a:r>
              <a:rPr lang="en-CA" baseline="30000" dirty="0" smtClean="0"/>
              <a:t>o</a:t>
            </a:r>
            <a:r>
              <a:rPr lang="en-CA" dirty="0" smtClean="0"/>
              <a:t> Rotation, 2008. [Online]. Available: http://www.servocity.com/html/spg425a-bm-360_360o_rotation.html. [</a:t>
            </a:r>
            <a:r>
              <a:rPr lang="en-CA" dirty="0" err="1" smtClean="0"/>
              <a:t>Accessed:March</a:t>
            </a:r>
            <a:r>
              <a:rPr lang="en-CA" dirty="0" smtClean="0"/>
              <a:t> 08, 2010]</a:t>
            </a:r>
          </a:p>
          <a:p>
            <a:pPr fontAlgn="auto">
              <a:spcAft>
                <a:spcPts val="0"/>
              </a:spcAft>
              <a:defRPr/>
            </a:pPr>
            <a:endParaRPr lang="en-CA" sz="900" dirty="0" smtClean="0"/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CA" dirty="0" smtClean="0"/>
              <a:t>[2] </a:t>
            </a:r>
            <a:r>
              <a:rPr lang="en-CA" dirty="0" err="1" smtClean="0"/>
              <a:t>Parallax.com</a:t>
            </a:r>
            <a:r>
              <a:rPr lang="en-CA" dirty="0" smtClean="0"/>
              <a:t>, MLX90614 Infrared Thermometer Modules, 2008. [Online]. Available: http://www.parallax.com/Portals/0/Downloads/docs/prod/sens/28040IRThermometer-v2.0.pdf. [Accessed: March 09, 2010]</a:t>
            </a:r>
          </a:p>
          <a:p>
            <a:pPr fontAlgn="auto">
              <a:spcAft>
                <a:spcPts val="0"/>
              </a:spcAft>
              <a:defRPr/>
            </a:pPr>
            <a:endParaRPr lang="en-CA" sz="1000" dirty="0" smtClean="0"/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CA" dirty="0" smtClean="0"/>
              <a:t>[3] </a:t>
            </a:r>
            <a:r>
              <a:rPr lang="en-CA" dirty="0" err="1" smtClean="0"/>
              <a:t>Arduino.cc</a:t>
            </a:r>
            <a:r>
              <a:rPr lang="en-CA" dirty="0" smtClean="0"/>
              <a:t>, </a:t>
            </a:r>
            <a:r>
              <a:rPr lang="en-CA" dirty="0" err="1" smtClean="0"/>
              <a:t>Arduino</a:t>
            </a:r>
            <a:r>
              <a:rPr lang="en-CA" dirty="0" smtClean="0"/>
              <a:t> Mega, 2009. [Online]. </a:t>
            </a:r>
            <a:r>
              <a:rPr lang="en-CA" dirty="0" err="1" smtClean="0"/>
              <a:t>Available:http://arduino.cc/en/Main/ArduinoBoardMega?action</a:t>
            </a:r>
            <a:r>
              <a:rPr lang="en-CA" dirty="0" smtClean="0"/>
              <a:t>=diff.[Accessed: March 08,2010]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CA" sz="1100" dirty="0" smtClean="0"/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CA" dirty="0" smtClean="0"/>
              <a:t>[4] </a:t>
            </a:r>
            <a:r>
              <a:rPr lang="en-CA" dirty="0" err="1" smtClean="0"/>
              <a:t>Arduiniana.org</a:t>
            </a:r>
            <a:r>
              <a:rPr lang="en-CA" dirty="0" smtClean="0"/>
              <a:t>, </a:t>
            </a:r>
            <a:r>
              <a:rPr lang="en-CA" dirty="0" err="1" smtClean="0"/>
              <a:t>NewSoftSerial</a:t>
            </a:r>
            <a:r>
              <a:rPr lang="en-CA" dirty="0" smtClean="0"/>
              <a:t>, 2010. [Online]. Available: http://arduiniana.org/libraries/NewSoftSerial/. [Accessed: March 05, 2010]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CA" sz="1300" dirty="0" smtClean="0"/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CA" dirty="0" smtClean="0"/>
              <a:t>[5] </a:t>
            </a:r>
            <a:r>
              <a:rPr lang="en-CA" dirty="0" err="1" smtClean="0"/>
              <a:t>Kpsec.freeuk.com</a:t>
            </a:r>
            <a:r>
              <a:rPr lang="en-CA" dirty="0" smtClean="0"/>
              <a:t>, Transistor Circuits, 2010. [Online]. Available: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CA" dirty="0" smtClean="0"/>
              <a:t>http://www.kpsec.freeuk.com/trancirc. </a:t>
            </a:r>
            <a:r>
              <a:rPr lang="en-CA" dirty="0" err="1" smtClean="0"/>
              <a:t>htm</a:t>
            </a:r>
            <a:r>
              <a:rPr lang="en-CA" dirty="0" smtClean="0"/>
              <a:t>. [Accessed: March 09, 2010]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4984B3-F65A-4761-90EB-E8D1E53ECA6D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971800" y="2133600"/>
            <a:ext cx="27432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048000" y="3200400"/>
            <a:ext cx="27432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j-lt"/>
                <a:ea typeface="+mj-ea"/>
                <a:cs typeface="+mj-cs"/>
              </a:rPr>
              <a:t>Questions?</a:t>
            </a:r>
            <a:endParaRPr lang="en-US" sz="4400" dirty="0">
              <a:solidFill>
                <a:srgbClr val="FFFFFF"/>
              </a:solidFill>
              <a:effectLst>
                <a:glow rad="101600">
                  <a:schemeClr val="tx2"/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129B36-1887-459A-8228-151FC3BFC525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b="1" smtClean="0"/>
              <a:t>Motivation</a:t>
            </a:r>
          </a:p>
          <a:p>
            <a:r>
              <a:rPr lang="en-US" b="1" smtClean="0"/>
              <a:t>Current fire sprinklers:</a:t>
            </a:r>
          </a:p>
          <a:p>
            <a:pPr lvl="1"/>
            <a:r>
              <a:rPr lang="en-US" b="1" smtClean="0"/>
              <a:t>Takes a significant amount of time to activate</a:t>
            </a:r>
          </a:p>
          <a:p>
            <a:pPr lvl="1"/>
            <a:r>
              <a:rPr lang="en-US" b="1" smtClean="0"/>
              <a:t>Everything suffers from water damage</a:t>
            </a:r>
          </a:p>
          <a:p>
            <a:pPr lvl="1"/>
            <a:r>
              <a:rPr lang="en-US" b="1" smtClean="0"/>
              <a:t>Does not always extinguish the fire</a:t>
            </a:r>
          </a:p>
          <a:p>
            <a:pPr lvl="1"/>
            <a:r>
              <a:rPr lang="en-US" b="1" smtClean="0"/>
              <a:t>In extreme cases, may not activate</a:t>
            </a:r>
          </a:p>
          <a:p>
            <a:pPr lvl="1"/>
            <a:endParaRPr lang="en-US" b="1" smtClean="0"/>
          </a:p>
          <a:p>
            <a:pPr lvl="1"/>
            <a:endParaRPr lang="en-US" b="1" smtClean="0"/>
          </a:p>
          <a:p>
            <a:pPr>
              <a:buFont typeface="Wingdings 2" pitchFamily="18" charset="2"/>
              <a:buNone/>
            </a:pPr>
            <a:endParaRPr lang="en-US" sz="1100" b="1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Motivation and Goal</a:t>
            </a:r>
            <a:endParaRPr lang="en-US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9C02E3-78C3-44F0-A8C9-5BA8CF9F75FE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b="1" smtClean="0"/>
              <a:t>Goal</a:t>
            </a:r>
          </a:p>
          <a:p>
            <a:r>
              <a:rPr lang="en-US" sz="2800" b="1" smtClean="0"/>
              <a:t>To design a system that can automatically detect a fire and then proceed to extinguish it while minimizing water damage.</a:t>
            </a:r>
          </a:p>
          <a:p>
            <a:pPr lvl="1"/>
            <a:r>
              <a:rPr lang="en-US" sz="2400" b="1" smtClean="0"/>
              <a:t>Either as a replacement to sprinklers, or</a:t>
            </a:r>
          </a:p>
          <a:p>
            <a:pPr lvl="1"/>
            <a:r>
              <a:rPr lang="en-US" sz="2400" b="1" smtClean="0"/>
              <a:t>As a supplementary system to current sprinkler systems.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Motivation and Goal</a:t>
            </a:r>
            <a:endParaRPr lang="en-US" dirty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D88496-B483-40DF-B405-0019F48B8BE8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1800" smtClean="0">
                <a:hlinkClick r:id="rId3"/>
              </a:rPr>
              <a:t>http://www.facebook.com/video/video.php?v=105684576113471</a:t>
            </a:r>
            <a:endParaRPr lang="en-US" sz="1800" b="1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Example Video</a:t>
            </a:r>
            <a:endParaRPr lang="en-US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DA188E-F3EB-454F-9DCF-CEEB76C3B0A6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System Overview</a:t>
            </a:r>
            <a:endParaRPr lang="en-US" dirty="0"/>
          </a:p>
        </p:txBody>
      </p:sp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822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D93D61-ABB4-4F2D-AD9B-92E1EF7EEF4D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endParaRPr lang="en-CA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A156CD-3CD1-48CF-9E9E-F7B0E28A0C48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3556" name="Picture 3" descr="G:\April14\April14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4988" y="2133600"/>
            <a:ext cx="2944812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1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4625975"/>
          </a:xfrm>
        </p:spPr>
        <p:txBody>
          <a:bodyPr/>
          <a:lstStyle/>
          <a:p>
            <a:r>
              <a:rPr lang="en-US" smtClean="0"/>
              <a:t>MLX90614 Infrared Thermometer Modules</a:t>
            </a:r>
          </a:p>
          <a:p>
            <a:r>
              <a:rPr lang="en-US" smtClean="0"/>
              <a:t>10˚ Field Of View (FOV)</a:t>
            </a:r>
          </a:p>
          <a:p>
            <a:r>
              <a:rPr lang="en-US" smtClean="0"/>
              <a:t>Serial Communication</a:t>
            </a:r>
          </a:p>
          <a:p>
            <a:r>
              <a:rPr lang="en-US" smtClean="0"/>
              <a:t>Up to 12 meters range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Hardware – Thermal Sensor</a:t>
            </a:r>
            <a:endParaRPr lang="en-US" dirty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2352675"/>
            <a:ext cx="13716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14BA7F-9240-4B27-80E4-3722242AF486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973</TotalTime>
  <Words>789</Words>
  <Application>Microsoft Office PowerPoint</Application>
  <PresentationFormat>On-screen Show (4:3)</PresentationFormat>
  <Paragraphs>249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12</vt:i4>
      </vt:variant>
      <vt:variant>
        <vt:lpstr>Slide Titles</vt:lpstr>
      </vt:variant>
      <vt:variant>
        <vt:i4>37</vt:i4>
      </vt:variant>
    </vt:vector>
  </HeadingPairs>
  <TitlesOfParts>
    <vt:vector size="56" baseType="lpstr">
      <vt:lpstr>Gill Sans MT</vt:lpstr>
      <vt:lpstr>Arial</vt:lpstr>
      <vt:lpstr>Wingdings 2</vt:lpstr>
      <vt:lpstr>Calibri</vt:lpstr>
      <vt:lpstr>맑은 고딕</vt:lpstr>
      <vt:lpstr>Wingdings</vt:lpstr>
      <vt:lpstr>Times New Roman</vt:lpstr>
      <vt:lpstr>Mountain</vt:lpstr>
      <vt:lpstr>Mountain</vt:lpstr>
      <vt:lpstr>Mountain</vt:lpstr>
      <vt:lpstr>Mountain</vt:lpstr>
      <vt:lpstr>Mountain</vt:lpstr>
      <vt:lpstr>Mountain</vt:lpstr>
      <vt:lpstr>Mountain</vt:lpstr>
      <vt:lpstr>Mountain</vt:lpstr>
      <vt:lpstr>Mountain</vt:lpstr>
      <vt:lpstr>Mountain</vt:lpstr>
      <vt:lpstr>Mountain</vt:lpstr>
      <vt:lpstr>Mountain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FLEXISYS</dc:title>
  <dc:creator>a</dc:creator>
  <cp:lastModifiedBy>Steve</cp:lastModifiedBy>
  <cp:revision>123</cp:revision>
  <dcterms:created xsi:type="dcterms:W3CDTF">2010-04-13T22:46:44Z</dcterms:created>
  <dcterms:modified xsi:type="dcterms:W3CDTF">2010-04-17T18:08:20Z</dcterms:modified>
</cp:coreProperties>
</file>