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charts/chart1.xml" ContentType="application/vnd.openxmlformats-officedocument.drawingml.char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42.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61"/>
  </p:notesMasterIdLst>
  <p:sldIdLst>
    <p:sldId id="317" r:id="rId2"/>
    <p:sldId id="258" r:id="rId3"/>
    <p:sldId id="321" r:id="rId4"/>
    <p:sldId id="264" r:id="rId5"/>
    <p:sldId id="322" r:id="rId6"/>
    <p:sldId id="265" r:id="rId7"/>
    <p:sldId id="331" r:id="rId8"/>
    <p:sldId id="332" r:id="rId9"/>
    <p:sldId id="333" r:id="rId10"/>
    <p:sldId id="334" r:id="rId11"/>
    <p:sldId id="335" r:id="rId12"/>
    <p:sldId id="336" r:id="rId13"/>
    <p:sldId id="315" r:id="rId14"/>
    <p:sldId id="323" r:id="rId15"/>
    <p:sldId id="340" r:id="rId16"/>
    <p:sldId id="268" r:id="rId17"/>
    <p:sldId id="325" r:id="rId18"/>
    <p:sldId id="343" r:id="rId19"/>
    <p:sldId id="344" r:id="rId20"/>
    <p:sldId id="341" r:id="rId21"/>
    <p:sldId id="342" r:id="rId22"/>
    <p:sldId id="286" r:id="rId23"/>
    <p:sldId id="302" r:id="rId24"/>
    <p:sldId id="269" r:id="rId25"/>
    <p:sldId id="270" r:id="rId26"/>
    <p:sldId id="298" r:id="rId27"/>
    <p:sldId id="367" r:id="rId28"/>
    <p:sldId id="381" r:id="rId29"/>
    <p:sldId id="368" r:id="rId30"/>
    <p:sldId id="369" r:id="rId31"/>
    <p:sldId id="370" r:id="rId32"/>
    <p:sldId id="371" r:id="rId33"/>
    <p:sldId id="372" r:id="rId34"/>
    <p:sldId id="345" r:id="rId35"/>
    <p:sldId id="346" r:id="rId36"/>
    <p:sldId id="347" r:id="rId37"/>
    <p:sldId id="348" r:id="rId38"/>
    <p:sldId id="385" r:id="rId39"/>
    <p:sldId id="384" r:id="rId40"/>
    <p:sldId id="349" r:id="rId41"/>
    <p:sldId id="352" r:id="rId42"/>
    <p:sldId id="354" r:id="rId43"/>
    <p:sldId id="355" r:id="rId44"/>
    <p:sldId id="356" r:id="rId45"/>
    <p:sldId id="357" r:id="rId46"/>
    <p:sldId id="383" r:id="rId47"/>
    <p:sldId id="373" r:id="rId48"/>
    <p:sldId id="374" r:id="rId49"/>
    <p:sldId id="375" r:id="rId50"/>
    <p:sldId id="376" r:id="rId51"/>
    <p:sldId id="377" r:id="rId52"/>
    <p:sldId id="378" r:id="rId53"/>
    <p:sldId id="379" r:id="rId54"/>
    <p:sldId id="380" r:id="rId55"/>
    <p:sldId id="382" r:id="rId56"/>
    <p:sldId id="363" r:id="rId57"/>
    <p:sldId id="364" r:id="rId58"/>
    <p:sldId id="365" r:id="rId59"/>
    <p:sldId id="366" r:id="rId6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5681" autoAdjust="0"/>
  </p:normalViewPr>
  <p:slideViewPr>
    <p:cSldViewPr>
      <p:cViewPr>
        <p:scale>
          <a:sx n="100" d="100"/>
          <a:sy n="100" d="100"/>
        </p:scale>
        <p:origin x="-1128"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My%20Documents\Spring10\440\BOM-APR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adu\Documents\My%20Dropbox\440&amp;305\Reports\Completed\Proposal\scratch\Gantt%20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cat>
            <c:strRef>
              <c:f>SPENT!$N$6:$Q$6</c:f>
              <c:strCache>
                <c:ptCount val="4"/>
                <c:pt idx="0">
                  <c:v>Aaron Marcano</c:v>
                </c:pt>
                <c:pt idx="1">
                  <c:v>Kwang-young Lee</c:v>
                </c:pt>
                <c:pt idx="2">
                  <c:v>Michael Hou</c:v>
                </c:pt>
                <c:pt idx="3">
                  <c:v>Sonca Teng</c:v>
                </c:pt>
              </c:strCache>
            </c:strRef>
          </c:cat>
          <c:val>
            <c:numRef>
              <c:f>SPENT!$N$7:$Q$7</c:f>
              <c:numCache>
                <c:formatCode>\$#,##0.00</c:formatCode>
                <c:ptCount val="4"/>
                <c:pt idx="0">
                  <c:v>59.61</c:v>
                </c:pt>
                <c:pt idx="1">
                  <c:v>302.3999999999999</c:v>
                </c:pt>
                <c:pt idx="2">
                  <c:v>81.62</c:v>
                </c:pt>
                <c:pt idx="3">
                  <c:v>642.69</c:v>
                </c:pt>
              </c:numCache>
            </c:numRef>
          </c:val>
        </c:ser>
        <c:axId val="689966536"/>
        <c:axId val="689971064"/>
      </c:barChart>
      <c:catAx>
        <c:axId val="689966536"/>
        <c:scaling>
          <c:orientation val="minMax"/>
        </c:scaling>
        <c:axPos val="b"/>
        <c:tickLblPos val="nextTo"/>
        <c:txPr>
          <a:bodyPr/>
          <a:lstStyle/>
          <a:p>
            <a:pPr>
              <a:defRPr lang="ko-KR" sz="1400"/>
            </a:pPr>
            <a:endParaRPr lang="en-US"/>
          </a:p>
        </c:txPr>
        <c:crossAx val="689971064"/>
        <c:crosses val="autoZero"/>
        <c:auto val="1"/>
        <c:lblAlgn val="ctr"/>
        <c:lblOffset val="100"/>
      </c:catAx>
      <c:valAx>
        <c:axId val="689971064"/>
        <c:scaling>
          <c:orientation val="minMax"/>
        </c:scaling>
        <c:axPos val="l"/>
        <c:majorGridlines/>
        <c:minorGridlines/>
        <c:numFmt formatCode="\$#,##0.00" sourceLinked="1"/>
        <c:tickLblPos val="nextTo"/>
        <c:txPr>
          <a:bodyPr/>
          <a:lstStyle/>
          <a:p>
            <a:pPr>
              <a:defRPr lang="ko-KR" sz="1400"/>
            </a:pPr>
            <a:endParaRPr lang="en-US"/>
          </a:p>
        </c:txPr>
        <c:crossAx val="6899665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02420434358736"/>
          <c:y val="0.131527732137489"/>
          <c:w val="0.751847327618164"/>
          <c:h val="0.843673380917948"/>
        </c:manualLayout>
      </c:layout>
      <c:barChart>
        <c:barDir val="bar"/>
        <c:grouping val="stacked"/>
        <c:ser>
          <c:idx val="0"/>
          <c:order val="0"/>
          <c:spPr>
            <a:noFill/>
            <a:ln w="25400">
              <a:noFill/>
            </a:ln>
          </c:spPr>
          <c:cat>
            <c:strRef>
              <c:f>Sheet1!$A$13:$A$25</c:f>
              <c:strCache>
                <c:ptCount val="13"/>
                <c:pt idx="0">
                  <c:v>Research</c:v>
                </c:pt>
                <c:pt idx="1">
                  <c:v>Evaluate Design and Optimize</c:v>
                </c:pt>
                <c:pt idx="2">
                  <c:v>Project Proposal</c:v>
                </c:pt>
                <c:pt idx="3">
                  <c:v>Buying Parts</c:v>
                </c:pt>
                <c:pt idx="4">
                  <c:v>Function Specification</c:v>
                </c:pt>
                <c:pt idx="5">
                  <c:v>Hardware Integration</c:v>
                </c:pt>
                <c:pt idx="6">
                  <c:v>Progress Report Presentation</c:v>
                </c:pt>
                <c:pt idx="7">
                  <c:v>Software Development</c:v>
                </c:pt>
                <c:pt idx="8">
                  <c:v>Design Specification</c:v>
                </c:pt>
                <c:pt idx="9">
                  <c:v>Written Progress Report</c:v>
                </c:pt>
                <c:pt idx="10">
                  <c:v>Demo Presentation</c:v>
                </c:pt>
                <c:pt idx="11">
                  <c:v>Document and Journal</c:v>
                </c:pt>
                <c:pt idx="12">
                  <c:v>Post Mortem</c:v>
                </c:pt>
              </c:strCache>
            </c:strRef>
          </c:cat>
          <c:val>
            <c:numRef>
              <c:f>Sheet1!$B$13:$B$25</c:f>
              <c:numCache>
                <c:formatCode>mmmm\ d\,\ yyyy</c:formatCode>
                <c:ptCount val="13"/>
                <c:pt idx="0">
                  <c:v>40182.0</c:v>
                </c:pt>
                <c:pt idx="1">
                  <c:v>40188.0</c:v>
                </c:pt>
                <c:pt idx="2">
                  <c:v>40188.0</c:v>
                </c:pt>
                <c:pt idx="3">
                  <c:v>40195.0</c:v>
                </c:pt>
                <c:pt idx="4">
                  <c:v>40203.0</c:v>
                </c:pt>
                <c:pt idx="5">
                  <c:v>40238.0</c:v>
                </c:pt>
                <c:pt idx="6">
                  <c:v>40224.0</c:v>
                </c:pt>
                <c:pt idx="7">
                  <c:v>40219.0</c:v>
                </c:pt>
                <c:pt idx="8">
                  <c:v>40231.0</c:v>
                </c:pt>
                <c:pt idx="9">
                  <c:v>40252.0</c:v>
                </c:pt>
                <c:pt idx="10">
                  <c:v>40269.0</c:v>
                </c:pt>
                <c:pt idx="11">
                  <c:v>40182.0</c:v>
                </c:pt>
                <c:pt idx="12">
                  <c:v>40284.0</c:v>
                </c:pt>
              </c:numCache>
            </c:numRef>
          </c:val>
        </c:ser>
        <c:ser>
          <c:idx val="1"/>
          <c:order val="1"/>
          <c:spPr>
            <a:gradFill rotWithShape="0">
              <a:gsLst>
                <a:gs pos="0">
                  <a:srgbClr val="558ED5"/>
                </a:gs>
                <a:gs pos="80000">
                  <a:srgbClr val="558ED5"/>
                </a:gs>
                <a:gs pos="85001">
                  <a:srgbClr val="FFFFFF"/>
                </a:gs>
                <a:gs pos="100000">
                  <a:srgbClr val="FF0000"/>
                </a:gs>
              </a:gsLst>
              <a:lin ang="0" scaled="1"/>
            </a:gradFill>
            <a:ln w="12700">
              <a:solidFill>
                <a:srgbClr val="000000"/>
              </a:solidFill>
              <a:prstDash val="solid"/>
            </a:ln>
            <a:effectLst>
              <a:outerShdw dist="35921" dir="2700000" algn="br">
                <a:srgbClr val="000000"/>
              </a:outerShdw>
            </a:effectLst>
          </c:spPr>
          <c:cat>
            <c:strRef>
              <c:f>Sheet1!$A$13:$A$25</c:f>
              <c:strCache>
                <c:ptCount val="13"/>
                <c:pt idx="0">
                  <c:v>Research</c:v>
                </c:pt>
                <c:pt idx="1">
                  <c:v>Evaluate Design and Optimize</c:v>
                </c:pt>
                <c:pt idx="2">
                  <c:v>Project Proposal</c:v>
                </c:pt>
                <c:pt idx="3">
                  <c:v>Buying Parts</c:v>
                </c:pt>
                <c:pt idx="4">
                  <c:v>Function Specification</c:v>
                </c:pt>
                <c:pt idx="5">
                  <c:v>Hardware Integration</c:v>
                </c:pt>
                <c:pt idx="6">
                  <c:v>Progress Report Presentation</c:v>
                </c:pt>
                <c:pt idx="7">
                  <c:v>Software Development</c:v>
                </c:pt>
                <c:pt idx="8">
                  <c:v>Design Specification</c:v>
                </c:pt>
                <c:pt idx="9">
                  <c:v>Written Progress Report</c:v>
                </c:pt>
                <c:pt idx="10">
                  <c:v>Demo Presentation</c:v>
                </c:pt>
                <c:pt idx="11">
                  <c:v>Document and Journal</c:v>
                </c:pt>
                <c:pt idx="12">
                  <c:v>Post Mortem</c:v>
                </c:pt>
              </c:strCache>
            </c:strRef>
          </c:cat>
          <c:val>
            <c:numRef>
              <c:f>Sheet1!$C$13:$C$25</c:f>
              <c:numCache>
                <c:formatCode>General</c:formatCode>
                <c:ptCount val="13"/>
                <c:pt idx="0">
                  <c:v>60.0</c:v>
                </c:pt>
                <c:pt idx="1">
                  <c:v>91.0</c:v>
                </c:pt>
                <c:pt idx="2">
                  <c:v>8.0</c:v>
                </c:pt>
                <c:pt idx="3">
                  <c:v>50.0</c:v>
                </c:pt>
                <c:pt idx="4">
                  <c:v>14.0</c:v>
                </c:pt>
                <c:pt idx="5">
                  <c:v>40.0</c:v>
                </c:pt>
                <c:pt idx="6">
                  <c:v>7.0</c:v>
                </c:pt>
                <c:pt idx="7">
                  <c:v>60.0</c:v>
                </c:pt>
                <c:pt idx="8">
                  <c:v>16.0</c:v>
                </c:pt>
                <c:pt idx="9">
                  <c:v>7.0</c:v>
                </c:pt>
                <c:pt idx="10">
                  <c:v>15.0</c:v>
                </c:pt>
                <c:pt idx="11">
                  <c:v>102.0</c:v>
                </c:pt>
                <c:pt idx="12">
                  <c:v>4.0</c:v>
                </c:pt>
              </c:numCache>
            </c:numRef>
          </c:val>
        </c:ser>
        <c:overlap val="100"/>
        <c:axId val="690078008"/>
        <c:axId val="690081656"/>
      </c:barChart>
      <c:catAx>
        <c:axId val="690078008"/>
        <c:scaling>
          <c:orientation val="maxMin"/>
        </c:scaling>
        <c:axPos val="l"/>
        <c:numFmt formatCode="General" sourceLinked="1"/>
        <c:tickLblPos val="nextTo"/>
        <c:spPr>
          <a:ln w="3175">
            <a:solidFill>
              <a:srgbClr val="000000"/>
            </a:solidFill>
            <a:prstDash val="solid"/>
          </a:ln>
        </c:spPr>
        <c:txPr>
          <a:bodyPr rot="0" vert="horz"/>
          <a:lstStyle/>
          <a:p>
            <a:pPr>
              <a:defRPr lang="zh-TW" sz="1200" b="0" i="0" u="none" strike="noStrike" baseline="0">
                <a:solidFill>
                  <a:srgbClr val="000090"/>
                </a:solidFill>
                <a:latin typeface="Arial"/>
                <a:ea typeface="Arial"/>
                <a:cs typeface="Arial"/>
              </a:defRPr>
            </a:pPr>
            <a:endParaRPr lang="en-US"/>
          </a:p>
        </c:txPr>
        <c:crossAx val="690081656"/>
        <c:crosses val="autoZero"/>
        <c:auto val="1"/>
        <c:lblAlgn val="ctr"/>
        <c:lblOffset val="100"/>
        <c:tickLblSkip val="1"/>
        <c:tickMarkSkip val="1"/>
      </c:catAx>
      <c:valAx>
        <c:axId val="690081656"/>
        <c:scaling>
          <c:orientation val="minMax"/>
          <c:max val="40284.0"/>
          <c:min val="40181.0"/>
        </c:scaling>
        <c:axPos val="t"/>
        <c:majorGridlines>
          <c:spPr>
            <a:ln w="3175">
              <a:solidFill>
                <a:srgbClr val="000000"/>
              </a:solidFill>
              <a:prstDash val="solid"/>
            </a:ln>
          </c:spPr>
        </c:majorGridlines>
        <c:numFmt formatCode="mmm\-yy" sourceLinked="0"/>
        <c:minorTickMark val="cross"/>
        <c:tickLblPos val="nextTo"/>
        <c:spPr>
          <a:ln w="3175">
            <a:solidFill>
              <a:srgbClr val="000000"/>
            </a:solidFill>
            <a:prstDash val="solid"/>
          </a:ln>
        </c:spPr>
        <c:txPr>
          <a:bodyPr rot="0" vert="horz"/>
          <a:lstStyle/>
          <a:p>
            <a:pPr>
              <a:defRPr lang="zh-TW" sz="1800" b="1" i="0" u="none" strike="noStrike" baseline="0">
                <a:solidFill>
                  <a:srgbClr val="000000"/>
                </a:solidFill>
                <a:latin typeface="Arial"/>
                <a:ea typeface="Arial"/>
                <a:cs typeface="Arial"/>
              </a:defRPr>
            </a:pPr>
            <a:endParaRPr lang="en-US"/>
          </a:p>
        </c:txPr>
        <c:crossAx val="690078008"/>
        <c:crosses val="autoZero"/>
        <c:crossBetween val="between"/>
        <c:majorUnit val="31.0"/>
        <c:minorUnit val="7.0"/>
      </c:valAx>
      <c:spPr>
        <a:gradFill rotWithShape="0">
          <a:gsLst>
            <a:gs pos="0">
              <a:srgbClr val="1C2AFF"/>
            </a:gs>
            <a:gs pos="57001">
              <a:srgbClr val="1C2AFF"/>
            </a:gs>
            <a:gs pos="89999">
              <a:srgbClr val="FFFFFF"/>
            </a:gs>
            <a:gs pos="100000">
              <a:srgbClr val="F34848"/>
            </a:gs>
          </a:gsLst>
          <a:lin ang="0" scaled="1"/>
        </a:gradFill>
        <a:ln w="25400">
          <a:solidFill>
            <a:srgbClr val="000000"/>
          </a:solidFill>
          <a:prstDash val="solid"/>
        </a:ln>
      </c:spPr>
    </c:plotArea>
    <c:plotVisOnly val="1"/>
    <c:dispBlanksAs val="gap"/>
  </c:chart>
  <c:spPr>
    <a:solidFill>
      <a:srgbClr val="FFFFFF"/>
    </a:solidFill>
    <a:ln w="9525">
      <a:noFill/>
    </a:ln>
  </c:spPr>
  <c:txPr>
    <a:bodyPr/>
    <a:lstStyle/>
    <a:p>
      <a:pPr>
        <a:defRPr sz="115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image" Target="../media/image17.emf"/><Relationship Id="rId2"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979C2-61FB-41C8-B848-FEEE4A0736F0}" type="datetimeFigureOut">
              <a:rPr lang="zh-TW" altLang="en-US" smtClean="0"/>
              <a:pPr/>
              <a:t>4/20/10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BA005-28FC-4856-AC31-E4159937EE3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17</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The integrated microprocessor is both powerful in function and low in power consumption, which represents the perfect solution for our innovative new device.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It has many built-in peripherals, such as general digital I/O, interrupt service routines, real-time clock and calendar, and SPI.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It’s quick and easy to program and use, as it only requires a PIC programmer, such as the PICKit3, and C programming. This enable us to further pursue product development and flexible programming. And since it’s very reliable (can keep its programming for more than 10000 hours), reliability isn’t an 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And the microcontrollers are very affordable in large quantities. $0.50 per unit for 1000+ batch. It substantially reduced our manufacturing costs, as you will see later.</a:t>
            </a:r>
            <a:endParaRPr lang="zh-TW" altLang="en-US" dirty="0"/>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22</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a:t>
            </a:r>
            <a:r>
              <a:rPr lang="en-US" altLang="zh-TW" baseline="0" dirty="0" smtClean="0"/>
              <a:t> diagram on the left is the basic control flow of the microcontroller. The microcontroller follows this behavior. After a reset, or startup, the microcontroller initialize all the components, the LCD, the flow sensor, and the transceiver. </a:t>
            </a:r>
          </a:p>
          <a:p>
            <a:endParaRPr lang="en-US" altLang="zh-TW" baseline="0" dirty="0" smtClean="0"/>
          </a:p>
          <a:p>
            <a:r>
              <a:rPr lang="en-US" altLang="zh-TW" baseline="0" dirty="0" smtClean="0"/>
              <a:t>After initialization is complete, the microcontroller is ready to control the LCD module, the wireless transceiver, and receive input from the flow sensor.</a:t>
            </a:r>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23</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by 16 character display LCD. </a:t>
            </a:r>
            <a:r>
              <a:rPr lang="en-US" dirty="0" smtClean="0"/>
              <a:t>Simple control methods. </a:t>
            </a:r>
          </a:p>
          <a:p>
            <a:endParaRPr lang="en-US" dirty="0" smtClean="0"/>
          </a:p>
          <a:p>
            <a:r>
              <a:rPr lang="en-US" dirty="0" smtClean="0"/>
              <a:t>4-bit</a:t>
            </a:r>
            <a:r>
              <a:rPr lang="en-US" baseline="0" dirty="0" smtClean="0"/>
              <a:t> mode requiring only total of 6 wire connection needed to control the LCD module (excluding power and ground wires). Compared to 8-bit implementation, it has its drawbacks, such as slower display, no 2-way communication between the microcontroller and LCD module. However, its simple connections, and resultant simplified software control methods needed for it outweighs the other method’s benefits.</a:t>
            </a:r>
          </a:p>
          <a:p>
            <a:endParaRPr lang="en-US" baseline="0" dirty="0" smtClean="0"/>
          </a:p>
          <a:p>
            <a:r>
              <a:rPr lang="en-US" baseline="0" dirty="0" smtClean="0"/>
              <a:t>The backlight LED, 20mA at 5V, can be controlled by a switching circuit controlled by the microcontroller. With this, it is possible to save additional power for it.</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24</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water usage, the</a:t>
            </a:r>
            <a:r>
              <a:rPr lang="en-US" baseline="0" dirty="0" smtClean="0"/>
              <a:t> LCD screen will display the current session’s water usage in </a:t>
            </a:r>
            <a:r>
              <a:rPr lang="en-US" baseline="0" dirty="0" err="1" smtClean="0"/>
              <a:t>mL.</a:t>
            </a:r>
            <a:r>
              <a:rPr lang="en-US" baseline="0" dirty="0" smtClean="0"/>
              <a:t> In different application, this may change to L due to scaling issue. </a:t>
            </a:r>
          </a:p>
          <a:p>
            <a:endParaRPr lang="en-US" baseline="0" dirty="0" smtClean="0"/>
          </a:p>
          <a:p>
            <a:r>
              <a:rPr lang="en-US" baseline="0" dirty="0" smtClean="0"/>
              <a:t>After the water flow has stopped for 10 seconds, the LCD screen will change to the day’s total water usage in L. When the water flows again, the screen will change back to current session’s water usage, starting at 0mL.</a:t>
            </a:r>
          </a:p>
          <a:p>
            <a:endParaRPr lang="en-US" baseline="0" dirty="0" smtClean="0"/>
          </a:p>
          <a:p>
            <a:r>
              <a:rPr lang="en-US" baseline="0" dirty="0" smtClean="0"/>
              <a:t>The network total will be displayed continuously.</a:t>
            </a:r>
          </a:p>
          <a:p>
            <a:endParaRPr lang="en-US" baseline="0" dirty="0" smtClean="0"/>
          </a:p>
          <a:p>
            <a:r>
              <a:rPr lang="en-US" baseline="0" dirty="0" smtClean="0"/>
              <a:t>There is a programmable option that displays the Session, the total, and network water usage in imperial units, fl oz, and gallons. </a:t>
            </a:r>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25</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26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28</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Tx/>
              <a:buNone/>
            </a:pPr>
            <a:r>
              <a:rPr lang="en-US" altLang="zh-TW" sz="1200" dirty="0" smtClean="0"/>
              <a:t>Video demo of product working</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Shower head </a:t>
            </a:r>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Compare faucet</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34</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Tx/>
              <a:buNone/>
            </a:pPr>
            <a:r>
              <a:rPr lang="en-US" altLang="zh-TW" sz="1200" dirty="0" smtClean="0"/>
              <a:t>Video demo of product working</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Both them on 0 liter one goes to 500ml wait for it to update, and check that the network is broadcasted,</a:t>
            </a:r>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Shows </a:t>
            </a:r>
            <a:r>
              <a:rPr lang="en-US" altLang="zh-TW" sz="1200" dirty="0" err="1" smtClean="0"/>
              <a:t>Zena</a:t>
            </a:r>
            <a:r>
              <a:rPr lang="en-US" altLang="zh-TW" sz="1200" dirty="0" smtClean="0"/>
              <a:t> broadcasting  </a:t>
            </a:r>
          </a:p>
          <a:p>
            <a:pPr eaLnBrk="1" hangingPunct="1">
              <a:lnSpc>
                <a:spcPct val="80000"/>
              </a:lnSpc>
              <a:buFontTx/>
              <a:buNone/>
            </a:pPr>
            <a:endParaRPr lang="en-US" altLang="zh-TW" sz="1200" dirty="0" smtClean="0"/>
          </a:p>
          <a:p>
            <a:pPr eaLnBrk="1" hangingPunct="1">
              <a:lnSpc>
                <a:spcPct val="80000"/>
              </a:lnSpc>
              <a:buFontTx/>
              <a:buNone/>
            </a:pPr>
            <a:endParaRPr lang="en-US"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35</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Tx/>
              <a:buNone/>
            </a:pPr>
            <a:r>
              <a:rPr lang="en-US" altLang="zh-TW" sz="1200" dirty="0" smtClean="0"/>
              <a:t>Video demo of product working</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Both them on 0 liter one goes to 500ml wait for it to update, and check that the network is broadcasted,</a:t>
            </a:r>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Shows </a:t>
            </a:r>
            <a:r>
              <a:rPr lang="en-US" altLang="zh-TW" sz="1200" dirty="0" err="1" smtClean="0"/>
              <a:t>Zena</a:t>
            </a:r>
            <a:r>
              <a:rPr lang="en-US" altLang="zh-TW" sz="1200" dirty="0" smtClean="0"/>
              <a:t> broadcasting  </a:t>
            </a:r>
          </a:p>
          <a:p>
            <a:pPr eaLnBrk="1" hangingPunct="1">
              <a:lnSpc>
                <a:spcPct val="80000"/>
              </a:lnSpc>
              <a:buFontTx/>
              <a:buNone/>
            </a:pPr>
            <a:endParaRPr lang="en-US" altLang="zh-TW" sz="1200" dirty="0" smtClean="0"/>
          </a:p>
          <a:p>
            <a:pPr eaLnBrk="1" hangingPunct="1">
              <a:lnSpc>
                <a:spcPct val="80000"/>
              </a:lnSpc>
              <a:buFontTx/>
              <a:buNone/>
            </a:pPr>
            <a:endParaRPr lang="en-US"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36</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Tx/>
              <a:buNone/>
            </a:pPr>
            <a:r>
              <a:rPr lang="en-US" altLang="zh-TW" sz="1200" dirty="0" smtClean="0"/>
              <a:t>Video demo of product working </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Using 2 device at the same time </a:t>
            </a:r>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37</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Tx/>
              <a:buNone/>
            </a:pPr>
            <a:r>
              <a:rPr lang="en-US" altLang="zh-TW" sz="1200" dirty="0" smtClean="0"/>
              <a:t>Video demo of product working </a:t>
            </a:r>
          </a:p>
          <a:p>
            <a:pPr eaLnBrk="1" hangingPunct="1">
              <a:lnSpc>
                <a:spcPct val="80000"/>
              </a:lnSpc>
              <a:buFontTx/>
              <a:buNone/>
            </a:pPr>
            <a:endParaRPr lang="en-US" altLang="zh-TW" sz="1200" dirty="0" smtClean="0"/>
          </a:p>
          <a:p>
            <a:pPr eaLnBrk="1" hangingPunct="1">
              <a:lnSpc>
                <a:spcPct val="80000"/>
              </a:lnSpc>
              <a:buFontTx/>
              <a:buNone/>
            </a:pPr>
            <a:endParaRPr lang="en-US" altLang="zh-TW" sz="1200" dirty="0" smtClean="0"/>
          </a:p>
          <a:p>
            <a:pPr eaLnBrk="1" hangingPunct="1">
              <a:lnSpc>
                <a:spcPct val="80000"/>
              </a:lnSpc>
              <a:buFontTx/>
              <a:buNone/>
            </a:pPr>
            <a:r>
              <a:rPr lang="en-US" altLang="zh-TW" sz="1200" dirty="0" smtClean="0"/>
              <a:t>Using 2 device at the same time </a:t>
            </a:r>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38</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V</a:t>
            </a:r>
            <a:r>
              <a:rPr lang="en-CA" dirty="0" err="1" smtClean="0"/>
              <a:t>olume</a:t>
            </a:r>
            <a:r>
              <a:rPr lang="en-CA" dirty="0" smtClean="0"/>
              <a:t> measuring for</a:t>
            </a:r>
            <a:r>
              <a:rPr lang="en-CA" baseline="0" dirty="0" smtClean="0"/>
              <a:t> cooking, baking.</a:t>
            </a:r>
          </a:p>
          <a:p>
            <a:endParaRPr lang="en-CA" baseline="0" dirty="0" smtClean="0"/>
          </a:p>
          <a:p>
            <a:r>
              <a:rPr lang="en-US" baseline="0" dirty="0" smtClean="0"/>
              <a:t>U</a:t>
            </a:r>
            <a:r>
              <a:rPr lang="en-CA" baseline="0" dirty="0" err="1" smtClean="0"/>
              <a:t>sed</a:t>
            </a:r>
            <a:r>
              <a:rPr lang="en-CA" baseline="0" dirty="0" smtClean="0"/>
              <a:t> for garden hose so you can control how much water you want to dispense and know when to stop</a:t>
            </a:r>
          </a:p>
          <a:p>
            <a:endParaRPr lang="en-CA" baseline="0" dirty="0" smtClean="0"/>
          </a:p>
          <a:p>
            <a:r>
              <a:rPr lang="en-US" baseline="0" dirty="0" smtClean="0"/>
              <a:t>F</a:t>
            </a:r>
            <a:r>
              <a:rPr lang="en-CA" baseline="0" dirty="0" err="1" smtClean="0"/>
              <a:t>actory</a:t>
            </a:r>
            <a:r>
              <a:rPr lang="en-CA" baseline="0" dirty="0" smtClean="0"/>
              <a:t> water management can be integrated with recycling water waste to reduce costs.</a:t>
            </a:r>
          </a:p>
          <a:p>
            <a:endParaRPr lang="en-CA" baseline="0" dirty="0" smtClean="0"/>
          </a:p>
          <a:p>
            <a:r>
              <a:rPr lang="en-US" baseline="0" dirty="0" smtClean="0"/>
              <a:t>O</a:t>
            </a:r>
            <a:r>
              <a:rPr lang="en-CA" baseline="0" dirty="0" smtClean="0"/>
              <a:t>ne of the major water resource waste is from old and leaking pipes, with our device in place, we can pinpoint the sections of leaking pipe and reduce both time and efforts to fix the problem before the pipe eventually bursts. </a:t>
            </a:r>
          </a:p>
          <a:p>
            <a:endParaRPr lang="en-CA" baseline="0" dirty="0" smtClean="0"/>
          </a:p>
          <a:p>
            <a:r>
              <a:rPr lang="en-US" baseline="0" dirty="0" smtClean="0"/>
              <a:t>L</a:t>
            </a:r>
            <a:r>
              <a:rPr lang="en-CA" baseline="0" dirty="0" err="1" smtClean="0"/>
              <a:t>andlords</a:t>
            </a:r>
            <a:r>
              <a:rPr lang="en-CA" baseline="0" dirty="0" smtClean="0"/>
              <a:t> can install the units for utility tracking. </a:t>
            </a:r>
            <a:r>
              <a:rPr lang="en-US" baseline="0" dirty="0" smtClean="0"/>
              <a:t>W</a:t>
            </a:r>
            <a:r>
              <a:rPr lang="en-CA" baseline="0" dirty="0" err="1" smtClean="0"/>
              <a:t>ith</a:t>
            </a:r>
            <a:r>
              <a:rPr lang="en-CA" baseline="0" dirty="0" smtClean="0"/>
              <a:t> our device in place, the tenants can make sure that they aren’t being over charged and the landlord can held the tenants accountable when the bill comes. </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39</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40</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41</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Eddie</a:t>
            </a:r>
            <a:r>
              <a:rPr lang="en-US" baseline="0" dirty="0" smtClean="0"/>
              <a:t> me and </a:t>
            </a:r>
            <a:r>
              <a:rPr lang="en-US" baseline="0" dirty="0" err="1" smtClean="0"/>
              <a:t>aaron</a:t>
            </a:r>
            <a:r>
              <a:rPr lang="en-US" baseline="0" dirty="0" smtClean="0"/>
              <a:t> spend most of our money here, the major </a:t>
            </a:r>
            <a:r>
              <a:rPr lang="en-US" baseline="0" dirty="0" err="1" smtClean="0"/>
              <a:t>compoents</a:t>
            </a:r>
            <a:r>
              <a:rPr lang="en-US" baseline="0" dirty="0" smtClean="0"/>
              <a:t> here is the $92 flow sensor. However, we believe we can save cost in future product by making the hardware components </a:t>
            </a:r>
            <a:r>
              <a:rPr lang="en-US" baseline="0" dirty="0" err="1" smtClean="0"/>
              <a:t>ourself</a:t>
            </a:r>
            <a:r>
              <a:rPr lang="en-US" baseline="0" dirty="0" smtClean="0"/>
              <a:t> for better integration. Another unexpected cost is that we have to purchase a third faucet due to manufacturing defect. Most of our accessories comes from home depot and Rona </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a:t>
            </a:r>
            <a:r>
              <a:rPr lang="en-CA" dirty="0" smtClean="0"/>
              <a:t>ought </a:t>
            </a:r>
            <a:r>
              <a:rPr lang="en-CA" dirty="0" err="1" smtClean="0"/>
              <a:t>picdemz</a:t>
            </a:r>
            <a:r>
              <a:rPr lang="en-CA" dirty="0" smtClean="0"/>
              <a:t> but returned it </a:t>
            </a:r>
            <a:r>
              <a:rPr lang="en-CA" dirty="0" err="1" smtClean="0"/>
              <a:t>cuz</a:t>
            </a:r>
            <a:r>
              <a:rPr lang="en-CA" dirty="0" smtClean="0"/>
              <a:t> it’s not </a:t>
            </a:r>
            <a:r>
              <a:rPr lang="en-CA" dirty="0" err="1" smtClean="0"/>
              <a:t>workng</a:t>
            </a:r>
            <a:r>
              <a:rPr lang="en-CA" dirty="0" smtClean="0"/>
              <a:t> with our microcontroller</a:t>
            </a:r>
            <a:r>
              <a:rPr lang="en-CA" baseline="0" dirty="0" smtClean="0"/>
              <a:t> </a:t>
            </a:r>
            <a:r>
              <a:rPr lang="en-CA" baseline="0" dirty="0" err="1" smtClean="0"/>
              <a:t>pic</a:t>
            </a:r>
            <a:r>
              <a:rPr lang="en-CA" baseline="0" dirty="0" smtClean="0"/>
              <a:t> processor, another major cost is the ZENA network analyzer, it </a:t>
            </a:r>
            <a:r>
              <a:rPr lang="en-CA" baseline="0" dirty="0" err="1" smtClean="0"/>
              <a:t>analze</a:t>
            </a:r>
            <a:r>
              <a:rPr lang="en-CA" baseline="0" dirty="0" smtClean="0"/>
              <a:t> the transceiver we have and are able to give us valuable information about the packets being transmitted. </a:t>
            </a:r>
            <a:r>
              <a:rPr lang="en-US" baseline="0" dirty="0" smtClean="0"/>
              <a:t>W</a:t>
            </a:r>
            <a:r>
              <a:rPr lang="en-CA" baseline="0" dirty="0" err="1" smtClean="0"/>
              <a:t>e</a:t>
            </a:r>
            <a:r>
              <a:rPr lang="en-CA" baseline="0" dirty="0" smtClean="0"/>
              <a:t> bought this because we need the analyzer help tremendously with the development process because you can </a:t>
            </a:r>
            <a:r>
              <a:rPr lang="en-CA" baseline="0" dirty="0" err="1" smtClean="0"/>
              <a:t>visuallze</a:t>
            </a:r>
            <a:r>
              <a:rPr lang="en-CA" baseline="0" dirty="0" smtClean="0"/>
              <a:t> the packet </a:t>
            </a:r>
            <a:r>
              <a:rPr lang="en-CA" baseline="0" dirty="0" err="1" smtClean="0"/>
              <a:t>transfering</a:t>
            </a:r>
            <a:r>
              <a:rPr lang="en-CA" baseline="0" dirty="0" smtClean="0"/>
              <a:t> through air </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43</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a:t>
            </a:r>
            <a:r>
              <a:rPr lang="en-CA" dirty="0" err="1" smtClean="0"/>
              <a:t>onca</a:t>
            </a:r>
            <a:r>
              <a:rPr lang="en-CA" baseline="0" dirty="0" smtClean="0"/>
              <a:t> spends the most because he paid for all the electronic including the microcontroller, the power regulator and the , </a:t>
            </a:r>
            <a:r>
              <a:rPr lang="en-CA" baseline="0" dirty="0" err="1" smtClean="0"/>
              <a:t>eddie</a:t>
            </a:r>
            <a:r>
              <a:rPr lang="en-CA" baseline="0" dirty="0" smtClean="0"/>
              <a:t> flow sensors major costs</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44</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45</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46</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smtClean="0"/>
              <a:t>This is the proposed timeline for our project.</a:t>
            </a:r>
            <a:r>
              <a:rPr lang="en-CA" baseline="0" dirty="0" smtClean="0"/>
              <a:t> During the whole semester, we keep evaluating our design and optimizing our software, and hardware design as needed. We expected software development phase to take the longest time follow by the hardware development which includes buying parts and actually putting everything together.</a:t>
            </a:r>
          </a:p>
          <a:p>
            <a:endParaRPr lang="en-CA" baseline="0" dirty="0" smtClean="0"/>
          </a:p>
          <a:p>
            <a:r>
              <a:rPr lang="en-CA" baseline="0" dirty="0" smtClean="0"/>
              <a:t> We also spend a week of time for each of the documents we are to submit. We break down the task and work together or separately as needed. We find that the fastest way to communicate is by email and if an issue needs further discussion we arranges meeting. </a:t>
            </a:r>
          </a:p>
          <a:p>
            <a:endParaRPr lang="en-CA" baseline="0" dirty="0" smtClean="0"/>
          </a:p>
          <a:p>
            <a:r>
              <a:rPr lang="en-US" baseline="0" dirty="0" smtClean="0"/>
              <a:t>T</a:t>
            </a:r>
            <a:r>
              <a:rPr lang="en-CA" baseline="0" dirty="0" err="1" smtClean="0"/>
              <a:t>houghout</a:t>
            </a:r>
            <a:r>
              <a:rPr lang="en-CA" baseline="0" dirty="0" smtClean="0"/>
              <a:t> the whole semester, we each keep a journal for our work and a team journal. After the demo, we still need to prepare for the post mortem within the week that follows.</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47</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smtClean="0"/>
              <a:t>This</a:t>
            </a:r>
            <a:r>
              <a:rPr lang="en-CA" baseline="0" dirty="0" smtClean="0"/>
              <a:t> is the actual timeline that we have used to complete the project. The major difference is in hardware integration and software implementation. We knew the software integration will take the longest time so we started early while waiting for the hardware components to arrive. </a:t>
            </a:r>
            <a:endParaRPr lang="en-CA" dirty="0" smtClean="0"/>
          </a:p>
          <a:p>
            <a:endParaRPr lang="en-CA" dirty="0" smtClean="0"/>
          </a:p>
          <a:p>
            <a:r>
              <a:rPr lang="en-CA" dirty="0" smtClean="0"/>
              <a:t>We have followed our timeline in a weekly order, however, hardware integration took longer than expected because of the extra adapters</a:t>
            </a:r>
            <a:r>
              <a:rPr lang="en-CA" baseline="0" dirty="0" smtClean="0"/>
              <a:t> we need to order and modification to the enclosure is also changing with the development while refining the details. Moreover, in the process of modifying the faucets to meet our needs, one of the faucet had suffered damage beyond repair and a new one has to be bought and modified. Despite all of the set backs, we have conquered the obstacles and are able to finish the prototype on time. </a:t>
            </a:r>
          </a:p>
          <a:p>
            <a:endParaRPr lang="en-CA" baseline="0" dirty="0" smtClean="0"/>
          </a:p>
          <a:p>
            <a:r>
              <a:rPr lang="en-CA" baseline="0" dirty="0" smtClean="0"/>
              <a:t>One of the cosmetic setback is due to transaction error. </a:t>
            </a:r>
            <a:r>
              <a:rPr lang="en-CA" baseline="0" dirty="0" err="1" smtClean="0"/>
              <a:t>Sonca</a:t>
            </a:r>
            <a:r>
              <a:rPr lang="en-CA" baseline="0" dirty="0" smtClean="0"/>
              <a:t> designed a PCB but the order to manufacture it did not go through. However, with the breadboard setup we are still able to show the intended functions that we require for the project.</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48</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49</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Display of future </a:t>
            </a:r>
            <a:r>
              <a:rPr lang="en-US" altLang="zh-TW" dirty="0" err="1" smtClean="0"/>
              <a:t>solidwork</a:t>
            </a:r>
            <a:r>
              <a:rPr lang="en-US" altLang="zh-TW" dirty="0" smtClean="0"/>
              <a:t> concept model.</a:t>
            </a:r>
          </a:p>
          <a:p>
            <a:r>
              <a:rPr lang="en-US" altLang="zh-TW" dirty="0" smtClean="0"/>
              <a:t>E</a:t>
            </a:r>
            <a:r>
              <a:rPr lang="en-CA" altLang="zh-TW" dirty="0" err="1" smtClean="0"/>
              <a:t>verything</a:t>
            </a:r>
            <a:r>
              <a:rPr lang="en-CA" altLang="zh-TW" baseline="0" dirty="0" smtClean="0"/>
              <a:t> will be integrated into one unit and fitted properly</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50</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dirty="0" smtClean="0"/>
              <a:t>2 lines of product, outside (garden/shower) with high flow volume meter</a:t>
            </a:r>
          </a:p>
          <a:p>
            <a:r>
              <a:rPr lang="en-US" altLang="zh-TW" sz="1200" dirty="0" smtClean="0"/>
              <a:t>Inside (faucet/</a:t>
            </a:r>
            <a:r>
              <a:rPr lang="en-US" altLang="zh-TW" sz="1200" dirty="0" err="1" smtClean="0"/>
              <a:t>kicthen</a:t>
            </a:r>
            <a:r>
              <a:rPr lang="en-US" altLang="zh-TW" sz="1200" dirty="0" smtClean="0"/>
              <a:t>) with </a:t>
            </a:r>
            <a:r>
              <a:rPr lang="en-US" altLang="zh-TW" sz="1200" dirty="0" err="1" smtClean="0"/>
              <a:t>low(sufficient</a:t>
            </a:r>
            <a:r>
              <a:rPr lang="en-US" altLang="zh-TW" sz="1200" dirty="0" smtClean="0"/>
              <a:t>) flow volume but accurate</a:t>
            </a:r>
          </a:p>
          <a:p>
            <a:endParaRPr lang="en-US" dirty="0" smtClean="0"/>
          </a:p>
          <a:p>
            <a:r>
              <a:rPr lang="en-US" dirty="0" smtClean="0"/>
              <a:t>Integrate a memory </a:t>
            </a:r>
          </a:p>
          <a:p>
            <a:endParaRPr lang="en-US" dirty="0" smtClean="0"/>
          </a:p>
          <a:p>
            <a:r>
              <a:rPr lang="en-US" dirty="0" smtClean="0"/>
              <a:t>Software to monitor</a:t>
            </a:r>
            <a:r>
              <a:rPr lang="en-US" baseline="0" dirty="0" smtClean="0"/>
              <a:t> the flow and usage of water resources.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51</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dirty="0" smtClean="0"/>
              <a:t>2 lines of product, outside (garden/shower) with high flow volume meter</a:t>
            </a:r>
          </a:p>
          <a:p>
            <a:r>
              <a:rPr lang="en-US" altLang="zh-TW" sz="1200" dirty="0" smtClean="0"/>
              <a:t>Inside (faucet/</a:t>
            </a:r>
            <a:r>
              <a:rPr lang="en-US" altLang="zh-TW" sz="1200" dirty="0" err="1" smtClean="0"/>
              <a:t>kicthen</a:t>
            </a:r>
            <a:r>
              <a:rPr lang="en-US" altLang="zh-TW" sz="1200" dirty="0" smtClean="0"/>
              <a:t>) with </a:t>
            </a:r>
            <a:r>
              <a:rPr lang="en-US" altLang="zh-TW" sz="1200" dirty="0" err="1" smtClean="0"/>
              <a:t>low(sufficient</a:t>
            </a:r>
            <a:r>
              <a:rPr lang="en-US" altLang="zh-TW" sz="1200" dirty="0" smtClean="0"/>
              <a:t>) flow volume but accurate</a:t>
            </a:r>
          </a:p>
          <a:p>
            <a:endParaRPr lang="en-US" dirty="0" smtClean="0"/>
          </a:p>
          <a:p>
            <a:r>
              <a:rPr lang="en-US" dirty="0" smtClean="0"/>
              <a:t>Integrate a memory </a:t>
            </a:r>
          </a:p>
          <a:p>
            <a:endParaRPr lang="en-US" dirty="0" smtClean="0"/>
          </a:p>
          <a:p>
            <a:r>
              <a:rPr lang="en-US" dirty="0" smtClean="0"/>
              <a:t>Software to monitor</a:t>
            </a:r>
            <a:r>
              <a:rPr lang="en-US" baseline="0" dirty="0" smtClean="0"/>
              <a:t> the flow and usage of water resources.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dirty="0" smtClean="0"/>
              <a:t>brief introduction, slim</a:t>
            </a:r>
            <a:r>
              <a:rPr lang="en-US" altLang="zh-TW" baseline="0" dirty="0" smtClean="0"/>
              <a:t> it down “skills / duties”</a:t>
            </a:r>
            <a:endParaRPr lang="en-US" altLang="zh-TW" dirty="0" smtClean="0"/>
          </a:p>
          <a:p>
            <a:endParaRPr lang="en-US" altLang="zh-TW" sz="1200" b="1" kern="1200" baseline="0" dirty="0" smtClean="0">
              <a:solidFill>
                <a:schemeClr val="tx1"/>
              </a:solidFill>
              <a:latin typeface="+mn-lt"/>
              <a:ea typeface="+mn-ea"/>
              <a:cs typeface="+mn-cs"/>
            </a:endParaRPr>
          </a:p>
          <a:p>
            <a:r>
              <a:rPr lang="en-US" altLang="zh-TW" sz="1200" b="1" kern="1200" baseline="0" dirty="0" err="1" smtClean="0">
                <a:solidFill>
                  <a:schemeClr val="tx1"/>
                </a:solidFill>
                <a:latin typeface="+mn-lt"/>
                <a:ea typeface="+mn-ea"/>
                <a:cs typeface="+mn-cs"/>
              </a:rPr>
              <a:t>Sonca</a:t>
            </a:r>
            <a:r>
              <a:rPr lang="en-US" altLang="zh-TW" sz="1200" b="1" kern="1200" baseline="0" dirty="0" smtClean="0">
                <a:solidFill>
                  <a:schemeClr val="tx1"/>
                </a:solidFill>
                <a:latin typeface="+mn-lt"/>
                <a:ea typeface="+mn-ea"/>
                <a:cs typeface="+mn-cs"/>
              </a:rPr>
              <a:t> </a:t>
            </a:r>
            <a:r>
              <a:rPr lang="en-US" altLang="zh-TW" sz="1200" b="1" kern="1200" baseline="0" dirty="0" err="1" smtClean="0">
                <a:solidFill>
                  <a:schemeClr val="tx1"/>
                </a:solidFill>
                <a:latin typeface="+mn-lt"/>
                <a:ea typeface="+mn-ea"/>
                <a:cs typeface="+mn-cs"/>
              </a:rPr>
              <a:t>Teng</a:t>
            </a:r>
            <a:r>
              <a:rPr lang="en-US" altLang="zh-TW" sz="1200" b="1" kern="1200" baseline="0" dirty="0" smtClean="0">
                <a:solidFill>
                  <a:schemeClr val="tx1"/>
                </a:solidFill>
                <a:latin typeface="+mn-lt"/>
                <a:ea typeface="+mn-ea"/>
                <a:cs typeface="+mn-cs"/>
              </a:rPr>
              <a:t> – Chief Executive Officer </a:t>
            </a:r>
          </a:p>
          <a:p>
            <a:r>
              <a:rPr lang="en-US" altLang="zh-TW" sz="1200" kern="1200" baseline="0" dirty="0" err="1" smtClean="0">
                <a:solidFill>
                  <a:schemeClr val="tx1"/>
                </a:solidFill>
                <a:latin typeface="+mn-lt"/>
                <a:ea typeface="+mn-ea"/>
                <a:cs typeface="+mn-cs"/>
              </a:rPr>
              <a:t>Sonca</a:t>
            </a:r>
            <a:r>
              <a:rPr lang="en-US" altLang="zh-TW" sz="1200" kern="1200" baseline="0" dirty="0" smtClean="0">
                <a:solidFill>
                  <a:schemeClr val="tx1"/>
                </a:solidFill>
                <a:latin typeface="+mn-lt"/>
                <a:ea typeface="+mn-ea"/>
                <a:cs typeface="+mn-cs"/>
              </a:rPr>
              <a:t> is in his final year of studies in Electronics Engineering at Simon Fraser University. His senior electives in advanced digital and analog electronics design, as well as in communication systems, communication networks, and embedded systems design make him well suited to the design and implementation of </a:t>
            </a:r>
            <a:r>
              <a:rPr lang="en-US" altLang="zh-TW" sz="1200" kern="1200" baseline="0" dirty="0" err="1" smtClean="0">
                <a:solidFill>
                  <a:schemeClr val="tx1"/>
                </a:solidFill>
                <a:latin typeface="+mn-lt"/>
                <a:ea typeface="+mn-ea"/>
                <a:cs typeface="+mn-cs"/>
              </a:rPr>
              <a:t>Microflow’s</a:t>
            </a:r>
            <a:r>
              <a:rPr lang="en-US" altLang="zh-TW" sz="1200" kern="1200" baseline="0" dirty="0" smtClean="0">
                <a:solidFill>
                  <a:schemeClr val="tx1"/>
                </a:solidFill>
                <a:latin typeface="+mn-lt"/>
                <a:ea typeface="+mn-ea"/>
                <a:cs typeface="+mn-cs"/>
              </a:rPr>
              <a:t> premier line of networked faucets. His past roles as team lead in previous engineering projects makes him the ideal candidate for coordinator of </a:t>
            </a:r>
            <a:r>
              <a:rPr lang="en-US" altLang="zh-TW" sz="1200" kern="1200" baseline="0" dirty="0" err="1" smtClean="0">
                <a:solidFill>
                  <a:schemeClr val="tx1"/>
                </a:solidFill>
                <a:latin typeface="+mn-lt"/>
                <a:ea typeface="+mn-ea"/>
                <a:cs typeface="+mn-cs"/>
              </a:rPr>
              <a:t>Microflow’s</a:t>
            </a:r>
            <a:r>
              <a:rPr lang="en-US" altLang="zh-TW" sz="1200" kern="1200" baseline="0" dirty="0" smtClean="0">
                <a:solidFill>
                  <a:schemeClr val="tx1"/>
                </a:solidFill>
                <a:latin typeface="+mn-lt"/>
                <a:ea typeface="+mn-ea"/>
                <a:cs typeface="+mn-cs"/>
              </a:rPr>
              <a:t> R&amp;D efforts toward success with its first commercial offering. </a:t>
            </a:r>
            <a:r>
              <a:rPr lang="en-US" altLang="zh-TW" sz="1200" b="1" kern="1200" baseline="0" dirty="0" smtClean="0">
                <a:solidFill>
                  <a:schemeClr val="tx1"/>
                </a:solidFill>
                <a:latin typeface="+mn-lt"/>
                <a:ea typeface="+mn-ea"/>
                <a:cs typeface="+mn-cs"/>
              </a:rPr>
              <a:t>Michael </a:t>
            </a:r>
            <a:r>
              <a:rPr lang="en-US" altLang="zh-TW" sz="1200" b="1" kern="1200" baseline="0" dirty="0" err="1" smtClean="0">
                <a:solidFill>
                  <a:schemeClr val="tx1"/>
                </a:solidFill>
                <a:latin typeface="+mn-lt"/>
                <a:ea typeface="+mn-ea"/>
                <a:cs typeface="+mn-cs"/>
              </a:rPr>
              <a:t>Hou</a:t>
            </a:r>
            <a:r>
              <a:rPr lang="en-US" altLang="zh-TW" sz="1200" b="1" kern="1200" baseline="0" dirty="0" smtClean="0">
                <a:solidFill>
                  <a:schemeClr val="tx1"/>
                </a:solidFill>
                <a:latin typeface="+mn-lt"/>
                <a:ea typeface="+mn-ea"/>
                <a:cs typeface="+mn-cs"/>
              </a:rPr>
              <a:t> – Chief Operations Officer </a:t>
            </a:r>
          </a:p>
          <a:p>
            <a:r>
              <a:rPr lang="en-US" altLang="zh-TW" sz="1200" kern="1200" baseline="0" dirty="0" smtClean="0">
                <a:solidFill>
                  <a:schemeClr val="tx1"/>
                </a:solidFill>
                <a:latin typeface="+mn-lt"/>
                <a:ea typeface="+mn-ea"/>
                <a:cs typeface="+mn-cs"/>
              </a:rPr>
              <a:t>Michael is a fifth year System Engineering student at Simon Fraser University. His specialties are in reliable mechanical design and sustainability. His technical background includes electronic design with low and high level programming (HC11, FPGA, C++, JAVA, PERL), and system analysis. He has also gained communication and teamwork skills from previous work experience. </a:t>
            </a:r>
          </a:p>
          <a:p>
            <a:endParaRPr lang="en-US" altLang="zh-TW" sz="1200" b="1" kern="1200" baseline="0" dirty="0" smtClean="0">
              <a:solidFill>
                <a:schemeClr val="tx1"/>
              </a:solidFill>
              <a:latin typeface="+mn-lt"/>
              <a:ea typeface="+mn-ea"/>
              <a:cs typeface="+mn-cs"/>
            </a:endParaRPr>
          </a:p>
          <a:p>
            <a:r>
              <a:rPr lang="en-US" altLang="zh-TW" sz="1200" b="1" kern="1200" baseline="0" dirty="0" smtClean="0">
                <a:solidFill>
                  <a:schemeClr val="tx1"/>
                </a:solidFill>
                <a:latin typeface="+mn-lt"/>
                <a:ea typeface="+mn-ea"/>
                <a:cs typeface="+mn-cs"/>
              </a:rPr>
              <a:t>Aaron </a:t>
            </a:r>
            <a:r>
              <a:rPr lang="en-US" altLang="zh-TW" sz="1200" b="1" kern="1200" baseline="0" dirty="0" err="1" smtClean="0">
                <a:solidFill>
                  <a:schemeClr val="tx1"/>
                </a:solidFill>
                <a:latin typeface="+mn-lt"/>
                <a:ea typeface="+mn-ea"/>
                <a:cs typeface="+mn-cs"/>
              </a:rPr>
              <a:t>Marcano</a:t>
            </a:r>
            <a:r>
              <a:rPr lang="en-US" altLang="zh-TW" sz="1200" b="1" kern="1200" baseline="0" dirty="0" smtClean="0">
                <a:solidFill>
                  <a:schemeClr val="tx1"/>
                </a:solidFill>
                <a:latin typeface="+mn-lt"/>
                <a:ea typeface="+mn-ea"/>
                <a:cs typeface="+mn-cs"/>
              </a:rPr>
              <a:t> – Chief Technology Officer </a:t>
            </a:r>
          </a:p>
          <a:p>
            <a:r>
              <a:rPr lang="en-US" altLang="zh-TW" sz="1200" kern="1200" baseline="0" dirty="0" smtClean="0">
                <a:solidFill>
                  <a:schemeClr val="tx1"/>
                </a:solidFill>
                <a:latin typeface="+mn-lt"/>
                <a:ea typeface="+mn-ea"/>
                <a:cs typeface="+mn-cs"/>
              </a:rPr>
              <a:t>Aaron is studying Systems Engineering in his final year at Simon Fraser University. His interests include programming, computer aided design (CAD), wireless communications, and integrated circuit fabrication. He has been part of many project teams in which robotic designs were made using </a:t>
            </a:r>
            <a:r>
              <a:rPr lang="en-US" altLang="zh-TW" sz="1200" kern="1200" baseline="0" dirty="0" err="1" smtClean="0">
                <a:solidFill>
                  <a:schemeClr val="tx1"/>
                </a:solidFill>
                <a:latin typeface="+mn-lt"/>
                <a:ea typeface="+mn-ea"/>
                <a:cs typeface="+mn-cs"/>
              </a:rPr>
              <a:t>SolidWorks</a:t>
            </a:r>
            <a:r>
              <a:rPr lang="en-US" altLang="zh-TW" sz="1200" kern="1200" baseline="0" dirty="0" smtClean="0">
                <a:solidFill>
                  <a:schemeClr val="tx1"/>
                </a:solidFill>
                <a:latin typeface="+mn-lt"/>
                <a:ea typeface="+mn-ea"/>
                <a:cs typeface="+mn-cs"/>
              </a:rPr>
              <a:t> CAD software. In his role with </a:t>
            </a:r>
            <a:r>
              <a:rPr lang="en-US" altLang="zh-TW" sz="1200" kern="1200" baseline="0" dirty="0" err="1" smtClean="0">
                <a:solidFill>
                  <a:schemeClr val="tx1"/>
                </a:solidFill>
                <a:latin typeface="+mn-lt"/>
                <a:ea typeface="+mn-ea"/>
                <a:cs typeface="+mn-cs"/>
              </a:rPr>
              <a:t>Microflow</a:t>
            </a:r>
            <a:r>
              <a:rPr lang="en-US" altLang="zh-TW" sz="1200" kern="1200" baseline="0" dirty="0" smtClean="0">
                <a:solidFill>
                  <a:schemeClr val="tx1"/>
                </a:solidFill>
                <a:latin typeface="+mn-lt"/>
                <a:ea typeface="+mn-ea"/>
                <a:cs typeface="+mn-cs"/>
              </a:rPr>
              <a:t> Aaron will be involved with the design, programming, and testing stages of the Networked Faucet System Project. Aaron enjoys leisure activities such as biking, snowboarding and cooking. </a:t>
            </a:r>
          </a:p>
          <a:p>
            <a:endParaRPr lang="en-US" altLang="zh-TW" sz="1200" b="1" kern="1200" baseline="0" dirty="0" smtClean="0">
              <a:solidFill>
                <a:schemeClr val="tx1"/>
              </a:solidFill>
              <a:latin typeface="+mn-lt"/>
              <a:ea typeface="+mn-ea"/>
              <a:cs typeface="+mn-cs"/>
            </a:endParaRPr>
          </a:p>
          <a:p>
            <a:r>
              <a:rPr lang="en-US" altLang="zh-TW" sz="1200" b="1" kern="1200" baseline="0" dirty="0" err="1" smtClean="0">
                <a:solidFill>
                  <a:schemeClr val="tx1"/>
                </a:solidFill>
                <a:latin typeface="+mn-lt"/>
                <a:ea typeface="+mn-ea"/>
                <a:cs typeface="+mn-cs"/>
              </a:rPr>
              <a:t>Kwang</a:t>
            </a:r>
            <a:r>
              <a:rPr lang="en-US" altLang="zh-TW" sz="1200" b="1" kern="1200" baseline="0" dirty="0" smtClean="0">
                <a:solidFill>
                  <a:schemeClr val="tx1"/>
                </a:solidFill>
                <a:latin typeface="+mn-lt"/>
                <a:ea typeface="+mn-ea"/>
                <a:cs typeface="+mn-cs"/>
              </a:rPr>
              <a:t>-young Lee – Chief Financial Officer </a:t>
            </a:r>
          </a:p>
          <a:p>
            <a:r>
              <a:rPr lang="en-US" altLang="zh-TW" sz="1200" kern="1200" baseline="0" dirty="0" err="1" smtClean="0">
                <a:solidFill>
                  <a:schemeClr val="tx1"/>
                </a:solidFill>
                <a:latin typeface="+mn-lt"/>
                <a:ea typeface="+mn-ea"/>
                <a:cs typeface="+mn-cs"/>
              </a:rPr>
              <a:t>Kwang</a:t>
            </a:r>
            <a:r>
              <a:rPr lang="en-US" altLang="zh-TW" sz="1200" kern="1200" baseline="0" dirty="0" smtClean="0">
                <a:solidFill>
                  <a:schemeClr val="tx1"/>
                </a:solidFill>
                <a:latin typeface="+mn-lt"/>
                <a:ea typeface="+mn-ea"/>
                <a:cs typeface="+mn-cs"/>
              </a:rPr>
              <a:t>-young is in fifth year of Systems Engineering at Simon Fraser University. His interests are in mechanical design, computer aided design, and fabrication of mechanical and robotic systems. His previous work experience as a support engineer at </a:t>
            </a:r>
            <a:r>
              <a:rPr lang="en-US" altLang="zh-TW" sz="1200" kern="1200" baseline="0" dirty="0" err="1" smtClean="0">
                <a:solidFill>
                  <a:schemeClr val="tx1"/>
                </a:solidFill>
                <a:latin typeface="+mn-lt"/>
                <a:ea typeface="+mn-ea"/>
                <a:cs typeface="+mn-cs"/>
              </a:rPr>
              <a:t>Greenlight</a:t>
            </a:r>
            <a:r>
              <a:rPr lang="en-US" altLang="zh-TW" sz="1200" kern="1200" baseline="0" dirty="0" smtClean="0">
                <a:solidFill>
                  <a:schemeClr val="tx1"/>
                </a:solidFill>
                <a:latin typeface="+mn-lt"/>
                <a:ea typeface="+mn-ea"/>
                <a:cs typeface="+mn-cs"/>
              </a:rPr>
              <a:t> Innovation Corp, a hydrogen fuel-cell test equipment development company, gives him knowledge of billing and materials tracking, mechanical design processes, and computer aided design. It also gives him great teamwork and communication skills. </a:t>
            </a:r>
            <a:endParaRPr lang="zh-TW" altLang="en-US" dirty="0"/>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53</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54</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have learned that </a:t>
            </a:r>
            <a:r>
              <a:rPr lang="en-CA" dirty="0" smtClean="0"/>
              <a:t>working as a team is the most important, good communication and humorous</a:t>
            </a:r>
            <a:r>
              <a:rPr lang="en-CA" baseline="0" dirty="0" smtClean="0"/>
              <a:t> attitude can take us through rough and down times. Everyone needs to be clear about what they need to do and how to do it.</a:t>
            </a:r>
          </a:p>
          <a:p>
            <a:endParaRPr lang="en-CA" baseline="0" dirty="0" smtClean="0"/>
          </a:p>
          <a:p>
            <a:r>
              <a:rPr lang="en-CA" baseline="0" dirty="0" smtClean="0"/>
              <a:t>We also learned to ask questions. During the development phase, we have to keep asking ourselves what would it do under a certain situations and we also ask ourselves that if it is what the customer wants.  </a:t>
            </a:r>
            <a:r>
              <a:rPr lang="en-US" baseline="0" dirty="0" smtClean="0"/>
              <a:t>W</a:t>
            </a:r>
            <a:r>
              <a:rPr lang="en-CA" baseline="0" dirty="0" err="1" smtClean="0"/>
              <a:t>e</a:t>
            </a:r>
            <a:r>
              <a:rPr lang="en-CA" baseline="0" dirty="0" smtClean="0"/>
              <a:t> learnt that asking questions often can save us more time than dive into the problems and fix it later.</a:t>
            </a:r>
          </a:p>
          <a:p>
            <a:endParaRPr lang="en-CA" baseline="0" dirty="0" smtClean="0"/>
          </a:p>
          <a:p>
            <a:endParaRPr lang="en-CA" baseline="0" dirty="0" smtClean="0"/>
          </a:p>
          <a:p>
            <a:r>
              <a:rPr lang="en-CA" baseline="0" dirty="0" smtClean="0"/>
              <a:t>Things never go as planned, so we learn to always leave room for error and time to correct the errors. </a:t>
            </a:r>
            <a:endParaRPr lang="en-CA"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55</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56</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It just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Looking at our finished prototype, we are confident that we have developed a product with great market potential and direct customer focus to help us gain a good</a:t>
            </a:r>
            <a:r>
              <a:rPr lang="en-US" altLang="zh-TW" baseline="0" dirty="0" smtClean="0"/>
              <a:t> share of market when people are looking for a way to help the environment without spending big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There are no bells and whistles on this product so we can suck more money out of the customers. The idea behind our product is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57</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500</a:t>
            </a:r>
          </a:p>
          <a:p>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58</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500</a:t>
            </a:r>
          </a:p>
          <a:p>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the outline for </a:t>
            </a:r>
            <a:r>
              <a:rPr lang="en-US" dirty="0" err="1" smtClean="0"/>
              <a:t>prof</a:t>
            </a:r>
            <a:r>
              <a:rPr lang="en-US" dirty="0" smtClean="0"/>
              <a:t>,</a:t>
            </a:r>
            <a:r>
              <a:rPr lang="en-US" baseline="0" dirty="0" smtClean="0"/>
              <a:t> TAS</a:t>
            </a:r>
            <a:endParaRPr lang="en-US" dirty="0"/>
          </a:p>
        </p:txBody>
      </p:sp>
      <p:sp>
        <p:nvSpPr>
          <p:cNvPr id="4" name="Slide Number Placeholder 3"/>
          <p:cNvSpPr>
            <a:spLocks noGrp="1"/>
          </p:cNvSpPr>
          <p:nvPr>
            <p:ph type="sldNum" sz="quarter" idx="10"/>
          </p:nvPr>
        </p:nvSpPr>
        <p:spPr/>
        <p:txBody>
          <a:bodyPr/>
          <a:lstStyle/>
          <a:p>
            <a:fld id="{171BA005-28FC-4856-AC31-E4159937EE31}"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eaLnBrk="1" hangingPunct="1">
              <a:lnSpc>
                <a:spcPct val="80000"/>
              </a:lnSpc>
              <a:buFont typeface="Arial" charset="0"/>
              <a:buNone/>
            </a:pPr>
            <a:r>
              <a:rPr lang="en-US" altLang="zh-TW" sz="1200" dirty="0" smtClean="0"/>
              <a:t>Currently in California there are mandatory water restrictions because voluntary conservation efforts have proved insufficient</a:t>
            </a:r>
          </a:p>
          <a:p>
            <a:pPr eaLnBrk="1" hangingPunct="1">
              <a:lnSpc>
                <a:spcPct val="80000"/>
              </a:lnSpc>
              <a:buFont typeface="Arial" charset="0"/>
              <a:buNone/>
            </a:pPr>
            <a:r>
              <a:rPr lang="en-CA" altLang="zh-TW" sz="1200" dirty="0" smtClean="0"/>
              <a:t>“no  restaurant [..] shall serve drinking water to any person unless expressly requested.” </a:t>
            </a:r>
            <a:endParaRPr lang="en-US" altLang="zh-TW" sz="1200" dirty="0" smtClean="0"/>
          </a:p>
          <a:p>
            <a:pPr eaLnBrk="1" hangingPunct="1">
              <a:lnSpc>
                <a:spcPct val="80000"/>
              </a:lnSpc>
              <a:buFont typeface="Arial" charset="0"/>
              <a:buNone/>
            </a:pPr>
            <a:r>
              <a:rPr lang="en-CA" altLang="zh-TW" sz="1050" b="1" dirty="0" smtClean="0"/>
              <a:t>City of Los Angeles Emergency Water Conservation Plan </a:t>
            </a:r>
            <a:r>
              <a:rPr lang="en-CA" altLang="zh-TW" sz="900" i="1" dirty="0" smtClean="0"/>
              <a:t>Effective 8-11-09 </a:t>
            </a:r>
            <a:endParaRPr lang="en-CA" altLang="zh-TW" sz="900" b="1" dirty="0" smtClean="0"/>
          </a:p>
          <a:p>
            <a:endParaRPr lang="zh-TW" altLang="en-US" dirty="0"/>
          </a:p>
        </p:txBody>
      </p:sp>
      <p:sp>
        <p:nvSpPr>
          <p:cNvPr id="4" name="投影片編號版面配置區 3"/>
          <p:cNvSpPr>
            <a:spLocks noGrp="1"/>
          </p:cNvSpPr>
          <p:nvPr>
            <p:ph type="sldNum" sz="quarter" idx="10"/>
          </p:nvPr>
        </p:nvSpPr>
        <p:spPr/>
        <p:txBody>
          <a:bodyPr/>
          <a:lstStyle/>
          <a:p>
            <a:fld id="{171BA005-28FC-4856-AC31-E4159937EE31}"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4" name="Slide Number Placeholder 3"/>
          <p:cNvSpPr>
            <a:spLocks noGrp="1"/>
          </p:cNvSpPr>
          <p:nvPr>
            <p:ph type="sldNum" sz="quarter" idx="5"/>
          </p:nvPr>
        </p:nvSpPr>
        <p:spPr bwMode="auto">
          <a:noFill/>
          <a:ln>
            <a:miter lim="800000"/>
            <a:headEnd/>
            <a:tailEnd/>
          </a:ln>
        </p:spPr>
        <p:txBody>
          <a:bodyPr/>
          <a:lstStyle/>
          <a:p>
            <a:fld id="{FE1545A6-523D-4D67-B349-66211DAEB968}" type="slidenum">
              <a:rPr lang="en-US" altLang="zh-TW"/>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47182C7-6E60-4361-B4A7-AB59E3337586}" type="datetime1">
              <a:rPr lang="zh-TW" altLang="en-US" smtClean="0"/>
              <a:pPr/>
              <a:t>4/20/10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4224E4-4A38-4822-86AF-B88282E8599E}" type="datetime1">
              <a:rPr lang="zh-TW" altLang="en-US" smtClean="0"/>
              <a:pPr/>
              <a:t>4/20/10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251F0D-CCA8-49C2-A70B-00BBBC8F7984}" type="datetime1">
              <a:rPr lang="zh-TW" altLang="en-US" smtClean="0"/>
              <a:pPr/>
              <a:t>4/20/10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A374BF4-32F7-47FA-9C5F-5FDEC61A42DD}" type="datetime1">
              <a:rPr lang="zh-TW" altLang="en-US" smtClean="0"/>
              <a:pPr/>
              <a:t>4/20/10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BFA1633-98D2-44B4-9270-B15AB2F348F7}" type="datetime1">
              <a:rPr lang="zh-TW" altLang="en-US" smtClean="0"/>
              <a:pPr/>
              <a:t>4/20/10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9E9C99E-71B3-4285-ABB2-8E98E81446F1}" type="datetime1">
              <a:rPr lang="zh-TW" altLang="en-US" smtClean="0"/>
              <a:pPr/>
              <a:t>4/20/10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AC31CB8-A461-474C-A4D0-DB8214F532A3}" type="datetime1">
              <a:rPr lang="zh-TW" altLang="en-US" smtClean="0"/>
              <a:pPr/>
              <a:t>4/20/10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8640367-CD1D-4670-AC7E-80F4F9051197}" type="datetime1">
              <a:rPr lang="zh-TW" altLang="en-US" smtClean="0"/>
              <a:pPr/>
              <a:t>4/20/10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BBB048C-1D65-47E5-A8EE-8C8141E4C552}" type="datetime1">
              <a:rPr lang="zh-TW" altLang="en-US" smtClean="0"/>
              <a:pPr/>
              <a:t>4/20/10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D113623-7262-4BDC-B541-BB8A4A964D4C}" type="datetime1">
              <a:rPr lang="zh-TW" altLang="en-US" smtClean="0"/>
              <a:pPr/>
              <a:t>4/20/10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06458B-0782-46B0-BEFC-D7CE892151E0}" type="datetime1">
              <a:rPr lang="zh-TW" altLang="en-US" smtClean="0"/>
              <a:pPr/>
              <a:t>4/20/10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75E481-F6B8-4CED-80AE-E5D972225580}"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alphaModFix amt="47000"/>
          </a:blip>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E65E3-0A83-48E6-9CC3-BA1682080A6C}" type="datetime1">
              <a:rPr lang="zh-TW" altLang="en-US" smtClean="0"/>
              <a:pPr/>
              <a:t>4/20/10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5E481-F6B8-4CED-80AE-E5D97222558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video" Target="file://localhost/Users/Badu/Dropbox/440&amp;305/Reports/Presentation/Final/Completed_Intro.mp4"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jpe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png"/><Relationship Id="rId5" Type="http://schemas.openxmlformats.org/officeDocument/2006/relationships/image" Target="../media/image24.png"/><Relationship Id="rId6" Type="http://schemas.openxmlformats.org/officeDocument/2006/relationships/image" Target="../media/image4.png"/><Relationship Id="rId1" Type="http://schemas.openxmlformats.org/officeDocument/2006/relationships/video" Target="file://localhost/Users/Badu/Dropbox/440&amp;305/Reports/Presentation/Final/Completed_Installation.mp4" TargetMode="Externa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4.png"/><Relationship Id="rId1" Type="http://schemas.openxmlformats.org/officeDocument/2006/relationships/video" Target="file://localhost/Users/Badu/Dropbox/440&amp;305/Reports/Presentation/Final/Complete_Networking.mp4" TargetMode="Externa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png"/><Relationship Id="rId5" Type="http://schemas.openxmlformats.org/officeDocument/2006/relationships/image" Target="../media/image26.png"/><Relationship Id="rId6" Type="http://schemas.openxmlformats.org/officeDocument/2006/relationships/image" Target="../media/image4.png"/><Relationship Id="rId1" Type="http://schemas.openxmlformats.org/officeDocument/2006/relationships/video" Target="file://localhost/Users/Badu/Dropbox/440&amp;305/Reports/Presentation/Final/Complete_Test1.mp4" TargetMode="Externa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4.png"/><Relationship Id="rId1" Type="http://schemas.openxmlformats.org/officeDocument/2006/relationships/video" Target="file://localhost/Users/Badu/Dropbox/440&amp;305/Reports/Presentation/Final/Complete_Test2.mp4" TargetMode="Externa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png"/><Relationship Id="rId5" Type="http://schemas.openxmlformats.org/officeDocument/2006/relationships/image" Target="../media/image28.png"/><Relationship Id="rId6" Type="http://schemas.openxmlformats.org/officeDocument/2006/relationships/image" Target="../media/image4.png"/><Relationship Id="rId1" Type="http://schemas.openxmlformats.org/officeDocument/2006/relationships/video" Target="file://localhost/Users/Badu/Dropbox/440&amp;305/Reports/Presentation/Final/Complete_TestAccuracy.mp4" TargetMode="Externa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2.xml"/><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1.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3.png"/><Relationship Id="rId5" Type="http://schemas.openxmlformats.org/officeDocument/2006/relationships/image" Target="../media/image32.png"/><Relationship Id="rId6" Type="http://schemas.openxmlformats.org/officeDocument/2006/relationships/image" Target="../media/image4.png"/><Relationship Id="rId1" Type="http://schemas.openxmlformats.org/officeDocument/2006/relationships/video" Target="file://localhost/Users/Badu/Dropbox/440&amp;305/Reports/Presentation/Final/Complete_One_More_thing.mp4" TargetMode="Externa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3.png"/><Relationship Id="rId5" Type="http://schemas.openxmlformats.org/officeDocument/2006/relationships/image" Target="../media/image33.png"/><Relationship Id="rId6" Type="http://schemas.openxmlformats.org/officeDocument/2006/relationships/image" Target="../media/image4.png"/><Relationship Id="rId1" Type="http://schemas.openxmlformats.org/officeDocument/2006/relationships/video" Target="file://localhost/Users/Badu/Dropbox/440&amp;305/Reports/Presentation/Final/bloopers.mp4"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52400" y="6096000"/>
            <a:ext cx="8763000" cy="395173"/>
          </a:xfrm>
          <a:prstGeom prst="rect">
            <a:avLst/>
          </a:prstGeom>
          <a:noFill/>
        </p:spPr>
        <p:txBody>
          <a:bodyPr wrap="square">
            <a:spAutoFit/>
          </a:bodyPr>
          <a:lstStyle/>
          <a:p>
            <a:pPr algn="ctr">
              <a:lnSpc>
                <a:spcPct val="80000"/>
              </a:lnSpc>
            </a:pPr>
            <a:r>
              <a:rPr lang="en-US" altLang="zh-TW" sz="2400" b="1" dirty="0" err="1" smtClean="0">
                <a:effectLst>
                  <a:outerShdw blurRad="38100" dist="38100" dir="2700000" algn="tl">
                    <a:srgbClr val="000000">
                      <a:alpha val="43137"/>
                    </a:srgbClr>
                  </a:outerShdw>
                </a:effectLst>
              </a:rPr>
              <a:t>Sonca</a:t>
            </a:r>
            <a:r>
              <a:rPr lang="en-US" altLang="zh-TW" sz="2400" b="1" dirty="0" smtClean="0">
                <a:effectLst>
                  <a:outerShdw blurRad="38100" dist="38100" dir="2700000" algn="tl">
                    <a:srgbClr val="000000">
                      <a:alpha val="43137"/>
                    </a:srgbClr>
                  </a:outerShdw>
                </a:effectLst>
              </a:rPr>
              <a:t> </a:t>
            </a:r>
            <a:r>
              <a:rPr lang="en-US" altLang="zh-TW" sz="2400" b="1" dirty="0" err="1" smtClean="0">
                <a:effectLst>
                  <a:outerShdw blurRad="38100" dist="38100" dir="2700000" algn="tl">
                    <a:srgbClr val="000000">
                      <a:alpha val="43137"/>
                    </a:srgbClr>
                  </a:outerShdw>
                </a:effectLst>
              </a:rPr>
              <a:t>Teng</a:t>
            </a:r>
            <a:r>
              <a:rPr lang="en-US" altLang="zh-TW" sz="2400" b="1" dirty="0" smtClean="0">
                <a:effectLst>
                  <a:outerShdw blurRad="38100" dist="38100" dir="2700000" algn="tl">
                    <a:srgbClr val="000000">
                      <a:alpha val="43137"/>
                    </a:srgbClr>
                  </a:outerShdw>
                </a:effectLst>
              </a:rPr>
              <a:t>, Michael </a:t>
            </a:r>
            <a:r>
              <a:rPr lang="en-US" altLang="zh-TW" sz="2400" b="1" dirty="0" err="1" smtClean="0">
                <a:effectLst>
                  <a:outerShdw blurRad="38100" dist="38100" dir="2700000" algn="tl">
                    <a:srgbClr val="000000">
                      <a:alpha val="43137"/>
                    </a:srgbClr>
                  </a:outerShdw>
                </a:effectLst>
              </a:rPr>
              <a:t>Hou</a:t>
            </a:r>
            <a:r>
              <a:rPr lang="en-US" altLang="zh-TW" sz="2400" b="1" dirty="0" smtClean="0">
                <a:effectLst>
                  <a:outerShdw blurRad="38100" dist="38100" dir="2700000" algn="tl">
                    <a:srgbClr val="000000">
                      <a:alpha val="43137"/>
                    </a:srgbClr>
                  </a:outerShdw>
                </a:effectLst>
              </a:rPr>
              <a:t>, </a:t>
            </a:r>
            <a:r>
              <a:rPr lang="en-US" altLang="zh-TW" sz="2400" b="1" dirty="0" err="1" smtClean="0">
                <a:effectLst>
                  <a:outerShdw blurRad="38100" dist="38100" dir="2700000" algn="tl">
                    <a:srgbClr val="000000">
                      <a:alpha val="43137"/>
                    </a:srgbClr>
                  </a:outerShdw>
                </a:effectLst>
              </a:rPr>
              <a:t>Kwang</a:t>
            </a:r>
            <a:r>
              <a:rPr lang="en-US" altLang="zh-TW" sz="2400" b="1" dirty="0" smtClean="0">
                <a:effectLst>
                  <a:outerShdw blurRad="38100" dist="38100" dir="2700000" algn="tl">
                    <a:srgbClr val="000000">
                      <a:alpha val="43137"/>
                    </a:srgbClr>
                  </a:outerShdw>
                </a:effectLst>
              </a:rPr>
              <a:t>-young Lee, Aaron </a:t>
            </a:r>
            <a:r>
              <a:rPr lang="en-US" altLang="zh-TW" sz="2400" b="1" dirty="0" err="1" smtClean="0">
                <a:effectLst>
                  <a:outerShdw blurRad="38100" dist="38100" dir="2700000" algn="tl">
                    <a:srgbClr val="000000">
                      <a:alpha val="43137"/>
                    </a:srgbClr>
                  </a:outerShdw>
                </a:effectLst>
              </a:rPr>
              <a:t>Marcano</a:t>
            </a:r>
            <a:endParaRPr lang="en-US" altLang="zh-TW" sz="2400" dirty="0" smtClean="0">
              <a:effectLst>
                <a:outerShdw blurRad="38100" dist="38100" dir="2700000" algn="tl">
                  <a:srgbClr val="000000">
                    <a:alpha val="43137"/>
                  </a:srgbClr>
                </a:outerShdw>
              </a:effectLst>
            </a:endParaRPr>
          </a:p>
        </p:txBody>
      </p:sp>
      <p:sp>
        <p:nvSpPr>
          <p:cNvPr id="5" name="TextBox 4"/>
          <p:cNvSpPr txBox="1"/>
          <p:nvPr/>
        </p:nvSpPr>
        <p:spPr>
          <a:xfrm>
            <a:off x="1524000" y="4131338"/>
            <a:ext cx="7010400" cy="1126462"/>
          </a:xfrm>
          <a:prstGeom prst="rect">
            <a:avLst/>
          </a:prstGeom>
          <a:noFill/>
        </p:spPr>
        <p:txBody>
          <a:bodyPr wrap="square">
            <a:spAutoFit/>
          </a:bodyPr>
          <a:lstStyle/>
          <a:p>
            <a:pPr algn="r">
              <a:lnSpc>
                <a:spcPct val="80000"/>
              </a:lnSpc>
            </a:pPr>
            <a:r>
              <a:rPr lang="en-US" altLang="zh-TW" sz="4200" b="1" dirty="0" smtClean="0">
                <a:effectLst>
                  <a:outerShdw blurRad="38100" dist="38100" dir="2700000" algn="tl">
                    <a:srgbClr val="000000">
                      <a:alpha val="43137"/>
                    </a:srgbClr>
                  </a:outerShdw>
                </a:effectLst>
              </a:rPr>
              <a:t>Wirelessly Networked Faucet and Showerhead System</a:t>
            </a:r>
            <a:endParaRPr lang="en-US" altLang="zh-TW" sz="4200" dirty="0" smtClean="0">
              <a:effectLst>
                <a:outerShdw blurRad="38100" dist="38100" dir="2700000" algn="tl">
                  <a:srgbClr val="000000">
                    <a:alpha val="43137"/>
                  </a:srgbClr>
                </a:outerShdw>
              </a:effectLst>
            </a:endParaRPr>
          </a:p>
        </p:txBody>
      </p:sp>
      <p:sp>
        <p:nvSpPr>
          <p:cNvPr id="6" name="TextBox 5"/>
          <p:cNvSpPr txBox="1"/>
          <p:nvPr/>
        </p:nvSpPr>
        <p:spPr>
          <a:xfrm>
            <a:off x="2133600" y="2667777"/>
            <a:ext cx="6400800" cy="989823"/>
          </a:xfrm>
          <a:prstGeom prst="rect">
            <a:avLst/>
          </a:prstGeom>
          <a:noFill/>
        </p:spPr>
        <p:txBody>
          <a:bodyPr wrap="square">
            <a:spAutoFit/>
          </a:bodyPr>
          <a:lstStyle/>
          <a:p>
            <a:pPr algn="r">
              <a:lnSpc>
                <a:spcPct val="80000"/>
              </a:lnSpc>
            </a:pPr>
            <a:r>
              <a:rPr lang="en-US" altLang="zh-TW" sz="3600" b="1" dirty="0" smtClean="0">
                <a:effectLst>
                  <a:outerShdw blurRad="38100" dist="38100" dir="2700000" algn="tl">
                    <a:srgbClr val="000000">
                      <a:alpha val="43137"/>
                    </a:srgbClr>
                  </a:outerShdw>
                </a:effectLst>
              </a:rPr>
              <a:t>ENSC 440 Capstone Project Spring 2010</a:t>
            </a:r>
            <a:endParaRPr lang="en-US" altLang="zh-TW" sz="3600" dirty="0" smtClean="0">
              <a:effectLst>
                <a:outerShdw blurRad="38100" dist="38100" dir="2700000" algn="tl">
                  <a:srgbClr val="000000">
                    <a:alpha val="43137"/>
                  </a:srgbClr>
                </a:outerShdw>
              </a:effectLst>
            </a:endParaRPr>
          </a:p>
        </p:txBody>
      </p:sp>
      <p:pic>
        <p:nvPicPr>
          <p:cNvPr id="7" name="Picture 4" descr="C:\Users\Aaron\Desktop\Logo.png"/>
          <p:cNvPicPr>
            <a:picLocks noChangeAspect="1" noChangeArrowheads="1"/>
          </p:cNvPicPr>
          <p:nvPr/>
        </p:nvPicPr>
        <p:blipFill>
          <a:blip r:embed="rId3" cstate="print"/>
          <a:srcRect/>
          <a:stretch>
            <a:fillRect/>
          </a:stretch>
        </p:blipFill>
        <p:spPr bwMode="auto">
          <a:xfrm>
            <a:off x="2209800" y="609600"/>
            <a:ext cx="489882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The </a:t>
            </a:r>
            <a:r>
              <a:rPr lang="en-US" altLang="zh-TW" dirty="0" err="1" smtClean="0">
                <a:latin typeface="Tahoma" pitchFamily="34" charset="0"/>
                <a:cs typeface="Tahoma" pitchFamily="34" charset="0"/>
              </a:rPr>
              <a:t>Microflow</a:t>
            </a:r>
            <a:r>
              <a:rPr lang="en-US" altLang="zh-TW" dirty="0" smtClean="0">
                <a:latin typeface="Tahoma" pitchFamily="34" charset="0"/>
                <a:cs typeface="Tahoma" pitchFamily="34" charset="0"/>
              </a:rPr>
              <a:t> Solution</a:t>
            </a:r>
          </a:p>
        </p:txBody>
      </p:sp>
      <p:sp>
        <p:nvSpPr>
          <p:cNvPr id="5124" name="Rectangle 3"/>
          <p:cNvSpPr>
            <a:spLocks noGrp="1" noChangeArrowheads="1"/>
          </p:cNvSpPr>
          <p:nvPr>
            <p:ph idx="1"/>
          </p:nvPr>
        </p:nvSpPr>
        <p:spPr>
          <a:xfrm>
            <a:off x="457200" y="2057400"/>
            <a:ext cx="8229600" cy="4068763"/>
          </a:xfrm>
        </p:spPr>
        <p:txBody>
          <a:bodyPr>
            <a:normAutofit/>
          </a:bodyPr>
          <a:lstStyle/>
          <a:p>
            <a:pPr lvl="1">
              <a:lnSpc>
                <a:spcPct val="70000"/>
              </a:lnSpc>
              <a:buNone/>
            </a:pPr>
            <a:endParaRPr lang="en-US" altLang="zh-TW" sz="2400" dirty="0" smtClean="0"/>
          </a:p>
          <a:p>
            <a:pPr>
              <a:lnSpc>
                <a:spcPct val="70000"/>
              </a:lnSpc>
            </a:pPr>
            <a:r>
              <a:rPr lang="en-US" altLang="zh-TW" dirty="0" smtClean="0"/>
              <a:t>The </a:t>
            </a:r>
            <a:r>
              <a:rPr lang="en-US" altLang="zh-TW" dirty="0" err="1" smtClean="0"/>
              <a:t>Microflow</a:t>
            </a:r>
            <a:r>
              <a:rPr lang="en-US" altLang="zh-TW" dirty="0" smtClean="0"/>
              <a:t> Solution</a:t>
            </a:r>
          </a:p>
          <a:p>
            <a:pPr lvl="1">
              <a:lnSpc>
                <a:spcPct val="70000"/>
              </a:lnSpc>
            </a:pPr>
            <a:r>
              <a:rPr lang="en-US" altLang="zh-TW" sz="2100" dirty="0" smtClean="0"/>
              <a:t>A wirelessly linked system of faucets and showerheads around the household</a:t>
            </a:r>
          </a:p>
          <a:p>
            <a:pPr lvl="1">
              <a:lnSpc>
                <a:spcPct val="70000"/>
              </a:lnSpc>
            </a:pPr>
            <a:r>
              <a:rPr lang="en-US" altLang="zh-TW" sz="2100" dirty="0" err="1" smtClean="0"/>
              <a:t>Microflow</a:t>
            </a:r>
            <a:r>
              <a:rPr lang="en-US" altLang="zh-TW" sz="2100" dirty="0" smtClean="0"/>
              <a:t> faucets and showerheads are drop-in replacements to be purchased right off the shelf next to existing units at Home Depot or Rona</a:t>
            </a:r>
          </a:p>
          <a:p>
            <a:pPr lvl="1">
              <a:lnSpc>
                <a:spcPct val="70000"/>
              </a:lnSpc>
            </a:pPr>
            <a:r>
              <a:rPr lang="en-US" altLang="zh-TW" sz="2100" dirty="0" smtClean="0"/>
              <a:t>Single unit will show you water usage in real time</a:t>
            </a:r>
          </a:p>
          <a:p>
            <a:pPr lvl="1">
              <a:lnSpc>
                <a:spcPct val="70000"/>
              </a:lnSpc>
            </a:pPr>
            <a:r>
              <a:rPr lang="en-US" altLang="zh-TW" sz="2100" dirty="0" smtClean="0"/>
              <a:t>More than one unit: will wirelessly link and show a network total in addition</a:t>
            </a:r>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The </a:t>
            </a:r>
            <a:r>
              <a:rPr lang="en-US" altLang="zh-TW" dirty="0" err="1" smtClean="0">
                <a:latin typeface="Tahoma" pitchFamily="34" charset="0"/>
                <a:cs typeface="Tahoma" pitchFamily="34" charset="0"/>
              </a:rPr>
              <a:t>Microflow</a:t>
            </a:r>
            <a:r>
              <a:rPr lang="en-US" altLang="zh-TW" dirty="0" smtClean="0">
                <a:latin typeface="Tahoma" pitchFamily="34" charset="0"/>
                <a:cs typeface="Tahoma" pitchFamily="34" charset="0"/>
              </a:rPr>
              <a:t> Solution</a:t>
            </a:r>
          </a:p>
        </p:txBody>
      </p:sp>
      <p:pic>
        <p:nvPicPr>
          <p:cNvPr id="123907" name="Picture 3" descr="C:\Documents and Settings\rteng\Desktop\ENSC 440\Final Presentation\singlefaucet.png"/>
          <p:cNvPicPr>
            <a:picLocks noChangeAspect="1" noChangeArrowheads="1"/>
          </p:cNvPicPr>
          <p:nvPr/>
        </p:nvPicPr>
        <p:blipFill>
          <a:blip r:embed="rId4" cstate="print"/>
          <a:srcRect/>
          <a:stretch>
            <a:fillRect/>
          </a:stretch>
        </p:blipFill>
        <p:spPr bwMode="auto">
          <a:xfrm>
            <a:off x="1391790" y="1905000"/>
            <a:ext cx="6380610" cy="4787900"/>
          </a:xfrm>
          <a:prstGeom prst="rect">
            <a:avLst/>
          </a:prstGeom>
          <a:noFill/>
        </p:spPr>
      </p:pic>
      <p:sp>
        <p:nvSpPr>
          <p:cNvPr id="6" name="Slide Number Placeholder 5"/>
          <p:cNvSpPr>
            <a:spLocks noGrp="1"/>
          </p:cNvSpPr>
          <p:nvPr>
            <p:ph type="sldNum" sz="quarter" idx="12"/>
          </p:nvPr>
        </p:nvSpPr>
        <p:spPr/>
        <p:txBody>
          <a:bodyPr/>
          <a:lstStyle/>
          <a:p>
            <a:fld id="{EA75E481-F6B8-4CED-80AE-E5D972225580}"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The </a:t>
            </a:r>
            <a:r>
              <a:rPr lang="en-US" altLang="zh-TW" dirty="0" err="1" smtClean="0">
                <a:latin typeface="Tahoma" pitchFamily="34" charset="0"/>
                <a:cs typeface="Tahoma" pitchFamily="34" charset="0"/>
              </a:rPr>
              <a:t>Microflow</a:t>
            </a:r>
            <a:r>
              <a:rPr lang="en-US" altLang="zh-TW" dirty="0" smtClean="0">
                <a:latin typeface="Tahoma" pitchFamily="34" charset="0"/>
                <a:cs typeface="Tahoma" pitchFamily="34" charset="0"/>
              </a:rPr>
              <a:t> Solution</a:t>
            </a:r>
          </a:p>
        </p:txBody>
      </p:sp>
      <p:pic>
        <p:nvPicPr>
          <p:cNvPr id="124930" name="Picture 2" descr="C:\Documents and Settings\rteng\Desktop\ENSC 440\Final Presentation\doublefaucet.PNG"/>
          <p:cNvPicPr>
            <a:picLocks noChangeAspect="1" noChangeArrowheads="1"/>
          </p:cNvPicPr>
          <p:nvPr/>
        </p:nvPicPr>
        <p:blipFill>
          <a:blip r:embed="rId4" cstate="print"/>
          <a:srcRect/>
          <a:stretch>
            <a:fillRect/>
          </a:stretch>
        </p:blipFill>
        <p:spPr bwMode="auto">
          <a:xfrm>
            <a:off x="1476375" y="1962150"/>
            <a:ext cx="6219825" cy="4667250"/>
          </a:xfrm>
          <a:prstGeom prst="rect">
            <a:avLst/>
          </a:prstGeom>
          <a:noFill/>
        </p:spPr>
      </p:pic>
      <p:sp>
        <p:nvSpPr>
          <p:cNvPr id="5" name="Slide Number Placeholder 4"/>
          <p:cNvSpPr>
            <a:spLocks noGrp="1"/>
          </p:cNvSpPr>
          <p:nvPr>
            <p:ph type="sldNum" sz="quarter" idx="12"/>
          </p:nvPr>
        </p:nvSpPr>
        <p:spPr/>
        <p:txBody>
          <a:bodyPr/>
          <a:lstStyle/>
          <a:p>
            <a:fld id="{EA75E481-F6B8-4CED-80AE-E5D972225580}"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Video Demo - Introduction</a:t>
            </a:r>
            <a:endParaRPr lang="en-US" altLang="zh-TW" sz="3600" dirty="0" smtClean="0">
              <a:cs typeface="Tahoma" pitchFamily="34" charset="0"/>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13</a:t>
            </a:fld>
            <a:endParaRPr lang="zh-TW" altLang="en-US"/>
          </a:p>
        </p:txBody>
      </p:sp>
      <p:pic>
        <p:nvPicPr>
          <p:cNvPr id="10" name="Completed_Intro.mp4">
            <a:hlinkClick r:id="" action="ppaction://media"/>
          </p:cNvPr>
          <p:cNvPicPr/>
          <p:nvPr>
            <a:videoFile r:link="rId1"/>
          </p:nvPr>
        </p:nvPicPr>
        <p:blipFill>
          <a:blip r:embed="rId4"/>
          <a:stretch>
            <a:fillRect/>
          </a:stretch>
        </p:blipFill>
        <p:spPr>
          <a:xfrm>
            <a:off x="0" y="0"/>
            <a:ext cx="9144000" cy="6858000"/>
          </a:xfrm>
          <a:prstGeom prst="rect">
            <a:avLst/>
          </a:prstGeom>
        </p:spPr>
      </p:pic>
      <p:pic>
        <p:nvPicPr>
          <p:cNvPr id="8" name="Picture 4" descr="C:\Users\Aaron\Desktop\Logo.png"/>
          <p:cNvPicPr>
            <a:picLocks noChangeAspect="1" noChangeArrowheads="1"/>
          </p:cNvPicPr>
          <p:nvPr/>
        </p:nvPicPr>
        <p:blipFill>
          <a:blip r:embed="rId5"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2743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12"/>
          </p:nvPr>
        </p:nvSpPr>
        <p:spPr/>
        <p:txBody>
          <a:bodyPr/>
          <a:lstStyle/>
          <a:p>
            <a:fld id="{EA75E481-F6B8-4CED-80AE-E5D972225580}"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System Overview</a:t>
            </a:r>
            <a:endParaRPr lang="en-US" altLang="zh-TW" sz="3600" dirty="0" smtClean="0">
              <a:cs typeface="Tahoma" pitchFamily="34" charset="0"/>
            </a:endParaRPr>
          </a:p>
        </p:txBody>
      </p:sp>
      <p:pic>
        <p:nvPicPr>
          <p:cNvPr id="9" name="Picture 4" descr="C:\Users\Aaron\Desktop\Logo.png"/>
          <p:cNvPicPr>
            <a:picLocks noChangeAspect="1" noChangeArrowheads="1"/>
          </p:cNvPicPr>
          <p:nvPr/>
        </p:nvPicPr>
        <p:blipFill>
          <a:blip r:embed="rId3" cstate="print"/>
          <a:srcRect/>
          <a:stretch>
            <a:fillRect/>
          </a:stretch>
        </p:blipFill>
        <p:spPr bwMode="auto">
          <a:xfrm>
            <a:off x="6400800" y="5943600"/>
            <a:ext cx="2540000" cy="711200"/>
          </a:xfrm>
          <a:prstGeom prst="rect">
            <a:avLst/>
          </a:prstGeom>
          <a:noFill/>
          <a:ln w="9525">
            <a:noFill/>
            <a:miter lim="800000"/>
            <a:headEnd/>
            <a:tailEnd/>
          </a:ln>
        </p:spPr>
      </p:pic>
      <p:pic>
        <p:nvPicPr>
          <p:cNvPr id="7" name="Picture 9" descr="F:\networkedSinks 2.png"/>
          <p:cNvPicPr>
            <a:picLocks noChangeAspect="1" noChangeArrowheads="1"/>
          </p:cNvPicPr>
          <p:nvPr/>
        </p:nvPicPr>
        <p:blipFill>
          <a:blip r:embed="rId4" cstate="print"/>
          <a:srcRect/>
          <a:stretch>
            <a:fillRect/>
          </a:stretch>
        </p:blipFill>
        <p:spPr bwMode="auto">
          <a:xfrm>
            <a:off x="1828800" y="1951037"/>
            <a:ext cx="5335588" cy="384016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EA75E481-F6B8-4CED-80AE-E5D972225580}"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High Level System Design</a:t>
            </a:r>
            <a:endParaRPr lang="en-US" altLang="zh-TW" sz="3600" dirty="0" smtClean="0">
              <a:cs typeface="Tahoma" pitchFamily="34" charset="0"/>
            </a:endParaRPr>
          </a:p>
        </p:txBody>
      </p:sp>
      <p:pic>
        <p:nvPicPr>
          <p:cNvPr id="8" name="Picture 6"/>
          <p:cNvPicPr>
            <a:picLocks noChangeAspect="1" noChangeArrowheads="1"/>
          </p:cNvPicPr>
          <p:nvPr/>
        </p:nvPicPr>
        <p:blipFill>
          <a:blip r:embed="rId3" cstate="print"/>
          <a:srcRect/>
          <a:stretch>
            <a:fillRect/>
          </a:stretch>
        </p:blipFill>
        <p:spPr bwMode="auto">
          <a:xfrm>
            <a:off x="2438400" y="1905000"/>
            <a:ext cx="4419600" cy="3968024"/>
          </a:xfrm>
          <a:prstGeom prst="rect">
            <a:avLst/>
          </a:prstGeom>
          <a:noFill/>
          <a:ln w="9525">
            <a:noFill/>
            <a:miter lim="800000"/>
            <a:headEnd/>
            <a:tailEnd/>
          </a:ln>
        </p:spPr>
      </p:pic>
      <p:pic>
        <p:nvPicPr>
          <p:cNvPr id="9"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EA75E481-F6B8-4CED-80AE-E5D972225580}"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Plans</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Faucet</a:t>
            </a:r>
            <a:endParaRPr lang="en-US" altLang="zh-TW" sz="3600" dirty="0" smtClean="0">
              <a:cs typeface="Tahoma" pitchFamily="34" charset="0"/>
            </a:endParaRPr>
          </a:p>
        </p:txBody>
      </p:sp>
      <p:pic>
        <p:nvPicPr>
          <p:cNvPr id="2050" name="Picture 2" descr="System"/>
          <p:cNvPicPr>
            <a:picLocks noChangeAspect="1" noChangeArrowheads="1"/>
          </p:cNvPicPr>
          <p:nvPr/>
        </p:nvPicPr>
        <p:blipFill>
          <a:blip r:embed="rId3" cstate="print"/>
          <a:srcRect/>
          <a:stretch>
            <a:fillRect/>
          </a:stretch>
        </p:blipFill>
        <p:spPr bwMode="auto">
          <a:xfrm>
            <a:off x="304800" y="1905000"/>
            <a:ext cx="4198938" cy="4060825"/>
          </a:xfrm>
          <a:prstGeom prst="rect">
            <a:avLst/>
          </a:prstGeom>
          <a:noFill/>
          <a:ln w="9525">
            <a:noFill/>
            <a:miter lim="800000"/>
            <a:headEnd/>
            <a:tailEnd/>
          </a:ln>
        </p:spPr>
      </p:pic>
      <p:pic>
        <p:nvPicPr>
          <p:cNvPr id="8" name="Picture 4" descr="C:\Users\Aaron\Desktop\Logo.png"/>
          <p:cNvPicPr>
            <a:picLocks noChangeAspect="1" noChangeArrowheads="1"/>
          </p:cNvPicPr>
          <p:nvPr/>
        </p:nvPicPr>
        <p:blipFill>
          <a:blip r:embed="rId4" cstate="print"/>
          <a:srcRect/>
          <a:stretch>
            <a:fillRect/>
          </a:stretch>
        </p:blipFill>
        <p:spPr bwMode="auto">
          <a:xfrm>
            <a:off x="381000" y="6070600"/>
            <a:ext cx="2540000" cy="711200"/>
          </a:xfrm>
          <a:prstGeom prst="rect">
            <a:avLst/>
          </a:prstGeom>
          <a:noFill/>
          <a:ln w="9525">
            <a:noFill/>
            <a:miter lim="800000"/>
            <a:headEnd/>
            <a:tailEnd/>
          </a:ln>
        </p:spPr>
      </p:pic>
      <p:sp>
        <p:nvSpPr>
          <p:cNvPr id="9" name="Content Placeholder 9"/>
          <p:cNvSpPr>
            <a:spLocks noGrp="1"/>
          </p:cNvSpPr>
          <p:nvPr>
            <p:ph sz="half" idx="4294967295"/>
          </p:nvPr>
        </p:nvSpPr>
        <p:spPr>
          <a:xfrm>
            <a:off x="4800600" y="1981200"/>
            <a:ext cx="4038600" cy="4297363"/>
          </a:xfrm>
          <a:prstGeom prst="rect">
            <a:avLst/>
          </a:prstGeom>
        </p:spPr>
        <p:txBody>
          <a:bodyPr>
            <a:normAutofit fontScale="85000" lnSpcReduction="10000"/>
          </a:bodyPr>
          <a:lstStyle/>
          <a:p>
            <a:r>
              <a:rPr lang="en-US" dirty="0" smtClean="0"/>
              <a:t>Start with generic Home Depot faucet as base</a:t>
            </a:r>
          </a:p>
          <a:p>
            <a:endParaRPr lang="en-US" dirty="0" smtClean="0"/>
          </a:p>
          <a:p>
            <a:r>
              <a:rPr lang="en-US" dirty="0" smtClean="0"/>
              <a:t>Watertight LCD enclosure</a:t>
            </a:r>
          </a:p>
          <a:p>
            <a:endParaRPr lang="en-US" dirty="0" smtClean="0"/>
          </a:p>
          <a:p>
            <a:r>
              <a:rPr lang="en-US" dirty="0" smtClean="0"/>
              <a:t>In-line flow sensor</a:t>
            </a:r>
          </a:p>
          <a:p>
            <a:endParaRPr lang="en-US" dirty="0" smtClean="0"/>
          </a:p>
          <a:p>
            <a:r>
              <a:rPr lang="en-US" dirty="0" smtClean="0"/>
              <a:t>Controller / transceiver enclosure</a:t>
            </a:r>
          </a:p>
        </p:txBody>
      </p:sp>
      <p:sp>
        <p:nvSpPr>
          <p:cNvPr id="10" name="Slide Number Placeholder 9"/>
          <p:cNvSpPr>
            <a:spLocks noGrp="1"/>
          </p:cNvSpPr>
          <p:nvPr>
            <p:ph type="sldNum" sz="quarter" idx="12"/>
          </p:nvPr>
        </p:nvSpPr>
        <p:spPr/>
        <p:txBody>
          <a:bodyPr/>
          <a:lstStyle/>
          <a:p>
            <a:fld id="{EA75E481-F6B8-4CED-80AE-E5D972225580}"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Showerhead</a:t>
            </a:r>
            <a:endParaRPr lang="en-US" altLang="zh-TW" sz="3600" dirty="0" smtClean="0">
              <a:cs typeface="Tahoma" pitchFamily="34" charset="0"/>
            </a:endParaRPr>
          </a:p>
        </p:txBody>
      </p:sp>
      <p:pic>
        <p:nvPicPr>
          <p:cNvPr id="11" name="圖片 10" descr="proto_showerhead_side.jpg"/>
          <p:cNvPicPr>
            <a:picLocks noChangeAspect="1"/>
          </p:cNvPicPr>
          <p:nvPr/>
        </p:nvPicPr>
        <p:blipFill>
          <a:blip r:embed="rId3" cstate="print"/>
          <a:stretch>
            <a:fillRect/>
          </a:stretch>
        </p:blipFill>
        <p:spPr>
          <a:xfrm>
            <a:off x="228600" y="1981200"/>
            <a:ext cx="4495800" cy="3886200"/>
          </a:xfrm>
          <a:prstGeom prst="rect">
            <a:avLst/>
          </a:prstGeom>
        </p:spPr>
      </p:pic>
      <p:pic>
        <p:nvPicPr>
          <p:cNvPr id="12" name="圖片 11" descr="proto_showerhead_bottomup.jpg"/>
          <p:cNvPicPr>
            <a:picLocks noChangeAspect="1"/>
          </p:cNvPicPr>
          <p:nvPr/>
        </p:nvPicPr>
        <p:blipFill>
          <a:blip r:embed="rId4" cstate="print"/>
          <a:stretch>
            <a:fillRect/>
          </a:stretch>
        </p:blipFill>
        <p:spPr>
          <a:xfrm>
            <a:off x="4876800" y="1981200"/>
            <a:ext cx="4015740" cy="3886200"/>
          </a:xfrm>
          <a:prstGeom prst="rect">
            <a:avLst/>
          </a:prstGeom>
        </p:spPr>
      </p:pic>
      <p:pic>
        <p:nvPicPr>
          <p:cNvPr id="13" name="Picture 4" descr="C:\Users\Aaron\Desktop\Logo.png"/>
          <p:cNvPicPr>
            <a:picLocks noChangeAspect="1" noChangeArrowheads="1"/>
          </p:cNvPicPr>
          <p:nvPr/>
        </p:nvPicPr>
        <p:blipFill>
          <a:blip r:embed="rId5" cstate="print"/>
          <a:srcRect/>
          <a:stretch>
            <a:fillRect/>
          </a:stretch>
        </p:blipFill>
        <p:spPr bwMode="auto">
          <a:xfrm>
            <a:off x="6400800" y="5943600"/>
            <a:ext cx="2540000" cy="711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A75E481-F6B8-4CED-80AE-E5D972225580}"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5" name="Picture 3" descr="C:\Documents and Settings\rteng\Desktop\ENSC 440\Final Presentation\schematic.PNG"/>
          <p:cNvPicPr>
            <a:picLocks noChangeAspect="1" noChangeArrowheads="1"/>
          </p:cNvPicPr>
          <p:nvPr/>
        </p:nvPicPr>
        <p:blipFill>
          <a:blip r:embed="rId2" cstate="print"/>
          <a:srcRect/>
          <a:stretch>
            <a:fillRect/>
          </a:stretch>
        </p:blipFill>
        <p:spPr bwMode="auto">
          <a:xfrm>
            <a:off x="381000" y="0"/>
            <a:ext cx="8386763" cy="6924778"/>
          </a:xfrm>
          <a:prstGeom prst="rect">
            <a:avLst/>
          </a:prstGeom>
          <a:noFill/>
        </p:spPr>
      </p:pic>
      <p:sp>
        <p:nvSpPr>
          <p:cNvPr id="11" name="Slide Number Placeholder 10"/>
          <p:cNvSpPr>
            <a:spLocks noGrp="1"/>
          </p:cNvSpPr>
          <p:nvPr>
            <p:ph type="sldNum" sz="quarter" idx="12"/>
          </p:nvPr>
        </p:nvSpPr>
        <p:spPr/>
        <p:txBody>
          <a:bodyPr/>
          <a:lstStyle/>
          <a:p>
            <a:fld id="{EA75E481-F6B8-4CED-80AE-E5D972225580}" type="slidenum">
              <a:rPr lang="zh-TW" altLang="en-US" smtClean="0"/>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C:\Documents and Settings\rteng\Desktop\ENSC 440\Final Presentation\ensc440_pcbdesign.PNG"/>
          <p:cNvPicPr>
            <a:picLocks noChangeAspect="1" noChangeArrowheads="1"/>
          </p:cNvPicPr>
          <p:nvPr/>
        </p:nvPicPr>
        <p:blipFill>
          <a:blip r:embed="rId2" cstate="print"/>
          <a:srcRect/>
          <a:stretch>
            <a:fillRect/>
          </a:stretch>
        </p:blipFill>
        <p:spPr bwMode="auto">
          <a:xfrm>
            <a:off x="266700" y="0"/>
            <a:ext cx="8572500" cy="6858000"/>
          </a:xfrm>
          <a:prstGeom prst="rect">
            <a:avLst/>
          </a:prstGeom>
          <a:noFill/>
        </p:spPr>
      </p:pic>
      <p:sp>
        <p:nvSpPr>
          <p:cNvPr id="10" name="Slide Number Placeholder 9"/>
          <p:cNvSpPr>
            <a:spLocks noGrp="1"/>
          </p:cNvSpPr>
          <p:nvPr>
            <p:ph type="sldNum" sz="quarter" idx="12"/>
          </p:nvPr>
        </p:nvSpPr>
        <p:spPr/>
        <p:txBody>
          <a:bodyPr/>
          <a:lstStyle/>
          <a:p>
            <a:fld id="{EA75E481-F6B8-4CED-80AE-E5D972225580}"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pPr eaLnBrk="1" hangingPunct="1"/>
            <a:r>
              <a:rPr lang="en-US" altLang="zh-TW" sz="5000" dirty="0" smtClean="0">
                <a:cs typeface="Tahoma" pitchFamily="34" charset="0"/>
              </a:rPr>
              <a:t>Microcontroller</a:t>
            </a:r>
            <a:endParaRPr lang="en-US" altLang="zh-TW" sz="3600" dirty="0" smtClean="0">
              <a:cs typeface="Tahoma" pitchFamily="34" charset="0"/>
            </a:endParaRPr>
          </a:p>
        </p:txBody>
      </p:sp>
      <p:sp>
        <p:nvSpPr>
          <p:cNvPr id="10" name="Content Placeholder 9"/>
          <p:cNvSpPr>
            <a:spLocks noGrp="1"/>
          </p:cNvSpPr>
          <p:nvPr>
            <p:ph sz="half" idx="2"/>
          </p:nvPr>
        </p:nvSpPr>
        <p:spPr>
          <a:xfrm>
            <a:off x="4419600" y="2133600"/>
            <a:ext cx="4038600" cy="4297363"/>
          </a:xfrm>
        </p:spPr>
        <p:txBody>
          <a:bodyPr>
            <a:normAutofit fontScale="92500"/>
          </a:bodyPr>
          <a:lstStyle/>
          <a:p>
            <a:r>
              <a:rPr lang="en-US" dirty="0" smtClean="0"/>
              <a:t>Control  All Other Components</a:t>
            </a:r>
          </a:p>
          <a:p>
            <a:endParaRPr lang="en-US" dirty="0" smtClean="0"/>
          </a:p>
          <a:p>
            <a:r>
              <a:rPr lang="en-US" dirty="0" smtClean="0"/>
              <a:t>Low Power Consumption</a:t>
            </a:r>
          </a:p>
          <a:p>
            <a:endParaRPr lang="en-US" dirty="0" smtClean="0"/>
          </a:p>
          <a:p>
            <a:r>
              <a:rPr lang="en-US" dirty="0" smtClean="0"/>
              <a:t>Easy to Program and Use</a:t>
            </a:r>
          </a:p>
          <a:p>
            <a:endParaRPr lang="en-US" dirty="0" smtClean="0"/>
          </a:p>
          <a:p>
            <a:r>
              <a:rPr lang="en-US" dirty="0" smtClean="0"/>
              <a:t>CHEAP!</a:t>
            </a:r>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pic>
        <p:nvPicPr>
          <p:cNvPr id="6" name="Picture 5" descr="PIC24.jpg"/>
          <p:cNvPicPr>
            <a:picLocks noChangeAspect="1"/>
          </p:cNvPicPr>
          <p:nvPr/>
        </p:nvPicPr>
        <p:blipFill>
          <a:blip r:embed="rId5" cstate="print"/>
          <a:stretch>
            <a:fillRect/>
          </a:stretch>
        </p:blipFill>
        <p:spPr>
          <a:xfrm>
            <a:off x="609600" y="2514600"/>
            <a:ext cx="3200400" cy="2540000"/>
          </a:xfrm>
          <a:prstGeom prst="rect">
            <a:avLst/>
          </a:prstGeom>
        </p:spPr>
      </p:pic>
      <p:sp>
        <p:nvSpPr>
          <p:cNvPr id="8" name="Slide Number Placeholder 7"/>
          <p:cNvSpPr>
            <a:spLocks noGrp="1"/>
          </p:cNvSpPr>
          <p:nvPr>
            <p:ph type="sldNum" sz="quarter" idx="12"/>
          </p:nvPr>
        </p:nvSpPr>
        <p:spPr/>
        <p:txBody>
          <a:bodyPr/>
          <a:lstStyle/>
          <a:p>
            <a:fld id="{EA75E481-F6B8-4CED-80AE-E5D972225580}"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pPr eaLnBrk="1" hangingPunct="1"/>
            <a:r>
              <a:rPr lang="en-US" altLang="zh-TW" sz="5000" dirty="0" smtClean="0">
                <a:cs typeface="Tahoma" pitchFamily="34" charset="0"/>
              </a:rPr>
              <a:t>Microcontroller</a:t>
            </a:r>
            <a:endParaRPr lang="en-US" altLang="zh-TW" sz="3600" dirty="0" smtClean="0">
              <a:cs typeface="Tahoma" pitchFamily="34" charset="0"/>
            </a:endParaRPr>
          </a:p>
        </p:txBody>
      </p:sp>
      <p:sp>
        <p:nvSpPr>
          <p:cNvPr id="10" name="Content Placeholder 9"/>
          <p:cNvSpPr>
            <a:spLocks noGrp="1"/>
          </p:cNvSpPr>
          <p:nvPr>
            <p:ph sz="half" idx="2"/>
          </p:nvPr>
        </p:nvSpPr>
        <p:spPr>
          <a:xfrm>
            <a:off x="4648200" y="1828800"/>
            <a:ext cx="4038600" cy="4297363"/>
          </a:xfrm>
        </p:spPr>
        <p:txBody>
          <a:bodyPr>
            <a:normAutofit/>
          </a:bodyPr>
          <a:lstStyle/>
          <a:p>
            <a:r>
              <a:rPr lang="en-US" dirty="0" smtClean="0"/>
              <a:t>Control LCD Module (I/O)</a:t>
            </a:r>
          </a:p>
          <a:p>
            <a:endParaRPr lang="en-US" dirty="0" smtClean="0"/>
          </a:p>
          <a:p>
            <a:r>
              <a:rPr lang="en-US" dirty="0" smtClean="0"/>
              <a:t>Receive Input from Flow Sensor (Interrupt0)</a:t>
            </a:r>
          </a:p>
          <a:p>
            <a:endParaRPr lang="en-US" dirty="0" smtClean="0"/>
          </a:p>
          <a:p>
            <a:r>
              <a:rPr lang="en-US" dirty="0" smtClean="0"/>
              <a:t>Control Wireless Transceiver (SPI)</a:t>
            </a:r>
          </a:p>
          <a:p>
            <a:endParaRPr lang="en-US"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30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073" name="Group 1"/>
          <p:cNvGrpSpPr>
            <a:grpSpLocks noChangeAspect="1"/>
          </p:cNvGrpSpPr>
          <p:nvPr/>
        </p:nvGrpSpPr>
        <p:grpSpPr bwMode="auto">
          <a:xfrm>
            <a:off x="0" y="2667000"/>
            <a:ext cx="4886325" cy="4716629"/>
            <a:chOff x="2527" y="3138"/>
            <a:chExt cx="7200" cy="6949"/>
          </a:xfrm>
        </p:grpSpPr>
        <p:sp>
          <p:nvSpPr>
            <p:cNvPr id="3090" name="AutoShape 18"/>
            <p:cNvSpPr>
              <a:spLocks noChangeAspect="1" noChangeArrowheads="1" noTextEdit="1"/>
            </p:cNvSpPr>
            <p:nvPr/>
          </p:nvSpPr>
          <p:spPr bwMode="auto">
            <a:xfrm>
              <a:off x="2527" y="6843"/>
              <a:ext cx="7200" cy="3244"/>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9" name="Text Box 17"/>
            <p:cNvSpPr txBox="1">
              <a:spLocks noChangeArrowheads="1"/>
            </p:cNvSpPr>
            <p:nvPr/>
          </p:nvSpPr>
          <p:spPr bwMode="auto">
            <a:xfrm>
              <a:off x="2527" y="6381"/>
              <a:ext cx="4398" cy="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Text Box 16"/>
            <p:cNvSpPr txBox="1">
              <a:spLocks noChangeArrowheads="1"/>
            </p:cNvSpPr>
            <p:nvPr/>
          </p:nvSpPr>
          <p:spPr bwMode="auto">
            <a:xfrm>
              <a:off x="5445" y="3138"/>
              <a:ext cx="1350" cy="402"/>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Calibri" pitchFamily="34" charset="0"/>
                  <a:ea typeface="바탕" pitchFamily="18" charset="-127"/>
                  <a:cs typeface="Times New Roman" pitchFamily="18" charset="0"/>
                </a:rPr>
                <a:t>INITIALIZATION</a:t>
              </a:r>
              <a:endParaRPr kumimoji="0" lang="en-US" altLang="ko-K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Text Box 15"/>
            <p:cNvSpPr txBox="1">
              <a:spLocks noChangeArrowheads="1"/>
            </p:cNvSpPr>
            <p:nvPr/>
          </p:nvSpPr>
          <p:spPr bwMode="auto">
            <a:xfrm>
              <a:off x="5445" y="3888"/>
              <a:ext cx="1350" cy="597"/>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DISPLAY LCD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CURRENT VALUE</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AutoShape 14"/>
            <p:cNvSpPr>
              <a:spLocks noChangeArrowheads="1"/>
            </p:cNvSpPr>
            <p:nvPr/>
          </p:nvSpPr>
          <p:spPr bwMode="auto">
            <a:xfrm>
              <a:off x="5222" y="5047"/>
              <a:ext cx="1802" cy="1481"/>
            </a:xfrm>
            <a:prstGeom prst="diamond">
              <a:avLst/>
            </a:prstGeom>
            <a:solidFill>
              <a:srgbClr val="FFFFFF"/>
            </a:solidFill>
            <a:ln w="9525">
              <a:solidFill>
                <a:srgbClr val="000000"/>
              </a:solidFill>
              <a:miter lim="800000"/>
              <a:headEnd/>
              <a:tailEnd/>
            </a:ln>
            <a:effectLst/>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Calibri" pitchFamily="34" charset="0"/>
                  <a:ea typeface="바탕" pitchFamily="18" charset="-127"/>
                  <a:cs typeface="Times New Roman" pitchFamily="18" charset="0"/>
                </a:rPr>
                <a:t>NETWORK VALUE AVAILABLE?</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5" name="Text Box 13"/>
            <p:cNvSpPr txBox="1">
              <a:spLocks noChangeArrowheads="1"/>
            </p:cNvSpPr>
            <p:nvPr/>
          </p:nvSpPr>
          <p:spPr bwMode="auto">
            <a:xfrm>
              <a:off x="3201" y="5496"/>
              <a:ext cx="1350" cy="686"/>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DISPLAY LCD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NETWORK VALUE</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4" name="AutoShape 12"/>
            <p:cNvSpPr>
              <a:spLocks noChangeShapeType="1"/>
            </p:cNvSpPr>
            <p:nvPr/>
          </p:nvSpPr>
          <p:spPr bwMode="auto">
            <a:xfrm>
              <a:off x="6120" y="3540"/>
              <a:ext cx="1" cy="34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3" name="AutoShape 11"/>
            <p:cNvSpPr>
              <a:spLocks noChangeShapeType="1"/>
            </p:cNvSpPr>
            <p:nvPr/>
          </p:nvSpPr>
          <p:spPr bwMode="auto">
            <a:xfrm flipH="1" flipV="1">
              <a:off x="6795" y="4131"/>
              <a:ext cx="223" cy="1701"/>
            </a:xfrm>
            <a:prstGeom prst="bentConnector3">
              <a:avLst>
                <a:gd name="adj1" fmla="val -258273"/>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2" name="AutoShape 10"/>
            <p:cNvSpPr>
              <a:spLocks noChangeShapeType="1"/>
            </p:cNvSpPr>
            <p:nvPr/>
          </p:nvSpPr>
          <p:spPr bwMode="auto">
            <a:xfrm rot="16200000">
              <a:off x="3977" y="4028"/>
              <a:ext cx="1364" cy="1570"/>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1" name="AutoShape 9"/>
            <p:cNvSpPr>
              <a:spLocks noChangeShapeType="1"/>
            </p:cNvSpPr>
            <p:nvPr/>
          </p:nvSpPr>
          <p:spPr bwMode="auto">
            <a:xfrm rot="16200000" flipH="1">
              <a:off x="5768" y="4777"/>
              <a:ext cx="652" cy="67"/>
            </a:xfrm>
            <a:prstGeom prst="bentConnector3">
              <a:avLst>
                <a:gd name="adj1" fmla="val 30"/>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0" name="Text Box 8"/>
            <p:cNvSpPr txBox="1">
              <a:spLocks noChangeArrowheads="1"/>
            </p:cNvSpPr>
            <p:nvPr/>
          </p:nvSpPr>
          <p:spPr bwMode="auto">
            <a:xfrm>
              <a:off x="4885" y="5608"/>
              <a:ext cx="332" cy="392"/>
            </a:xfrm>
            <a:prstGeom prst="rect">
              <a:avLst/>
            </a:prstGeom>
            <a:noFill/>
            <a:ln w="9525">
              <a:noFill/>
              <a:miter lim="800000"/>
              <a:headEnd/>
              <a:tailEnd/>
            </a:ln>
          </p:spPr>
          <p:txBody>
            <a:bodyPr vert="horz" wrap="square" lIns="74981" tIns="37490" rIns="74981" bIns="374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900" b="0" i="0" u="none" strike="noStrike" cap="none" normalizeH="0" baseline="0" dirty="0" smtClean="0">
                  <a:ln>
                    <a:noFill/>
                  </a:ln>
                  <a:solidFill>
                    <a:schemeClr val="tx1"/>
                  </a:solidFill>
                  <a:effectLst/>
                  <a:latin typeface="Calibri" pitchFamily="34" charset="0"/>
                  <a:ea typeface="바탕" pitchFamily="18" charset="-127"/>
                  <a:cs typeface="Times New Roman" pitchFamily="18" charset="0"/>
                </a:rPr>
                <a:t>Y</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 name="Text Box 7"/>
            <p:cNvSpPr txBox="1">
              <a:spLocks noChangeArrowheads="1"/>
            </p:cNvSpPr>
            <p:nvPr/>
          </p:nvSpPr>
          <p:spPr bwMode="auto">
            <a:xfrm>
              <a:off x="7201" y="4627"/>
              <a:ext cx="311" cy="277"/>
            </a:xfrm>
            <a:prstGeom prst="rect">
              <a:avLst/>
            </a:prstGeom>
            <a:noFill/>
            <a:ln w="9525">
              <a:noFill/>
              <a:miter lim="800000"/>
              <a:headEnd/>
              <a:tailEnd/>
            </a:ln>
          </p:spPr>
          <p:txBody>
            <a:bodyPr vert="horz" wrap="square" lIns="74981" tIns="37490" rIns="74981" bIns="374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Calibri" pitchFamily="34" charset="0"/>
                  <a:ea typeface="바탕" pitchFamily="18" charset="-127"/>
                  <a:cs typeface="Times New Roman" pitchFamily="18" charset="0"/>
                </a:rPr>
                <a:t>N</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AutoShape 6"/>
            <p:cNvSpPr>
              <a:spLocks noChangeShapeType="1"/>
            </p:cNvSpPr>
            <p:nvPr/>
          </p:nvSpPr>
          <p:spPr bwMode="auto">
            <a:xfrm rot="10800000">
              <a:off x="4548" y="5832"/>
              <a:ext cx="737" cy="7"/>
            </a:xfrm>
            <a:prstGeom prst="bentConnector3">
              <a:avLst>
                <a:gd name="adj1" fmla="val -275"/>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7" name="Text Box 5"/>
            <p:cNvSpPr txBox="1">
              <a:spLocks noChangeArrowheads="1"/>
            </p:cNvSpPr>
            <p:nvPr/>
          </p:nvSpPr>
          <p:spPr bwMode="auto">
            <a:xfrm>
              <a:off x="2839" y="3138"/>
              <a:ext cx="1638" cy="402"/>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Calibri" pitchFamily="34" charset="0"/>
                  <a:ea typeface="바탕" pitchFamily="18" charset="-127"/>
                  <a:cs typeface="Times New Roman" pitchFamily="18" charset="0"/>
                </a:rPr>
                <a:t>RESET OR START-UP</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AutoShape 4"/>
            <p:cNvSpPr>
              <a:spLocks noChangeShapeType="1"/>
            </p:cNvSpPr>
            <p:nvPr/>
          </p:nvSpPr>
          <p:spPr bwMode="auto">
            <a:xfrm>
              <a:off x="4477" y="3339"/>
              <a:ext cx="968"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5" name="Text Box 3"/>
            <p:cNvSpPr txBox="1">
              <a:spLocks noChangeArrowheads="1"/>
            </p:cNvSpPr>
            <p:nvPr/>
          </p:nvSpPr>
          <p:spPr bwMode="auto">
            <a:xfrm>
              <a:off x="7996" y="3888"/>
              <a:ext cx="1269" cy="709"/>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INTERRUPT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FLOW SENSOR</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Text Box 2"/>
            <p:cNvSpPr txBox="1">
              <a:spLocks noChangeArrowheads="1"/>
            </p:cNvSpPr>
            <p:nvPr/>
          </p:nvSpPr>
          <p:spPr bwMode="auto">
            <a:xfrm>
              <a:off x="7996" y="5146"/>
              <a:ext cx="1380" cy="541"/>
            </a:xfrm>
            <a:prstGeom prst="rect">
              <a:avLst/>
            </a:prstGeom>
            <a:solidFill>
              <a:srgbClr val="FFFFFF"/>
            </a:solidFill>
            <a:ln w="9525">
              <a:solidFill>
                <a:srgbClr val="000000"/>
              </a:solidFill>
              <a:miter lim="800000"/>
              <a:headEnd/>
              <a:tailEnd/>
            </a:ln>
          </p:spPr>
          <p:txBody>
            <a:bodyPr vert="horz" wrap="square" lIns="74981" tIns="37490" rIns="74981" bIns="374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INTERRUPT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pitchFamily="34" charset="0"/>
                  <a:cs typeface="Arial" pitchFamily="34" charset="0"/>
                </a:rPr>
                <a:t>TRANSCEIVER</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 name="Slide Number Placeholder 25"/>
          <p:cNvSpPr>
            <a:spLocks noGrp="1"/>
          </p:cNvSpPr>
          <p:nvPr>
            <p:ph type="sldNum" sz="quarter" idx="12"/>
          </p:nvPr>
        </p:nvSpPr>
        <p:spPr/>
        <p:txBody>
          <a:bodyPr/>
          <a:lstStyle/>
          <a:p>
            <a:fld id="{EA75E481-F6B8-4CED-80AE-E5D972225580}" type="slidenum">
              <a:rPr lang="zh-TW" altLang="en-US" smtClean="0"/>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pPr eaLnBrk="1" hangingPunct="1"/>
            <a:r>
              <a:rPr lang="en-US" altLang="zh-TW" sz="5000" dirty="0" smtClean="0">
                <a:cs typeface="Tahoma" pitchFamily="34" charset="0"/>
              </a:rPr>
              <a:t>LCD Display</a:t>
            </a:r>
            <a:endParaRPr lang="en-US" altLang="zh-TW" sz="3600" dirty="0" smtClean="0">
              <a:cs typeface="Tahoma" pitchFamily="34" charset="0"/>
            </a:endParaRPr>
          </a:p>
        </p:txBody>
      </p:sp>
      <p:pic>
        <p:nvPicPr>
          <p:cNvPr id="10" name="Content Placeholder 9" descr="LCD2.jpg"/>
          <p:cNvPicPr>
            <a:picLocks noGrp="1" noChangeAspect="1"/>
          </p:cNvPicPr>
          <p:nvPr>
            <p:ph sz="half" idx="1"/>
          </p:nvPr>
        </p:nvPicPr>
        <p:blipFill>
          <a:blip r:embed="rId4" cstate="print"/>
          <a:stretch>
            <a:fillRect/>
          </a:stretch>
        </p:blipFill>
        <p:spPr>
          <a:xfrm>
            <a:off x="304800" y="2819400"/>
            <a:ext cx="4004444" cy="1996281"/>
          </a:xfrm>
        </p:spPr>
      </p:pic>
      <p:sp>
        <p:nvSpPr>
          <p:cNvPr id="8" name="Content Placeholder 7"/>
          <p:cNvSpPr>
            <a:spLocks noGrp="1"/>
          </p:cNvSpPr>
          <p:nvPr>
            <p:ph sz="half" idx="2"/>
          </p:nvPr>
        </p:nvSpPr>
        <p:spPr/>
        <p:txBody>
          <a:bodyPr/>
          <a:lstStyle/>
          <a:p>
            <a:endParaRPr lang="en-US" dirty="0" smtClean="0"/>
          </a:p>
          <a:p>
            <a:r>
              <a:rPr lang="en-US" dirty="0" smtClean="0"/>
              <a:t>2 x 16 Character Display</a:t>
            </a:r>
          </a:p>
          <a:p>
            <a:endParaRPr lang="en-US" dirty="0" smtClean="0"/>
          </a:p>
          <a:p>
            <a:r>
              <a:rPr lang="en-US" dirty="0" smtClean="0"/>
              <a:t>Controlled by the Microcontroller (4-bit)</a:t>
            </a:r>
          </a:p>
          <a:p>
            <a:endParaRPr lang="en-US" dirty="0" smtClean="0"/>
          </a:p>
          <a:p>
            <a:r>
              <a:rPr lang="en-US" dirty="0" smtClean="0"/>
              <a:t>Controllable LED Backlight</a:t>
            </a:r>
          </a:p>
          <a:p>
            <a:pPr>
              <a:buNone/>
            </a:pPr>
            <a:endParaRPr lang="en-US" dirty="0"/>
          </a:p>
        </p:txBody>
      </p:sp>
      <p:pic>
        <p:nvPicPr>
          <p:cNvPr id="9" name="Picture 4" descr="C:\Users\Aaron\Desktop\Logo.png"/>
          <p:cNvPicPr>
            <a:picLocks noChangeAspect="1" noChangeArrowheads="1"/>
          </p:cNvPicPr>
          <p:nvPr/>
        </p:nvPicPr>
        <p:blipFill>
          <a:blip r:embed="rId5" cstate="print"/>
          <a:srcRect/>
          <a:stretch>
            <a:fillRect/>
          </a:stretch>
        </p:blipFill>
        <p:spPr bwMode="auto">
          <a:xfrm>
            <a:off x="6400800" y="5943600"/>
            <a:ext cx="2540000" cy="711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EA75E481-F6B8-4CED-80AE-E5D972225580}"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dirty="0" smtClean="0"/>
              <a:t>User Interface</a:t>
            </a:r>
          </a:p>
        </p:txBody>
      </p:sp>
      <p:sp>
        <p:nvSpPr>
          <p:cNvPr id="20" name="Content Placeholder 19"/>
          <p:cNvSpPr>
            <a:spLocks noGrp="1"/>
          </p:cNvSpPr>
          <p:nvPr>
            <p:ph sz="half" idx="2"/>
          </p:nvPr>
        </p:nvSpPr>
        <p:spPr/>
        <p:txBody>
          <a:bodyPr/>
          <a:lstStyle/>
          <a:p>
            <a:r>
              <a:rPr lang="en-US" dirty="0" smtClean="0"/>
              <a:t>During Water Usage</a:t>
            </a:r>
          </a:p>
          <a:p>
            <a:endParaRPr lang="en-US" dirty="0" smtClean="0"/>
          </a:p>
          <a:p>
            <a:r>
              <a:rPr lang="en-US" dirty="0" smtClean="0"/>
              <a:t>After 10 Second Delay</a:t>
            </a:r>
          </a:p>
          <a:p>
            <a:endParaRPr lang="en-US" dirty="0" smtClean="0"/>
          </a:p>
          <a:p>
            <a:endParaRPr lang="en-US" dirty="0" smtClean="0"/>
          </a:p>
          <a:p>
            <a:r>
              <a:rPr lang="en-US" dirty="0" smtClean="0"/>
              <a:t>Also Programmable for American Market:</a:t>
            </a:r>
            <a:br>
              <a:rPr lang="en-US" dirty="0" smtClean="0"/>
            </a:br>
            <a:r>
              <a:rPr lang="en-US" dirty="0" smtClean="0"/>
              <a:t>Fluid OZ, Gallon Display</a:t>
            </a:r>
            <a:endParaRPr lang="en-US" dirty="0"/>
          </a:p>
        </p:txBody>
      </p:sp>
      <p:pic>
        <p:nvPicPr>
          <p:cNvPr id="9" name="Picture 4" descr="C:\Users\Aaron\Desktop\Logo.png"/>
          <p:cNvPicPr>
            <a:picLocks noChangeAspect="1" noChangeArrowheads="1"/>
          </p:cNvPicPr>
          <p:nvPr/>
        </p:nvPicPr>
        <p:blipFill>
          <a:blip r:embed="rId5" cstate="print"/>
          <a:srcRect/>
          <a:stretch>
            <a:fillRect/>
          </a:stretch>
        </p:blipFill>
        <p:spPr bwMode="auto">
          <a:xfrm>
            <a:off x="6400800" y="5943600"/>
            <a:ext cx="2540000" cy="711200"/>
          </a:xfrm>
          <a:prstGeom prst="rect">
            <a:avLst/>
          </a:prstGeom>
          <a:noFill/>
          <a:ln w="9525">
            <a:noFill/>
            <a:miter lim="800000"/>
            <a:headEnd/>
            <a:tailEnd/>
          </a:ln>
        </p:spPr>
      </p:pic>
      <p:sp>
        <p:nvSpPr>
          <p:cNvPr id="358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2" name="Object 2"/>
          <p:cNvGraphicFramePr>
            <a:graphicFrameLocks noChangeAspect="1"/>
          </p:cNvGraphicFramePr>
          <p:nvPr/>
        </p:nvGraphicFramePr>
        <p:xfrm>
          <a:off x="152400" y="1752600"/>
          <a:ext cx="3667125" cy="819150"/>
        </p:xfrm>
        <a:graphic>
          <a:graphicData uri="http://schemas.openxmlformats.org/presentationml/2006/ole">
            <p:oleObj spid="_x0000_s35842" name="Visio" r:id="rId6" imgW="8140700" imgH="1841500" progId="">
              <p:embed/>
            </p:oleObj>
          </a:graphicData>
        </a:graphic>
      </p:graphicFrame>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4" name="Object 4"/>
          <p:cNvGraphicFramePr>
            <a:graphicFrameLocks noChangeAspect="1"/>
          </p:cNvGraphicFramePr>
          <p:nvPr/>
        </p:nvGraphicFramePr>
        <p:xfrm>
          <a:off x="914400" y="2590800"/>
          <a:ext cx="3667125" cy="819150"/>
        </p:xfrm>
        <a:graphic>
          <a:graphicData uri="http://schemas.openxmlformats.org/presentationml/2006/ole">
            <p:oleObj spid="_x0000_s35844" name="Visio" r:id="rId7" imgW="8140700" imgH="1841500" progId="">
              <p:embed/>
            </p:oleObj>
          </a:graphicData>
        </a:graphic>
      </p:graphicFrame>
      <p:sp>
        <p:nvSpPr>
          <p:cNvPr id="358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6" name="Object 6"/>
          <p:cNvGraphicFramePr>
            <a:graphicFrameLocks noChangeAspect="1"/>
          </p:cNvGraphicFramePr>
          <p:nvPr/>
        </p:nvGraphicFramePr>
        <p:xfrm>
          <a:off x="228600" y="4038600"/>
          <a:ext cx="3667125" cy="819150"/>
        </p:xfrm>
        <a:graphic>
          <a:graphicData uri="http://schemas.openxmlformats.org/presentationml/2006/ole">
            <p:oleObj spid="_x0000_s35846" name="Visio" r:id="rId8" imgW="8140700" imgH="1841500" progId="">
              <p:embed/>
            </p:oleObj>
          </a:graphicData>
        </a:graphic>
      </p:graphicFrame>
      <p:sp>
        <p:nvSpPr>
          <p:cNvPr id="358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8" name="Object 8"/>
          <p:cNvGraphicFramePr>
            <a:graphicFrameLocks noChangeAspect="1"/>
          </p:cNvGraphicFramePr>
          <p:nvPr/>
        </p:nvGraphicFramePr>
        <p:xfrm>
          <a:off x="914400" y="4876800"/>
          <a:ext cx="3667125" cy="819150"/>
        </p:xfrm>
        <a:graphic>
          <a:graphicData uri="http://schemas.openxmlformats.org/presentationml/2006/ole">
            <p:oleObj spid="_x0000_s35848" name="Visio" r:id="rId9" imgW="6654800" imgH="1511300" progId="">
              <p:embed/>
            </p:oleObj>
          </a:graphicData>
        </a:graphic>
      </p:graphicFrame>
      <p:sp>
        <p:nvSpPr>
          <p:cNvPr id="15" name="Slide Number Placeholder 14"/>
          <p:cNvSpPr>
            <a:spLocks noGrp="1"/>
          </p:cNvSpPr>
          <p:nvPr>
            <p:ph type="sldNum" sz="quarter" idx="12"/>
          </p:nvPr>
        </p:nvSpPr>
        <p:spPr/>
        <p:txBody>
          <a:bodyPr/>
          <a:lstStyle/>
          <a:p>
            <a:fld id="{EA75E481-F6B8-4CED-80AE-E5D972225580}" type="slidenum">
              <a:rPr lang="zh-TW" altLang="en-US" smtClean="0"/>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pPr eaLnBrk="1" hangingPunct="1"/>
            <a:r>
              <a:rPr lang="en-US" altLang="zh-TW" sz="5000" dirty="0" smtClean="0">
                <a:cs typeface="Tahoma" pitchFamily="34" charset="0"/>
              </a:rPr>
              <a:t>Sub parts –Flow Sensor</a:t>
            </a:r>
            <a:endParaRPr lang="en-US" altLang="zh-TW" sz="3600" dirty="0" smtClean="0">
              <a:cs typeface="Tahoma" pitchFamily="34" charset="0"/>
            </a:endParaRPr>
          </a:p>
        </p:txBody>
      </p:sp>
      <p:sp>
        <p:nvSpPr>
          <p:cNvPr id="8" name="Content Placeholder 7"/>
          <p:cNvSpPr>
            <a:spLocks noGrp="1"/>
          </p:cNvSpPr>
          <p:nvPr>
            <p:ph sz="half" idx="2"/>
          </p:nvPr>
        </p:nvSpPr>
        <p:spPr/>
        <p:txBody>
          <a:bodyPr/>
          <a:lstStyle/>
          <a:p>
            <a:r>
              <a:rPr lang="en-US" dirty="0" smtClean="0"/>
              <a:t>Hall-effect Sensor Attached to Turbine In Stream</a:t>
            </a:r>
          </a:p>
          <a:p>
            <a:r>
              <a:rPr lang="en-US" dirty="0" smtClean="0"/>
              <a:t>Limited Flow Range</a:t>
            </a:r>
          </a:p>
          <a:p>
            <a:r>
              <a:rPr lang="en-US" dirty="0" smtClean="0"/>
              <a:t>Fixed Number of Pulses Per Liter (or Gallon)</a:t>
            </a:r>
          </a:p>
          <a:p>
            <a:r>
              <a:rPr lang="en-US" dirty="0" smtClean="0"/>
              <a:t>N=2200 Pulses/Liter (8300 Pulses/Gallon)</a:t>
            </a:r>
          </a:p>
          <a:p>
            <a:endParaRPr lang="en-US" dirty="0" smtClean="0"/>
          </a:p>
          <a:p>
            <a:endParaRPr lang="en-US" dirty="0" smtClean="0"/>
          </a:p>
          <a:p>
            <a:pPr>
              <a:buNone/>
            </a:pPr>
            <a:endParaRPr lang="en-US" dirty="0" smtClean="0"/>
          </a:p>
          <a:p>
            <a:endParaRPr lang="en-US" dirty="0"/>
          </a:p>
        </p:txBody>
      </p:sp>
      <p:pic>
        <p:nvPicPr>
          <p:cNvPr id="9"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pic>
        <p:nvPicPr>
          <p:cNvPr id="6" name="Picture 1" descr="flowmeter"/>
          <p:cNvPicPr>
            <a:picLocks noChangeAspect="1" noChangeArrowheads="1"/>
          </p:cNvPicPr>
          <p:nvPr/>
        </p:nvPicPr>
        <p:blipFill>
          <a:blip r:embed="rId5" cstate="print"/>
          <a:srcRect/>
          <a:stretch>
            <a:fillRect/>
          </a:stretch>
        </p:blipFill>
        <p:spPr bwMode="auto">
          <a:xfrm>
            <a:off x="1143000" y="2895600"/>
            <a:ext cx="3019425" cy="21812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EA75E481-F6B8-4CED-80AE-E5D972225580}" type="slidenum">
              <a:rPr lang="zh-TW" altLang="en-US" smtClean="0"/>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smtClean="0"/>
              <a:t>Sub parts – Transceiver</a:t>
            </a:r>
            <a:endParaRPr lang="en-US" altLang="zh-TW" dirty="0" smtClean="0"/>
          </a:p>
        </p:txBody>
      </p:sp>
      <p:pic>
        <p:nvPicPr>
          <p:cNvPr id="13" name="Content Placeholder 12" descr="Transceiver.png"/>
          <p:cNvPicPr>
            <a:picLocks noGrp="1" noChangeAspect="1"/>
          </p:cNvPicPr>
          <p:nvPr>
            <p:ph sz="half" idx="1"/>
          </p:nvPr>
        </p:nvPicPr>
        <p:blipFill>
          <a:blip r:embed="rId3"/>
          <a:stretch>
            <a:fillRect/>
          </a:stretch>
        </p:blipFill>
        <p:spPr>
          <a:xfrm>
            <a:off x="1143000" y="2514600"/>
            <a:ext cx="2176463" cy="2176463"/>
          </a:xfrm>
        </p:spPr>
      </p:pic>
      <p:sp>
        <p:nvSpPr>
          <p:cNvPr id="12" name="Content Placeholder 11"/>
          <p:cNvSpPr>
            <a:spLocks noGrp="1"/>
          </p:cNvSpPr>
          <p:nvPr>
            <p:ph sz="half" idx="2"/>
          </p:nvPr>
        </p:nvSpPr>
        <p:spPr/>
        <p:txBody>
          <a:bodyPr/>
          <a:lstStyle/>
          <a:p>
            <a:endParaRPr lang="en-US" altLang="ko-KR" dirty="0" smtClean="0"/>
          </a:p>
          <a:p>
            <a:r>
              <a:rPr lang="en-US" altLang="ko-KR" dirty="0" smtClean="0"/>
              <a:t>Wireless Transceiver</a:t>
            </a:r>
          </a:p>
          <a:p>
            <a:pPr lvl="1"/>
            <a:r>
              <a:rPr lang="en-US" altLang="ko-KR" dirty="0" err="1" smtClean="0"/>
              <a:t>MiWi</a:t>
            </a:r>
            <a:r>
              <a:rPr lang="en-US" altLang="ko-KR" baseline="-25000" dirty="0" smtClean="0"/>
              <a:t>™</a:t>
            </a:r>
            <a:endParaRPr lang="en-US" altLang="ko-KR" dirty="0" smtClean="0"/>
          </a:p>
          <a:p>
            <a:pPr lvl="1"/>
            <a:r>
              <a:rPr lang="en-US" altLang="ko-KR" dirty="0" err="1" smtClean="0"/>
              <a:t>Zigbee</a:t>
            </a:r>
            <a:r>
              <a:rPr lang="en-US" altLang="ko-KR" baseline="-25000" dirty="0" smtClean="0"/>
              <a:t>™</a:t>
            </a:r>
            <a:endParaRPr lang="en-US" altLang="ko-KR" dirty="0" smtClean="0"/>
          </a:p>
          <a:p>
            <a:endParaRPr lang="en-US" altLang="ko-KR" dirty="0" smtClean="0"/>
          </a:p>
          <a:p>
            <a:r>
              <a:rPr lang="en-US" altLang="ko-KR" dirty="0" smtClean="0"/>
              <a:t>Connected to Microcontroller via SPI</a:t>
            </a:r>
          </a:p>
        </p:txBody>
      </p:sp>
      <p:sp>
        <p:nvSpPr>
          <p:cNvPr id="2053" name="Footer Placeholder 4"/>
          <p:cNvSpPr>
            <a:spLocks noGrp="1"/>
          </p:cNvSpPr>
          <p:nvPr>
            <p:ph type="ftr" sz="quarter" idx="11"/>
          </p:nvPr>
        </p:nvSpPr>
        <p:spPr/>
        <p:txBody>
          <a:bodyPr/>
          <a:lstStyle/>
          <a:p>
            <a:endParaRPr lang="zh-TW" altLang="zh-TW"/>
          </a:p>
        </p:txBody>
      </p:sp>
      <p:pic>
        <p:nvPicPr>
          <p:cNvPr id="9"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b="1" dirty="0" smtClean="0">
                <a:solidFill>
                  <a:schemeClr val="accent1"/>
                </a:solidFill>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Plans</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chemeClr val="accent1">
              <a:lumMod val="60000"/>
              <a:lumOff val="40000"/>
              <a:alpha val="45000"/>
            </a:scheme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smtClean="0"/>
              <a:t>Software</a:t>
            </a:r>
            <a:endParaRPr lang="en-US" altLang="zh-TW" dirty="0" smtClean="0"/>
          </a:p>
        </p:txBody>
      </p:sp>
      <p:sp>
        <p:nvSpPr>
          <p:cNvPr id="12" name="Content Placeholder 11"/>
          <p:cNvSpPr>
            <a:spLocks noGrp="1"/>
          </p:cNvSpPr>
          <p:nvPr>
            <p:ph idx="1"/>
          </p:nvPr>
        </p:nvSpPr>
        <p:spPr/>
        <p:txBody>
          <a:bodyPr/>
          <a:lstStyle/>
          <a:p>
            <a:endParaRPr lang="en-US" altLang="ko-KR" dirty="0" smtClean="0"/>
          </a:p>
          <a:p>
            <a:r>
              <a:rPr lang="en-US" altLang="ko-KR" dirty="0" smtClean="0"/>
              <a:t>Initialization</a:t>
            </a:r>
          </a:p>
          <a:p>
            <a:pPr lvl="1"/>
            <a:r>
              <a:rPr lang="en-US" altLang="ko-KR" dirty="0" smtClean="0"/>
              <a:t>LCD</a:t>
            </a:r>
          </a:p>
          <a:p>
            <a:pPr lvl="1"/>
            <a:r>
              <a:rPr lang="en-US" altLang="ko-KR" dirty="0" smtClean="0"/>
              <a:t>Transceiver</a:t>
            </a:r>
          </a:p>
          <a:p>
            <a:pPr lvl="1"/>
            <a:r>
              <a:rPr lang="en-US" altLang="ko-KR" dirty="0" smtClean="0"/>
              <a:t>Flow Sensor</a:t>
            </a:r>
          </a:p>
          <a:p>
            <a:pPr lvl="1"/>
            <a:endParaRPr lang="en-US" altLang="ko-KR" dirty="0" smtClean="0"/>
          </a:p>
          <a:p>
            <a:r>
              <a:rPr lang="en-US" altLang="ko-KR" dirty="0" smtClean="0"/>
              <a:t>Transceiver Mode</a:t>
            </a:r>
          </a:p>
        </p:txBody>
      </p:sp>
      <p:sp>
        <p:nvSpPr>
          <p:cNvPr id="2053" name="Footer Placeholder 4"/>
          <p:cNvSpPr>
            <a:spLocks noGrp="1"/>
          </p:cNvSpPr>
          <p:nvPr>
            <p:ph type="ftr" sz="quarter" idx="11"/>
          </p:nvPr>
        </p:nvSpPr>
        <p:spPr/>
        <p:txBody>
          <a:bodyPr/>
          <a:lstStyle/>
          <a:p>
            <a:endParaRPr lang="zh-TW" altLang="zh-TW"/>
          </a:p>
        </p:txBody>
      </p:sp>
      <p:pic>
        <p:nvPicPr>
          <p:cNvPr id="8" name="Picture 9" descr="F:\networkedSinks 2.png"/>
          <p:cNvPicPr>
            <a:picLocks noChangeAspect="1" noChangeArrowheads="1"/>
          </p:cNvPicPr>
          <p:nvPr/>
        </p:nvPicPr>
        <p:blipFill>
          <a:blip r:embed="rId3" cstate="print"/>
          <a:srcRect/>
          <a:stretch>
            <a:fillRect/>
          </a:stretch>
        </p:blipFill>
        <p:spPr bwMode="auto">
          <a:xfrm>
            <a:off x="4191000" y="2362200"/>
            <a:ext cx="4234944" cy="3048000"/>
          </a:xfrm>
          <a:prstGeom prst="rect">
            <a:avLst/>
          </a:prstGeom>
          <a:noFill/>
          <a:ln w="9525">
            <a:noFill/>
            <a:miter lim="800000"/>
            <a:headEnd/>
            <a:tailEnd/>
          </a:ln>
        </p:spPr>
      </p:pic>
      <p:pic>
        <p:nvPicPr>
          <p:cNvPr id="9"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dirty="0" smtClean="0"/>
              <a:t>Transmission Format</a:t>
            </a:r>
          </a:p>
        </p:txBody>
      </p:sp>
      <p:sp>
        <p:nvSpPr>
          <p:cNvPr id="12" name="Content Placeholder 11"/>
          <p:cNvSpPr>
            <a:spLocks noGrp="1"/>
          </p:cNvSpPr>
          <p:nvPr>
            <p:ph idx="1"/>
          </p:nvPr>
        </p:nvSpPr>
        <p:spPr/>
        <p:txBody>
          <a:bodyPr/>
          <a:lstStyle/>
          <a:p>
            <a:endParaRPr lang="en-US" altLang="ko-KR" dirty="0" smtClean="0"/>
          </a:p>
          <a:p>
            <a:endParaRPr lang="en-US" altLang="ko-KR" dirty="0" smtClean="0"/>
          </a:p>
          <a:p>
            <a:r>
              <a:rPr lang="en-US" altLang="ko-KR" dirty="0" smtClean="0"/>
              <a:t>Source Address – Used to Identify Node</a:t>
            </a:r>
          </a:p>
          <a:p>
            <a:r>
              <a:rPr lang="en-US" altLang="ko-KR" dirty="0" smtClean="0"/>
              <a:t>Payload</a:t>
            </a:r>
          </a:p>
          <a:p>
            <a:pPr lvl="1"/>
            <a:r>
              <a:rPr lang="en-US" altLang="ko-KR" dirty="0" smtClean="0"/>
              <a:t>Format</a:t>
            </a:r>
          </a:p>
          <a:p>
            <a:pPr lvl="2"/>
            <a:r>
              <a:rPr lang="en-US" altLang="ko-KR" dirty="0" smtClean="0"/>
              <a:t>Water Usage Data</a:t>
            </a:r>
          </a:p>
          <a:p>
            <a:pPr lvl="2"/>
            <a:r>
              <a:rPr lang="en-US" altLang="ko-KR" dirty="0" err="1" smtClean="0"/>
              <a:t>TimeStamp</a:t>
            </a:r>
            <a:endParaRPr lang="en-US" altLang="ko-KR" dirty="0" smtClean="0"/>
          </a:p>
          <a:p>
            <a:pPr lvl="2"/>
            <a:r>
              <a:rPr lang="en-US" altLang="ko-KR" dirty="0" err="1" smtClean="0"/>
              <a:t>CheckSum</a:t>
            </a:r>
            <a:endParaRPr lang="en-US" altLang="ko-KR" dirty="0" smtClean="0"/>
          </a:p>
          <a:p>
            <a:endParaRPr lang="ko-KR" altLang="en-US" dirty="0"/>
          </a:p>
        </p:txBody>
      </p:sp>
      <p:sp>
        <p:nvSpPr>
          <p:cNvPr id="2053" name="Footer Placeholder 4"/>
          <p:cNvSpPr>
            <a:spLocks noGrp="1"/>
          </p:cNvSpPr>
          <p:nvPr>
            <p:ph type="ftr" sz="quarter" idx="11"/>
          </p:nvPr>
        </p:nvSpPr>
        <p:spPr/>
        <p:txBody>
          <a:bodyPr/>
          <a:lstStyle/>
          <a:p>
            <a:endParaRPr lang="zh-TW" altLang="zh-TW"/>
          </a:p>
        </p:txBody>
      </p:sp>
      <p:pic>
        <p:nvPicPr>
          <p:cNvPr id="8" name="Picture 4" descr="C:\Users\Aaron\Desktop\Logo.png"/>
          <p:cNvPicPr>
            <a:picLocks noChangeAspect="1" noChangeArrowheads="1"/>
          </p:cNvPicPr>
          <p:nvPr/>
        </p:nvPicPr>
        <p:blipFill>
          <a:blip r:embed="rId3" cstate="print"/>
          <a:srcRect/>
          <a:stretch>
            <a:fillRect/>
          </a:stretch>
        </p:blipFill>
        <p:spPr bwMode="auto">
          <a:xfrm>
            <a:off x="6400800" y="5943600"/>
            <a:ext cx="2540000" cy="711200"/>
          </a:xfrm>
          <a:prstGeom prst="rect">
            <a:avLst/>
          </a:prstGeom>
          <a:noFill/>
          <a:ln w="9525">
            <a:noFill/>
            <a:miter lim="800000"/>
            <a:headEnd/>
            <a:tailEnd/>
          </a:ln>
        </p:spPr>
      </p:pic>
      <p:pic>
        <p:nvPicPr>
          <p:cNvPr id="78850" name="Picture 2" descr="C:\Documents and Settings\Administrator\My Documents\Spring10\440\FinalDemo\Sample Packet.JPG"/>
          <p:cNvPicPr>
            <a:picLocks noChangeAspect="1" noChangeArrowheads="1"/>
          </p:cNvPicPr>
          <p:nvPr/>
        </p:nvPicPr>
        <p:blipFill>
          <a:blip r:embed="rId4"/>
          <a:srcRect/>
          <a:stretch>
            <a:fillRect/>
          </a:stretch>
        </p:blipFill>
        <p:spPr bwMode="auto">
          <a:xfrm>
            <a:off x="0" y="1905000"/>
            <a:ext cx="9144000" cy="46554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dirty="0" smtClean="0"/>
              <a:t>Transmission Format</a:t>
            </a:r>
          </a:p>
        </p:txBody>
      </p:sp>
      <p:sp>
        <p:nvSpPr>
          <p:cNvPr id="12" name="Content Placeholder 11"/>
          <p:cNvSpPr>
            <a:spLocks noGrp="1"/>
          </p:cNvSpPr>
          <p:nvPr>
            <p:ph idx="1"/>
          </p:nvPr>
        </p:nvSpPr>
        <p:spPr/>
        <p:txBody>
          <a:bodyPr>
            <a:normAutofit lnSpcReduction="10000"/>
          </a:bodyPr>
          <a:lstStyle/>
          <a:p>
            <a:endParaRPr lang="en-US" altLang="ko-KR" dirty="0" smtClean="0"/>
          </a:p>
          <a:p>
            <a:endParaRPr lang="en-US" altLang="ko-KR" dirty="0" smtClean="0"/>
          </a:p>
          <a:p>
            <a:r>
              <a:rPr lang="en-US" altLang="ko-KR" dirty="0" smtClean="0"/>
              <a:t>Message Received</a:t>
            </a:r>
          </a:p>
          <a:p>
            <a:r>
              <a:rPr lang="en-US" altLang="ko-KR" dirty="0" smtClean="0"/>
              <a:t>Calculate and Verify Checksum</a:t>
            </a:r>
          </a:p>
          <a:p>
            <a:r>
              <a:rPr lang="en-US" altLang="ko-KR" dirty="0" smtClean="0"/>
              <a:t>After Checksum, Check Format</a:t>
            </a:r>
          </a:p>
          <a:p>
            <a:r>
              <a:rPr lang="en-US" altLang="ko-KR" dirty="0" smtClean="0"/>
              <a:t>After Format, Check Received Water Usage Data</a:t>
            </a:r>
          </a:p>
          <a:p>
            <a:r>
              <a:rPr lang="en-US" altLang="ko-KR" dirty="0" smtClean="0"/>
              <a:t>If Same as Old, Ignore. If New, Update.</a:t>
            </a:r>
          </a:p>
        </p:txBody>
      </p:sp>
      <p:sp>
        <p:nvSpPr>
          <p:cNvPr id="2053" name="Footer Placeholder 4"/>
          <p:cNvSpPr>
            <a:spLocks noGrp="1"/>
          </p:cNvSpPr>
          <p:nvPr>
            <p:ph type="ftr" sz="quarter" idx="11"/>
          </p:nvPr>
        </p:nvSpPr>
        <p:spPr/>
        <p:txBody>
          <a:bodyPr/>
          <a:lstStyle/>
          <a:p>
            <a:endParaRPr lang="zh-TW" altLang="zh-TW"/>
          </a:p>
        </p:txBody>
      </p:sp>
      <p:pic>
        <p:nvPicPr>
          <p:cNvPr id="8" name="Picture 4" descr="C:\Users\Aaron\Desktop\Logo.png"/>
          <p:cNvPicPr>
            <a:picLocks noChangeAspect="1" noChangeArrowheads="1"/>
          </p:cNvPicPr>
          <p:nvPr/>
        </p:nvPicPr>
        <p:blipFill>
          <a:blip r:embed="rId3" cstate="print"/>
          <a:srcRect/>
          <a:stretch>
            <a:fillRect/>
          </a:stretch>
        </p:blipFill>
        <p:spPr bwMode="auto">
          <a:xfrm>
            <a:off x="6400800" y="5943600"/>
            <a:ext cx="2540000" cy="711200"/>
          </a:xfrm>
          <a:prstGeom prst="rect">
            <a:avLst/>
          </a:prstGeom>
          <a:noFill/>
          <a:ln w="9525">
            <a:noFill/>
            <a:miter lim="800000"/>
            <a:headEnd/>
            <a:tailEnd/>
          </a:ln>
        </p:spPr>
      </p:pic>
      <p:pic>
        <p:nvPicPr>
          <p:cNvPr id="78850" name="Picture 2" descr="C:\Documents and Settings\Administrator\My Documents\Spring10\440\FinalDemo\Sample Packet.JPG"/>
          <p:cNvPicPr>
            <a:picLocks noChangeAspect="1" noChangeArrowheads="1"/>
          </p:cNvPicPr>
          <p:nvPr/>
        </p:nvPicPr>
        <p:blipFill>
          <a:blip r:embed="rId4"/>
          <a:srcRect/>
          <a:stretch>
            <a:fillRect/>
          </a:stretch>
        </p:blipFill>
        <p:spPr bwMode="auto">
          <a:xfrm>
            <a:off x="0" y="1905000"/>
            <a:ext cx="9144000" cy="46554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dirty="0" smtClean="0"/>
              <a:t>Potential Network Problems</a:t>
            </a:r>
          </a:p>
        </p:txBody>
      </p:sp>
      <p:sp>
        <p:nvSpPr>
          <p:cNvPr id="10" name="Content Placeholder 9"/>
          <p:cNvSpPr>
            <a:spLocks noGrp="1"/>
          </p:cNvSpPr>
          <p:nvPr>
            <p:ph idx="1"/>
          </p:nvPr>
        </p:nvSpPr>
        <p:spPr/>
        <p:txBody>
          <a:bodyPr/>
          <a:lstStyle/>
          <a:p>
            <a:endParaRPr lang="en-US" altLang="ko-KR" dirty="0" smtClean="0"/>
          </a:p>
          <a:p>
            <a:r>
              <a:rPr lang="en-US" altLang="ko-KR" dirty="0" smtClean="0"/>
              <a:t>Lost Power, and Reset</a:t>
            </a:r>
          </a:p>
          <a:p>
            <a:pPr lvl="1"/>
            <a:r>
              <a:rPr lang="en-US" altLang="ko-KR" dirty="0" smtClean="0"/>
              <a:t>Transceiver Will Reconnect to Network</a:t>
            </a:r>
          </a:p>
          <a:p>
            <a:r>
              <a:rPr lang="en-US" altLang="ko-KR" dirty="0" smtClean="0"/>
              <a:t>Receiving Node Out of Range</a:t>
            </a:r>
          </a:p>
          <a:p>
            <a:pPr lvl="1"/>
            <a:r>
              <a:rPr lang="en-US" altLang="ko-KR" dirty="0" smtClean="0"/>
              <a:t>Indirect Messaging as Potential Solution</a:t>
            </a:r>
          </a:p>
          <a:p>
            <a:r>
              <a:rPr lang="en-US" altLang="ko-KR" dirty="0" smtClean="0"/>
              <a:t>Receiving Bad or Incorrect Messages</a:t>
            </a:r>
          </a:p>
          <a:p>
            <a:pPr lvl="1"/>
            <a:r>
              <a:rPr lang="en-US" altLang="ko-KR" dirty="0" smtClean="0"/>
              <a:t>Check Consistency of Data and Ignore If Bad</a:t>
            </a:r>
          </a:p>
          <a:p>
            <a:endParaRPr lang="en-US" altLang="ko-KR" dirty="0" smtClean="0"/>
          </a:p>
        </p:txBody>
      </p:sp>
      <p:sp>
        <p:nvSpPr>
          <p:cNvPr id="2053" name="Footer Placeholder 4"/>
          <p:cNvSpPr>
            <a:spLocks noGrp="1"/>
          </p:cNvSpPr>
          <p:nvPr>
            <p:ph type="ftr" sz="quarter" idx="11"/>
          </p:nvPr>
        </p:nvSpPr>
        <p:spPr/>
        <p:txBody>
          <a:bodyPr/>
          <a:lstStyle/>
          <a:p>
            <a:endParaRPr lang="zh-TW" altLang="zh-TW"/>
          </a:p>
        </p:txBody>
      </p:sp>
      <p:pic>
        <p:nvPicPr>
          <p:cNvPr id="7" name="Picture 4" descr="C:\Users\Aaron\Desktop\Logo.png"/>
          <p:cNvPicPr>
            <a:picLocks noChangeAspect="1" noChangeArrowheads="1"/>
          </p:cNvPicPr>
          <p:nvPr/>
        </p:nvPicPr>
        <p:blipFill>
          <a:blip r:embed="rId3"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p:txBody>
          <a:bodyPr/>
          <a:lstStyle/>
          <a:p>
            <a:r>
              <a:rPr lang="en-US" altLang="zh-TW" dirty="0" smtClean="0"/>
              <a:t>Potential Network Improvements</a:t>
            </a:r>
          </a:p>
        </p:txBody>
      </p:sp>
      <p:sp>
        <p:nvSpPr>
          <p:cNvPr id="10" name="Content Placeholder 9"/>
          <p:cNvSpPr>
            <a:spLocks noGrp="1"/>
          </p:cNvSpPr>
          <p:nvPr>
            <p:ph idx="1"/>
          </p:nvPr>
        </p:nvSpPr>
        <p:spPr/>
        <p:txBody>
          <a:bodyPr/>
          <a:lstStyle/>
          <a:p>
            <a:endParaRPr lang="en-US" altLang="ko-KR" dirty="0" smtClean="0"/>
          </a:p>
          <a:p>
            <a:r>
              <a:rPr lang="en-US" altLang="ko-KR" dirty="0" smtClean="0"/>
              <a:t>Enhanced Network Security</a:t>
            </a:r>
          </a:p>
          <a:p>
            <a:pPr lvl="1"/>
            <a:r>
              <a:rPr lang="en-US" altLang="ko-KR" dirty="0" smtClean="0"/>
              <a:t>Encoded Message Using CRC and Encryption</a:t>
            </a:r>
          </a:p>
          <a:p>
            <a:pPr lvl="1"/>
            <a:endParaRPr lang="en-US" altLang="ko-KR" dirty="0" smtClean="0"/>
          </a:p>
          <a:p>
            <a:r>
              <a:rPr lang="en-US" altLang="ko-KR" dirty="0" smtClean="0"/>
              <a:t>Increased Range</a:t>
            </a:r>
          </a:p>
          <a:p>
            <a:pPr lvl="1"/>
            <a:r>
              <a:rPr lang="en-US" altLang="ko-KR" dirty="0" smtClean="0"/>
              <a:t>Device Hopping.</a:t>
            </a:r>
          </a:p>
          <a:p>
            <a:endParaRPr lang="en-US" altLang="ko-KR" dirty="0" smtClean="0"/>
          </a:p>
          <a:p>
            <a:endParaRPr lang="en-US" altLang="ko-KR" dirty="0" smtClean="0"/>
          </a:p>
        </p:txBody>
      </p:sp>
      <p:sp>
        <p:nvSpPr>
          <p:cNvPr id="2053" name="Footer Placeholder 4"/>
          <p:cNvSpPr>
            <a:spLocks noGrp="1"/>
          </p:cNvSpPr>
          <p:nvPr>
            <p:ph type="ftr" sz="quarter" idx="11"/>
          </p:nvPr>
        </p:nvSpPr>
        <p:spPr/>
        <p:txBody>
          <a:bodyPr/>
          <a:lstStyle/>
          <a:p>
            <a:endParaRPr lang="zh-TW" altLang="zh-TW"/>
          </a:p>
        </p:txBody>
      </p:sp>
      <p:pic>
        <p:nvPicPr>
          <p:cNvPr id="7" name="Picture 4" descr="C:\Users\Aaron\Desktop\Logo.png"/>
          <p:cNvPicPr>
            <a:picLocks noChangeAspect="1" noChangeArrowheads="1"/>
          </p:cNvPicPr>
          <p:nvPr/>
        </p:nvPicPr>
        <p:blipFill>
          <a:blip r:embed="rId3"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Video Demo - Installation</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 name="Completed_Installation.mp4">
            <a:hlinkClick r:id="" action="ppaction://media"/>
          </p:cNvPr>
          <p:cNvPicPr/>
          <p:nvPr>
            <p:ph idx="1"/>
            <a:videoFile r:link="rId1"/>
          </p:nvPr>
        </p:nvPicPr>
        <p:blipFill>
          <a:blip r:embed="rId5"/>
          <a:stretch>
            <a:fillRect/>
          </a:stretch>
        </p:blipFill>
        <p:spPr>
          <a:xfrm>
            <a:off x="0" y="0"/>
            <a:ext cx="9144000" cy="6858000"/>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2562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Video Demo – Network Update</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 name="Complete_Networking.mp4">
            <a:hlinkClick r:id="" action="ppaction://media"/>
          </p:cNvPr>
          <p:cNvPicPr/>
          <p:nvPr>
            <p:ph idx="1"/>
            <a:videoFile r:link="rId1"/>
          </p:nvPr>
        </p:nvPicPr>
        <p:blipFill>
          <a:blip r:embed="rId5"/>
          <a:stretch>
            <a:fillRect/>
          </a:stretch>
        </p:blipFill>
        <p:spPr>
          <a:xfrm>
            <a:off x="0" y="0"/>
            <a:ext cx="9143999" cy="6858000"/>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546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Video Demo – Test 1</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 name="Complete_Test1.mp4">
            <a:hlinkClick r:id="" action="ppaction://media"/>
          </p:cNvPr>
          <p:cNvPicPr/>
          <p:nvPr>
            <p:ph idx="1"/>
            <a:videoFile r:link="rId1"/>
          </p:nvPr>
        </p:nvPicPr>
        <p:blipFill>
          <a:blip r:embed="rId5"/>
          <a:stretch>
            <a:fillRect/>
          </a:stretch>
        </p:blipFill>
        <p:spPr>
          <a:xfrm>
            <a:off x="0" y="-1"/>
            <a:ext cx="9144000" cy="6858001"/>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5036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normAutofit fontScale="90000"/>
          </a:bodyPr>
          <a:lstStyle/>
          <a:p>
            <a:pPr eaLnBrk="1" hangingPunct="1"/>
            <a:r>
              <a:rPr lang="en-US" altLang="zh-TW" dirty="0" smtClean="0">
                <a:latin typeface="Tahoma" pitchFamily="34" charset="0"/>
                <a:cs typeface="Tahoma" pitchFamily="34" charset="0"/>
              </a:rPr>
              <a:t>Video Demo – Test 2 Simultaneous Update </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 name="Complete_Test2.mp4">
            <a:hlinkClick r:id="" action="ppaction://media"/>
          </p:cNvPr>
          <p:cNvPicPr/>
          <p:nvPr>
            <p:ph idx="1"/>
            <a:videoFile r:link="rId1"/>
          </p:nvPr>
        </p:nvPicPr>
        <p:blipFill>
          <a:blip r:embed="rId5"/>
          <a:stretch>
            <a:fillRect/>
          </a:stretch>
        </p:blipFill>
        <p:spPr>
          <a:xfrm>
            <a:off x="0" y="0"/>
            <a:ext cx="9144000" cy="6858000"/>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805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normAutofit/>
          </a:bodyPr>
          <a:lstStyle/>
          <a:p>
            <a:pPr eaLnBrk="1" hangingPunct="1"/>
            <a:r>
              <a:rPr lang="en-US" altLang="zh-TW" dirty="0" smtClean="0">
                <a:latin typeface="Tahoma" pitchFamily="34" charset="0"/>
                <a:cs typeface="Tahoma" pitchFamily="34" charset="0"/>
              </a:rPr>
              <a:t>Video Demo –</a:t>
            </a:r>
            <a:r>
              <a:rPr lang="en-US" altLang="zh-TW" dirty="0" smtClean="0">
                <a:latin typeface="Tahoma" pitchFamily="34" charset="0"/>
                <a:cs typeface="Tahoma" pitchFamily="34" charset="0"/>
              </a:rPr>
              <a:t> Accuracy Test</a:t>
            </a:r>
            <a:endParaRPr lang="en-US" altLang="zh-TW" dirty="0" smtClean="0">
              <a:latin typeface="Tahoma" pitchFamily="34" charset="0"/>
              <a:cs typeface="Tahoma" pitchFamily="34" charset="0"/>
            </a:endParaRP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 name="Complete_TestAccuracy.mp4">
            <a:hlinkClick r:id="" action="ppaction://media"/>
          </p:cNvPr>
          <p:cNvPicPr/>
          <p:nvPr>
            <p:ph idx="1"/>
            <a:videoFile r:link="rId1"/>
          </p:nvPr>
        </p:nvPicPr>
        <p:blipFill>
          <a:blip r:embed="rId5"/>
          <a:stretch>
            <a:fillRect/>
          </a:stretch>
        </p:blipFill>
        <p:spPr>
          <a:xfrm>
            <a:off x="0" y="0"/>
            <a:ext cx="9144000" cy="6858000"/>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3768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Further Applications</a:t>
            </a:r>
          </a:p>
        </p:txBody>
      </p:sp>
      <p:sp>
        <p:nvSpPr>
          <p:cNvPr id="5124" name="Rectangle 3"/>
          <p:cNvSpPr>
            <a:spLocks noGrp="1" noChangeArrowheads="1"/>
          </p:cNvSpPr>
          <p:nvPr>
            <p:ph idx="1"/>
          </p:nvPr>
        </p:nvSpPr>
        <p:spPr>
          <a:xfrm>
            <a:off x="457200" y="2057400"/>
            <a:ext cx="8229600" cy="4068763"/>
          </a:xfrm>
        </p:spPr>
        <p:txBody>
          <a:bodyPr>
            <a:normAutofit/>
          </a:bodyPr>
          <a:lstStyle/>
          <a:p>
            <a:pPr eaLnBrk="1" hangingPunct="1">
              <a:lnSpc>
                <a:spcPct val="70000"/>
              </a:lnSpc>
            </a:pPr>
            <a:r>
              <a:rPr lang="en-US" altLang="zh-TW" sz="2800" dirty="0" smtClean="0"/>
              <a:t>Cooking</a:t>
            </a:r>
          </a:p>
          <a:p>
            <a:pPr eaLnBrk="1" hangingPunct="1">
              <a:lnSpc>
                <a:spcPct val="70000"/>
              </a:lnSpc>
            </a:pPr>
            <a:endParaRPr lang="en-US" altLang="zh-TW" sz="2800" dirty="0" smtClean="0"/>
          </a:p>
          <a:p>
            <a:pPr>
              <a:lnSpc>
                <a:spcPct val="70000"/>
              </a:lnSpc>
            </a:pPr>
            <a:r>
              <a:rPr lang="en-US" altLang="zh-TW" sz="2800" dirty="0" smtClean="0"/>
              <a:t>Gardening, Lawn Watering</a:t>
            </a:r>
          </a:p>
          <a:p>
            <a:pPr eaLnBrk="1" hangingPunct="1">
              <a:lnSpc>
                <a:spcPct val="70000"/>
              </a:lnSpc>
            </a:pPr>
            <a:endParaRPr lang="en-US" altLang="zh-TW" sz="2800" dirty="0" smtClean="0"/>
          </a:p>
          <a:p>
            <a:pPr eaLnBrk="1" hangingPunct="1">
              <a:lnSpc>
                <a:spcPct val="70000"/>
              </a:lnSpc>
            </a:pPr>
            <a:r>
              <a:rPr lang="en-US" altLang="zh-TW" sz="2800" dirty="0" smtClean="0"/>
              <a:t>Industrial Use, Leak Detection, Municipal Monitoring</a:t>
            </a:r>
          </a:p>
          <a:p>
            <a:pPr eaLnBrk="1" hangingPunct="1">
              <a:lnSpc>
                <a:spcPct val="70000"/>
              </a:lnSpc>
            </a:pPr>
            <a:endParaRPr lang="en-US" altLang="zh-TW" sz="2800" dirty="0" smtClean="0"/>
          </a:p>
          <a:p>
            <a:pPr eaLnBrk="1" hangingPunct="1">
              <a:lnSpc>
                <a:spcPct val="70000"/>
              </a:lnSpc>
            </a:pPr>
            <a:r>
              <a:rPr lang="en-US" altLang="zh-TW" sz="2800" dirty="0" smtClean="0"/>
              <a:t>Suite management for Landlords</a:t>
            </a:r>
          </a:p>
          <a:p>
            <a:pPr eaLnBrk="1" hangingPunct="1">
              <a:lnSpc>
                <a:spcPct val="70000"/>
              </a:lnSpc>
            </a:pPr>
            <a:endParaRPr lang="en-US" altLang="zh-TW" sz="2800" dirty="0" smtClean="0"/>
          </a:p>
          <a:p>
            <a:pPr eaLnBrk="1" hangingPunct="1">
              <a:lnSpc>
                <a:spcPct val="70000"/>
              </a:lnSpc>
            </a:pPr>
            <a:endParaRPr lang="en-US" altLang="zh-TW" sz="2800" dirty="0" smtClean="0"/>
          </a:p>
          <a:p>
            <a:pPr eaLnBrk="1" hangingPunct="1">
              <a:lnSpc>
                <a:spcPct val="80000"/>
              </a:lnSpc>
              <a:buFontTx/>
              <a:buNone/>
            </a:pPr>
            <a:endParaRPr dirty="0" smtClean="0"/>
          </a:p>
          <a:p>
            <a:pPr eaLnBrk="1" hangingPunct="1">
              <a:lnSpc>
                <a:spcPct val="80000"/>
              </a:lnSpc>
              <a:buFontTx/>
              <a:buNone/>
            </a:pPr>
            <a:endParaRPr lang="en-US" altLang="zh-TW" sz="2500" dirty="0" smtClean="0"/>
          </a:p>
          <a:p>
            <a:pPr eaLnBrk="1" hangingPunct="1">
              <a:lnSpc>
                <a:spcPct val="80000"/>
              </a:lnSpc>
              <a:buFontTx/>
              <a:buNone/>
            </a:pPr>
            <a:endParaRPr lang="en-US" altLang="zh-TW" sz="2500"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Who We Are</a:t>
            </a:r>
            <a:endParaRPr lang="en-US" altLang="zh-TW" sz="3600" dirty="0" smtClean="0">
              <a:cs typeface="Tahoma" pitchFamily="34" charset="0"/>
            </a:endParaRPr>
          </a:p>
        </p:txBody>
      </p:sp>
      <p:sp>
        <p:nvSpPr>
          <p:cNvPr id="11" name="TextBox 10"/>
          <p:cNvSpPr txBox="1"/>
          <p:nvPr/>
        </p:nvSpPr>
        <p:spPr>
          <a:xfrm>
            <a:off x="533400" y="1828800"/>
            <a:ext cx="8153400" cy="4031873"/>
          </a:xfrm>
          <a:prstGeom prst="rect">
            <a:avLst/>
          </a:prstGeom>
          <a:noFill/>
        </p:spPr>
        <p:txBody>
          <a:bodyPr wrap="square">
            <a:spAutoFit/>
          </a:bodyPr>
          <a:lstStyle/>
          <a:p>
            <a:pPr>
              <a:lnSpc>
                <a:spcPct val="80000"/>
              </a:lnSpc>
            </a:pPr>
            <a:r>
              <a:rPr lang="en-US" altLang="zh-TW" sz="3600" b="1" dirty="0" smtClean="0"/>
              <a:t>The Team:</a:t>
            </a:r>
          </a:p>
          <a:p>
            <a:pPr>
              <a:lnSpc>
                <a:spcPct val="80000"/>
              </a:lnSpc>
            </a:pPr>
            <a:r>
              <a:rPr lang="en-US" altLang="zh-TW" sz="3600" dirty="0" smtClean="0"/>
              <a:t>CEO : </a:t>
            </a:r>
            <a:r>
              <a:rPr lang="en-US" altLang="zh-TW" sz="3600" dirty="0" err="1" smtClean="0"/>
              <a:t>SoncaTeng</a:t>
            </a:r>
            <a:endParaRPr lang="en-US" altLang="zh-TW" sz="3600" dirty="0" smtClean="0"/>
          </a:p>
          <a:p>
            <a:pPr>
              <a:lnSpc>
                <a:spcPct val="80000"/>
              </a:lnSpc>
            </a:pPr>
            <a:r>
              <a:rPr lang="en-US" altLang="zh-TW" sz="2000" b="1" dirty="0" smtClean="0"/>
              <a:t>Project Lead | Electronics Design | Wireless Development</a:t>
            </a:r>
          </a:p>
          <a:p>
            <a:pPr>
              <a:lnSpc>
                <a:spcPct val="80000"/>
              </a:lnSpc>
            </a:pPr>
            <a:endParaRPr lang="en-US" altLang="zh-TW" sz="2000" b="1" dirty="0" smtClean="0"/>
          </a:p>
          <a:p>
            <a:pPr>
              <a:lnSpc>
                <a:spcPct val="80000"/>
              </a:lnSpc>
            </a:pPr>
            <a:r>
              <a:rPr lang="en-US" altLang="zh-TW" sz="3600" dirty="0" smtClean="0"/>
              <a:t>COO: Michael </a:t>
            </a:r>
            <a:r>
              <a:rPr lang="en-US" altLang="zh-TW" sz="3600" dirty="0" err="1" smtClean="0"/>
              <a:t>Hou</a:t>
            </a:r>
            <a:endParaRPr lang="en-US" altLang="zh-TW" sz="3600" dirty="0" smtClean="0"/>
          </a:p>
          <a:p>
            <a:pPr>
              <a:lnSpc>
                <a:spcPct val="80000"/>
              </a:lnSpc>
            </a:pPr>
            <a:r>
              <a:rPr lang="en-US" altLang="zh-TW" sz="2000" b="1" dirty="0" smtClean="0"/>
              <a:t>Software Integration | Mechanical Design | </a:t>
            </a:r>
            <a:r>
              <a:rPr lang="en-US" altLang="zh-TW" sz="2000" b="1" dirty="0" err="1" smtClean="0"/>
              <a:t>Solidworks</a:t>
            </a:r>
            <a:r>
              <a:rPr lang="en-US" altLang="zh-TW" sz="2000" b="1" dirty="0" smtClean="0"/>
              <a:t> Modeler</a:t>
            </a:r>
          </a:p>
          <a:p>
            <a:pPr>
              <a:lnSpc>
                <a:spcPct val="80000"/>
              </a:lnSpc>
            </a:pPr>
            <a:endParaRPr lang="en-US" altLang="zh-TW" sz="2000" dirty="0" smtClean="0"/>
          </a:p>
          <a:p>
            <a:pPr>
              <a:lnSpc>
                <a:spcPct val="80000"/>
              </a:lnSpc>
            </a:pPr>
            <a:r>
              <a:rPr lang="en-US" altLang="zh-TW" sz="3600" dirty="0" smtClean="0"/>
              <a:t>CFO : </a:t>
            </a:r>
            <a:r>
              <a:rPr lang="en-US" altLang="zh-TW" sz="3600" dirty="0" err="1" smtClean="0"/>
              <a:t>Kwang</a:t>
            </a:r>
            <a:r>
              <a:rPr lang="en-US" altLang="zh-TW" sz="3600" dirty="0" smtClean="0"/>
              <a:t>-young Lee</a:t>
            </a:r>
          </a:p>
          <a:p>
            <a:pPr>
              <a:lnSpc>
                <a:spcPct val="80000"/>
              </a:lnSpc>
            </a:pPr>
            <a:r>
              <a:rPr lang="en-US" altLang="zh-TW" sz="2000" b="1" dirty="0" smtClean="0"/>
              <a:t>Finance Manager | Software Lead | LCD and Flow Sensor Programming</a:t>
            </a:r>
          </a:p>
          <a:p>
            <a:pPr>
              <a:lnSpc>
                <a:spcPct val="80000"/>
              </a:lnSpc>
            </a:pPr>
            <a:endParaRPr lang="en-US" altLang="zh-TW" sz="2000" dirty="0" smtClean="0"/>
          </a:p>
          <a:p>
            <a:pPr>
              <a:lnSpc>
                <a:spcPct val="80000"/>
              </a:lnSpc>
            </a:pPr>
            <a:r>
              <a:rPr lang="en-US" altLang="zh-TW" sz="3600" dirty="0" smtClean="0"/>
              <a:t>CTO : Aaron </a:t>
            </a:r>
            <a:r>
              <a:rPr lang="en-US" altLang="zh-TW" sz="3600" dirty="0" err="1" smtClean="0"/>
              <a:t>Marcano</a:t>
            </a:r>
            <a:endParaRPr lang="en-US" altLang="zh-TW" sz="3600" dirty="0" smtClean="0"/>
          </a:p>
          <a:p>
            <a:pPr>
              <a:lnSpc>
                <a:spcPct val="80000"/>
              </a:lnSpc>
            </a:pPr>
            <a:r>
              <a:rPr lang="en-US" altLang="zh-TW" sz="2000" b="1" dirty="0" smtClean="0"/>
              <a:t>Systems Integration | Lead Wireless System Developer | Team Motivator</a:t>
            </a:r>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A75E481-F6B8-4CED-80AE-E5D972225580}"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Proposed Budget</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graphicFrame>
        <p:nvGraphicFramePr>
          <p:cNvPr id="13" name="Table 12"/>
          <p:cNvGraphicFramePr>
            <a:graphicFrameLocks noGrp="1"/>
          </p:cNvGraphicFramePr>
          <p:nvPr/>
        </p:nvGraphicFramePr>
        <p:xfrm>
          <a:off x="762000" y="1889760"/>
          <a:ext cx="7543800" cy="3680459"/>
        </p:xfrm>
        <a:graphic>
          <a:graphicData uri="http://schemas.openxmlformats.org/drawingml/2006/table">
            <a:tbl>
              <a:tblPr/>
              <a:tblGrid>
                <a:gridCol w="3876040"/>
                <a:gridCol w="162560"/>
                <a:gridCol w="1143000"/>
                <a:gridCol w="1219200"/>
                <a:gridCol w="1143000"/>
              </a:tblGrid>
              <a:tr h="385572">
                <a:tc>
                  <a:txBody>
                    <a:bodyPr/>
                    <a:lstStyle/>
                    <a:p>
                      <a:pPr algn="ctr">
                        <a:lnSpc>
                          <a:spcPct val="115000"/>
                        </a:lnSpc>
                      </a:pPr>
                      <a:r>
                        <a:rPr lang="en-US" sz="1400" dirty="0">
                          <a:latin typeface="Calibri"/>
                        </a:rPr>
                        <a:t>Part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n-US" sz="1400" dirty="0">
                          <a:latin typeface="Calibri"/>
                        </a:rPr>
                        <a:t>Number of Units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n-US" sz="1400" dirty="0">
                          <a:latin typeface="Calibri"/>
                        </a:rPr>
                        <a:t>Individual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n-US" sz="1400" dirty="0">
                          <a:latin typeface="Calibri"/>
                        </a:rPr>
                        <a:t>Total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gridSpan="5">
                  <a:txBody>
                    <a:bodyPr/>
                    <a:lstStyle/>
                    <a:p>
                      <a:pPr algn="l">
                        <a:lnSpc>
                          <a:spcPct val="115000"/>
                        </a:lnSpc>
                      </a:pPr>
                      <a:r>
                        <a:rPr lang="en-US" sz="1400" b="1" dirty="0">
                          <a:latin typeface="Calibri"/>
                        </a:rPr>
                        <a:t>Mechanical Parts</a:t>
                      </a:r>
                      <a:endParaRPr lang="en-US" sz="1400" dirty="0">
                        <a:latin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a:lnSpc>
                          <a:spcPct val="115000"/>
                        </a:lnSpc>
                      </a:pPr>
                      <a:r>
                        <a:rPr lang="en-US" sz="1400" dirty="0">
                          <a:latin typeface="Calibri"/>
                        </a:rPr>
                        <a:t>OMEGA Flow Sensor  (FTB2004)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95.00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285.00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dirty="0">
                          <a:latin typeface="Calibri"/>
                        </a:rPr>
                        <a:t>RONA Faucets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25.00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75.00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dirty="0">
                          <a:latin typeface="Calibri"/>
                        </a:rPr>
                        <a:t>Various Fittings, Hoses, Tubes, Clamps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40.00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40.00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b="1" dirty="0">
                          <a:latin typeface="Calibri"/>
                        </a:rPr>
                        <a:t>Electronic Parts</a:t>
                      </a:r>
                      <a:endParaRPr lang="en-US" sz="1400" dirty="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rPr>
                        <a:t>MICROCHIP 16bit PIC (PIC24F16KA102)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dirty="0">
                          <a:latin typeface="Calibri"/>
                        </a:rPr>
                        <a:t>MICROCHIP RF Module (MRF24J40)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60.00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rPr>
                        <a:t>MICROCHIP PIC Programmer (PICkit 3 ICD)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rPr>
                        <a:t>MICROCHIP RF Dev Board (PICDEM 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rPr>
                        <a:t>NEWHAVEN 2x16 LCD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45.00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ea typeface="바탕"/>
                        </a:rPr>
                        <a:t>Miscellaneous Parts </a:t>
                      </a:r>
                      <a:endParaRPr lang="en-US" sz="140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a:latin typeface="Calibri"/>
                        </a:rPr>
                        <a:t>Taxes &amp; Shipping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lnSpc>
                          <a:spcPct val="115000"/>
                        </a:lnSpc>
                      </a:pPr>
                      <a:r>
                        <a:rPr lang="en-US" sz="1400" b="1">
                          <a:latin typeface="Calibri"/>
                        </a:rPr>
                        <a:t>TOTAL</a:t>
                      </a:r>
                      <a:endParaRPr lang="en-US" sz="140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dirty="0">
                          <a:latin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n-US" sz="1400" b="1" dirty="0">
                          <a:latin typeface="Calibri"/>
                        </a:rPr>
                        <a:t>$821.00</a:t>
                      </a:r>
                      <a:endParaRPr lang="en-US" sz="1400" dirty="0">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r>
              <a:rPr lang="en-US" altLang="zh-TW" dirty="0" smtClean="0"/>
              <a:t>Actual Cost - Mechanical</a:t>
            </a:r>
          </a:p>
        </p:txBody>
      </p:sp>
      <p:sp>
        <p:nvSpPr>
          <p:cNvPr id="5125" name="Footer Placeholder 4"/>
          <p:cNvSpPr>
            <a:spLocks noGrp="1"/>
          </p:cNvSpPr>
          <p:nvPr>
            <p:ph type="ftr" sz="quarter" idx="11"/>
          </p:nvPr>
        </p:nvSpPr>
        <p:spPr/>
        <p:txBody>
          <a:bodyPr/>
          <a:lstStyle/>
          <a:p>
            <a:endParaRPr lang="zh-TW" altLang="zh-TW"/>
          </a:p>
        </p:txBody>
      </p:sp>
      <p:graphicFrame>
        <p:nvGraphicFramePr>
          <p:cNvPr id="9" name="Table 8"/>
          <p:cNvGraphicFramePr>
            <a:graphicFrameLocks noGrp="1"/>
          </p:cNvGraphicFramePr>
          <p:nvPr/>
        </p:nvGraphicFramePr>
        <p:xfrm>
          <a:off x="228600" y="1752600"/>
          <a:ext cx="8762999" cy="4133811"/>
        </p:xfrm>
        <a:graphic>
          <a:graphicData uri="http://schemas.openxmlformats.org/drawingml/2006/table">
            <a:tbl>
              <a:tblPr/>
              <a:tblGrid>
                <a:gridCol w="2743200"/>
                <a:gridCol w="990600"/>
                <a:gridCol w="762000"/>
                <a:gridCol w="1295400"/>
                <a:gridCol w="609600"/>
                <a:gridCol w="762000"/>
                <a:gridCol w="838200"/>
                <a:gridCol w="761999"/>
              </a:tblGrid>
              <a:tr h="164633">
                <a:tc>
                  <a:txBody>
                    <a:bodyPr/>
                    <a:lstStyle/>
                    <a:p>
                      <a:pPr algn="ctr">
                        <a:lnSpc>
                          <a:spcPct val="115000"/>
                        </a:lnSpc>
                        <a:spcAft>
                          <a:spcPts val="0"/>
                        </a:spcAft>
                      </a:pPr>
                      <a:r>
                        <a:rPr lang="en-US" sz="1200" b="1" dirty="0">
                          <a:latin typeface="Calibri"/>
                          <a:ea typeface="맑은 고딕"/>
                          <a:cs typeface="Times New Roman"/>
                        </a:rPr>
                        <a:t>PART</a:t>
                      </a:r>
                      <a:endParaRPr lang="en-US" sz="1200" dirty="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SUPPLIER</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PIECES</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맑은 고딕"/>
                          <a:cs typeface="Times New Roman"/>
                        </a:rPr>
                        <a:t>PRICE PER UNIT</a:t>
                      </a:r>
                      <a:endParaRPr lang="en-US" sz="1200" dirty="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UNIT</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TAX</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SHIPPING</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TOTAL</a:t>
                      </a:r>
                      <a:endParaRPr lang="en-US" sz="1200">
                        <a:latin typeface="Calibri"/>
                        <a:ea typeface="맑은 고딕"/>
                        <a:cs typeface="Times New Roman"/>
                      </a:endParaRPr>
                    </a:p>
                  </a:txBody>
                  <a:tcPr marL="7257" marR="7257" marT="7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b="1" dirty="0">
                          <a:latin typeface="Calibri"/>
                          <a:ea typeface="맑은 고딕"/>
                          <a:cs typeface="Times New Roman"/>
                        </a:rPr>
                        <a:t>Mechanical</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200" dirty="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n-US" sz="1200">
                        <a:latin typeface="Calibri"/>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RONA 4IN FAUCET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latin typeface="Calibri"/>
                          <a:ea typeface="맑은 고딕"/>
                          <a:cs typeface="Times New Roman"/>
                        </a:rPr>
                        <a:t>RONA</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$22.98</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$5.52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$51.48</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1/4" Hose</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latin typeface="Calibri"/>
                          <a:ea typeface="맑은 고딕"/>
                          <a:cs typeface="Times New Roman"/>
                        </a:rPr>
                        <a:t>RONA</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$4.54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$0.54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$5.08</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1/4" Hose Clamp</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latin typeface="Calibri"/>
                          <a:ea typeface="맑은 고딕"/>
                          <a:cs typeface="Times New Roman"/>
                        </a:rPr>
                        <a:t>RONA</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$0.68</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$0.33</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$3.05</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3/8FNPT to Hose Barb Fittings</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latin typeface="Calibri"/>
                          <a:ea typeface="맑은 고딕"/>
                          <a:cs typeface="Times New Roman"/>
                        </a:rPr>
                        <a:t>McMaster</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$9.45</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US</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$9.45</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FLOW RATE SENSOR</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latin typeface="Calibri"/>
                          <a:ea typeface="맑은 고딕"/>
                          <a:cs typeface="Times New Roman"/>
                        </a:rPr>
                        <a:t>OMEGA.CA</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3</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$92.00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$14.40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$12.00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$302.40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err="1">
                          <a:latin typeface="Calibri"/>
                          <a:ea typeface="맑은 고딕"/>
                          <a:cs typeface="Times New Roman"/>
                        </a:rPr>
                        <a:t>ShowerHead</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a:latin typeface="Calibri"/>
                          <a:ea typeface="맑은 고딕"/>
                          <a:cs typeface="Times New Roman"/>
                        </a:rPr>
                        <a:t>HomeDepot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$17.49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$17.49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Showerhead Base</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$15.47</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$3.96</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$19.43</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Vinyl Tubing</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$4.49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$0.53</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1/2MIP to 3/8 Fitting</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$3.49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BR. Reducer</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$4.49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$0.96</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$5.45</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err="1">
                          <a:latin typeface="Calibri"/>
                          <a:ea typeface="맑은 고딕"/>
                          <a:cs typeface="Times New Roman"/>
                        </a:rPr>
                        <a:t>Plexiglass</a:t>
                      </a:r>
                      <a:r>
                        <a:rPr lang="en-US" sz="1200" dirty="0">
                          <a:latin typeface="Calibri"/>
                          <a:ea typeface="맑은 고딕"/>
                          <a:cs typeface="Times New Roman"/>
                        </a:rPr>
                        <a:t> 3/8" thickness</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a:latin typeface="Calibri"/>
                          <a:ea typeface="맑은 고딕"/>
                          <a:cs typeface="Times New Roman"/>
                        </a:rPr>
                        <a:t>HomeDepot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4" FAUCET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$22.98</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$2.76</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$25.74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Hose Clamps</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$0.66</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$1.32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Teflon Tape</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a:latin typeface="Calibri"/>
                          <a:ea typeface="맑은 고딕"/>
                          <a:cs typeface="Times New Roman"/>
                        </a:rPr>
                        <a:t>HomeDepot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$0.69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$0.69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1/4 Copper Coupling</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$0.74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$0.74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3/8 Copper Coupling</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$0.84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$0.84</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3">
                <a:tc>
                  <a:txBody>
                    <a:bodyPr/>
                    <a:lstStyle/>
                    <a:p>
                      <a:pPr algn="l">
                        <a:lnSpc>
                          <a:spcPct val="115000"/>
                        </a:lnSpc>
                        <a:spcAft>
                          <a:spcPts val="0"/>
                        </a:spcAft>
                      </a:pPr>
                      <a:r>
                        <a:rPr lang="en-US" sz="1200" dirty="0">
                          <a:latin typeface="Calibri"/>
                          <a:ea typeface="맑은 고딕"/>
                          <a:cs typeface="Times New Roman"/>
                        </a:rPr>
                        <a:t>Braided Hose for Faucet</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$6.99</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$4.75</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$25.72</a:t>
                      </a:r>
                    </a:p>
                  </a:txBody>
                  <a:tcPr marL="7257" marR="7257" marT="7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r>
              <a:rPr lang="en-US" altLang="zh-TW" dirty="0" smtClean="0"/>
              <a:t>Actual Cost - </a:t>
            </a:r>
            <a:r>
              <a:rPr lang="en-US" altLang="zh-TW" dirty="0" err="1" smtClean="0"/>
              <a:t>Electornics</a:t>
            </a:r>
            <a:endParaRPr lang="en-US" altLang="zh-TW" dirty="0" smtClean="0"/>
          </a:p>
        </p:txBody>
      </p:sp>
      <p:sp>
        <p:nvSpPr>
          <p:cNvPr id="5125" name="Footer Placeholder 4"/>
          <p:cNvSpPr>
            <a:spLocks noGrp="1"/>
          </p:cNvSpPr>
          <p:nvPr>
            <p:ph type="ftr" sz="quarter" idx="11"/>
          </p:nvPr>
        </p:nvSpPr>
        <p:spPr/>
        <p:txBody>
          <a:bodyPr/>
          <a:lstStyle/>
          <a:p>
            <a:endParaRPr lang="zh-TW" altLang="zh-TW"/>
          </a:p>
        </p:txBody>
      </p:sp>
      <p:graphicFrame>
        <p:nvGraphicFramePr>
          <p:cNvPr id="6" name="Table 5"/>
          <p:cNvGraphicFramePr>
            <a:graphicFrameLocks noGrp="1"/>
          </p:cNvGraphicFramePr>
          <p:nvPr/>
        </p:nvGraphicFramePr>
        <p:xfrm>
          <a:off x="1" y="1617651"/>
          <a:ext cx="9143999" cy="5240349"/>
        </p:xfrm>
        <a:graphic>
          <a:graphicData uri="http://schemas.openxmlformats.org/drawingml/2006/table">
            <a:tbl>
              <a:tblPr/>
              <a:tblGrid>
                <a:gridCol w="2480273"/>
                <a:gridCol w="1399804"/>
                <a:gridCol w="744083"/>
                <a:gridCol w="1567840"/>
                <a:gridCol w="658665"/>
                <a:gridCol w="688000"/>
                <a:gridCol w="840888"/>
                <a:gridCol w="764446"/>
              </a:tblGrid>
              <a:tr h="260872">
                <a:tc>
                  <a:txBody>
                    <a:bodyPr/>
                    <a:lstStyle/>
                    <a:p>
                      <a:pPr algn="ctr">
                        <a:lnSpc>
                          <a:spcPct val="115000"/>
                        </a:lnSpc>
                        <a:spcAft>
                          <a:spcPts val="0"/>
                        </a:spcAft>
                      </a:pPr>
                      <a:r>
                        <a:rPr lang="en-US" sz="1200" b="1" dirty="0">
                          <a:latin typeface="Calibri"/>
                          <a:ea typeface="맑은 고딕"/>
                          <a:cs typeface="Times New Roman"/>
                        </a:rPr>
                        <a:t>PART</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맑은 고딕"/>
                          <a:cs typeface="Times New Roman"/>
                        </a:rPr>
                        <a:t>SUPPLIER</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맑은 고딕"/>
                          <a:cs typeface="Times New Roman"/>
                        </a:rPr>
                        <a:t>PIECES</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맑은 고딕"/>
                          <a:cs typeface="Times New Roman"/>
                        </a:rPr>
                        <a:t>PRICE PER UNIT</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UNIT</a:t>
                      </a:r>
                      <a:endParaRPr lang="en-US" sz="120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TAX</a:t>
                      </a:r>
                      <a:endParaRPr lang="en-US" sz="120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SHIPPING</a:t>
                      </a:r>
                      <a:endParaRPr lang="en-US" sz="120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Calibri"/>
                          <a:ea typeface="맑은 고딕"/>
                          <a:cs typeface="Times New Roman"/>
                        </a:rPr>
                        <a:t>TOTAL</a:t>
                      </a:r>
                      <a:endParaRPr lang="en-US" sz="120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b="1" dirty="0">
                          <a:latin typeface="Calibri"/>
                          <a:ea typeface="맑은 고딕"/>
                          <a:cs typeface="Times New Roman"/>
                        </a:rPr>
                        <a:t>Electrical</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latin typeface="Calibri"/>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smtClean="0">
                          <a:latin typeface="Calibri"/>
                          <a:ea typeface="맑은 고딕"/>
                          <a:cs typeface="Times New Roman"/>
                        </a:rPr>
                        <a:t>ZENA </a:t>
                      </a:r>
                      <a:r>
                        <a:rPr lang="en-US" sz="1200" dirty="0">
                          <a:latin typeface="Calibri"/>
                          <a:ea typeface="맑은 고딕"/>
                          <a:cs typeface="Times New Roman"/>
                        </a:rPr>
                        <a:t>Network Analyzer</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$147.27</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$147.27</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0.10microF Capacitors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Digikey</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$0.08</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$7.80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$8.00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$16.55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RF Transceiver Modules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Digikey</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$21.47</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$64.41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PICKit3 PIC Programmer</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$50.93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$50.93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PICDEM Z </a:t>
                      </a:r>
                      <a:r>
                        <a:rPr lang="en-US" sz="1200" dirty="0" err="1">
                          <a:latin typeface="Calibri"/>
                          <a:ea typeface="맑은 고딕"/>
                          <a:cs typeface="Times New Roman"/>
                        </a:rPr>
                        <a:t>MotherBoard</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Digikey</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$101.95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$10.86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$112.81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RJ11 Programmer Cable</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$11.32</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$11.32</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3.3V Voltage Regulators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$1.82</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$5.46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10microF Capacitors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$0.35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$1.74</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9V Battery Holder</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$1.50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$1.55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$8.00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$14.05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PICDEM Z MotherBoard Return</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-$101.95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-$5.10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$16.52</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-$90.53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LCD Display Green</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NewHeaven Display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smtClean="0">
                          <a:latin typeface="Calibri"/>
                          <a:ea typeface="맑은 고딕"/>
                          <a:cs typeface="Times New Roman"/>
                        </a:rPr>
                        <a:t>3</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a:t>
                      </a:r>
                      <a:r>
                        <a:rPr lang="en-US" sz="1200" dirty="0" smtClean="0">
                          <a:latin typeface="Calibri"/>
                          <a:ea typeface="맑은 고딕"/>
                          <a:cs typeface="Times New Roman"/>
                        </a:rPr>
                        <a:t>16.00</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smtClean="0">
                          <a:latin typeface="Calibri"/>
                          <a:ea typeface="맑은 고딕"/>
                          <a:cs typeface="Times New Roman"/>
                        </a:rPr>
                        <a:t>12.16</a:t>
                      </a:r>
                      <a:endParaRPr lang="en-US" sz="1200" dirty="0">
                        <a:latin typeface="Calibri"/>
                        <a:ea typeface="맑은 고딕"/>
                        <a:cs typeface="Times New Roman"/>
                      </a:endParaRP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smtClean="0">
                          <a:latin typeface="Calibri"/>
                          <a:ea typeface="맑은 고딕"/>
                          <a:cs typeface="Times New Roman"/>
                        </a:rPr>
                        <a:t>$60.16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PICDEM Z </a:t>
                      </a:r>
                      <a:r>
                        <a:rPr lang="en-US" sz="1200" dirty="0" smtClean="0">
                          <a:latin typeface="Calibri"/>
                          <a:ea typeface="맑은 고딕"/>
                          <a:cs typeface="Times New Roman"/>
                        </a:rPr>
                        <a:t>Board</a:t>
                      </a:r>
                      <a:r>
                        <a:rPr lang="en-US" sz="1200" baseline="0" dirty="0" smtClean="0">
                          <a:latin typeface="Calibri"/>
                          <a:ea typeface="맑은 고딕"/>
                          <a:cs typeface="Times New Roman"/>
                        </a:rPr>
                        <a:t> Connector</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Digikey</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$20.86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$20.86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Diode 20V 1A</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$0.46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$1.84</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Radial Inductor 100uH 1A</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$0.66</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$2.64</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100uF 6.3V Mini Alum Elect</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Digikey</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$0.11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$1.72</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$8.00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$10.83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New Switching Regulators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Maxim</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$15.00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$15.00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New Switching Regulators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Maxim</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$2.50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US</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$7.50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The Letter Carrier Service Charge</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The Letter Carrier</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$4.00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US</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dirty="0">
                          <a:latin typeface="Calibri"/>
                          <a:ea typeface="맑은 고딕"/>
                          <a:cs typeface="Times New Roman"/>
                        </a:rPr>
                        <a:t>5V Linear Voltage Regulators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맑은 고딕"/>
                          <a:cs typeface="Times New Roman"/>
                        </a:rPr>
                        <a:t>RPElectronics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3</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$1.25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$3.75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Double Row Header</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RPElectronics</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$1.70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$0.65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$2.35</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Miscellaneous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RPElectronics</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$20.00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$20.00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53">
                <a:tc>
                  <a:txBody>
                    <a:bodyPr/>
                    <a:lstStyle/>
                    <a:p>
                      <a:pPr>
                        <a:lnSpc>
                          <a:spcPct val="115000"/>
                        </a:lnSpc>
                        <a:spcAft>
                          <a:spcPts val="0"/>
                        </a:spcAft>
                      </a:pPr>
                      <a:r>
                        <a:rPr lang="en-US" sz="1200">
                          <a:latin typeface="Calibri"/>
                          <a:ea typeface="맑은 고딕"/>
                          <a:cs typeface="Times New Roman"/>
                        </a:rPr>
                        <a:t>6-Pack 9V Batteries</a:t>
                      </a: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맑은 고딕"/>
                          <a:cs typeface="Times New Roman"/>
                        </a:rPr>
                        <a:t>HomeDepot</a:t>
                      </a:r>
                      <a:endParaRPr lang="en-US" sz="1200" dirty="0">
                        <a:latin typeface="Calibri"/>
                        <a:ea typeface="맑은 고딕"/>
                        <a:cs typeface="Times New Roman"/>
                      </a:endParaRPr>
                    </a:p>
                  </a:txBody>
                  <a:tcPr marL="6187" marR="6187" marT="61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1</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$14.99</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CAD</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latin typeface="Calibri"/>
                          <a:ea typeface="맑은 고딕"/>
                          <a:cs typeface="Times New Roman"/>
                        </a:rPr>
                        <a:t>$0.00</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latin typeface="Calibri"/>
                          <a:ea typeface="맑은 고딕"/>
                          <a:cs typeface="Times New Roman"/>
                        </a:rPr>
                        <a:t>$14.99</a:t>
                      </a:r>
                    </a:p>
                  </a:txBody>
                  <a:tcPr marL="6187" marR="6187" marT="61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r>
              <a:rPr lang="en-US" altLang="zh-TW" dirty="0" smtClean="0"/>
              <a:t>Actual Cost - Individual</a:t>
            </a:r>
          </a:p>
        </p:txBody>
      </p:sp>
      <p:sp>
        <p:nvSpPr>
          <p:cNvPr id="5125" name="Footer Placeholder 4"/>
          <p:cNvSpPr>
            <a:spLocks noGrp="1"/>
          </p:cNvSpPr>
          <p:nvPr>
            <p:ph type="ftr" sz="quarter" idx="11"/>
          </p:nvPr>
        </p:nvSpPr>
        <p:spPr/>
        <p:txBody>
          <a:bodyPr/>
          <a:lstStyle/>
          <a:p>
            <a:endParaRPr lang="zh-TW" altLang="zh-TW"/>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graphicFrame>
        <p:nvGraphicFramePr>
          <p:cNvPr id="10" name="Chart 9"/>
          <p:cNvGraphicFramePr/>
          <p:nvPr/>
        </p:nvGraphicFramePr>
        <p:xfrm>
          <a:off x="685800" y="1981200"/>
          <a:ext cx="7467600" cy="36766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r>
              <a:rPr lang="en-US" altLang="zh-TW" dirty="0" smtClean="0"/>
              <a:t>Cost Summary</a:t>
            </a:r>
          </a:p>
        </p:txBody>
      </p:sp>
      <p:sp>
        <p:nvSpPr>
          <p:cNvPr id="5124" name="Rectangle 3"/>
          <p:cNvSpPr>
            <a:spLocks noGrp="1" noChangeArrowheads="1"/>
          </p:cNvSpPr>
          <p:nvPr>
            <p:ph idx="1"/>
          </p:nvPr>
        </p:nvSpPr>
        <p:spPr/>
        <p:txBody>
          <a:bodyPr/>
          <a:lstStyle/>
          <a:p>
            <a:r>
              <a:rPr lang="en-US" altLang="zh-TW" dirty="0" smtClean="0"/>
              <a:t>Total:</a:t>
            </a:r>
          </a:p>
          <a:p>
            <a:pPr lvl="1"/>
            <a:r>
              <a:rPr lang="en-US" altLang="zh-TW" dirty="0" smtClean="0"/>
              <a:t>$876.56</a:t>
            </a:r>
          </a:p>
          <a:p>
            <a:pPr lvl="2"/>
            <a:r>
              <a:rPr lang="en-US" altLang="zh-TW" dirty="0" smtClean="0"/>
              <a:t>$50 Over-Run</a:t>
            </a:r>
          </a:p>
          <a:p>
            <a:pPr lvl="2"/>
            <a:r>
              <a:rPr lang="en-US" altLang="zh-TW" dirty="0" smtClean="0"/>
              <a:t>Shipping</a:t>
            </a:r>
          </a:p>
          <a:p>
            <a:pPr lvl="2"/>
            <a:r>
              <a:rPr lang="en-US" altLang="zh-TW" dirty="0" smtClean="0"/>
              <a:t>Failed Devices and Their Replacements</a:t>
            </a:r>
          </a:p>
          <a:p>
            <a:pPr lvl="2"/>
            <a:r>
              <a:rPr lang="en-US" altLang="zh-TW" dirty="0" smtClean="0"/>
              <a:t>Network Analyzer</a:t>
            </a:r>
          </a:p>
          <a:p>
            <a:pPr lvl="2"/>
            <a:r>
              <a:rPr lang="en-US" altLang="zh-TW" dirty="0" smtClean="0"/>
              <a:t>Extra Showerhead Design and Implementation</a:t>
            </a:r>
          </a:p>
          <a:p>
            <a:pPr lvl="2"/>
            <a:endParaRPr lang="en-US" altLang="zh-TW" dirty="0" smtClean="0"/>
          </a:p>
          <a:p>
            <a:endParaRPr lang="en-US" altLang="zh-TW" dirty="0" smtClean="0"/>
          </a:p>
        </p:txBody>
      </p:sp>
      <p:sp>
        <p:nvSpPr>
          <p:cNvPr id="5125" name="Footer Placeholder 4"/>
          <p:cNvSpPr>
            <a:spLocks noGrp="1"/>
          </p:cNvSpPr>
          <p:nvPr>
            <p:ph type="ftr" sz="quarter" idx="11"/>
          </p:nvPr>
        </p:nvSpPr>
        <p:spPr/>
        <p:txBody>
          <a:bodyPr/>
          <a:lstStyle/>
          <a:p>
            <a:endParaRPr lang="zh-TW" altLang="zh-TW"/>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r>
              <a:rPr lang="en-US" altLang="zh-TW" dirty="0" smtClean="0"/>
              <a:t>External Funding</a:t>
            </a:r>
          </a:p>
        </p:txBody>
      </p:sp>
      <p:sp>
        <p:nvSpPr>
          <p:cNvPr id="11" name="Content Placeholder 10"/>
          <p:cNvSpPr>
            <a:spLocks noGrp="1"/>
          </p:cNvSpPr>
          <p:nvPr>
            <p:ph idx="1"/>
          </p:nvPr>
        </p:nvSpPr>
        <p:spPr/>
        <p:txBody>
          <a:bodyPr/>
          <a:lstStyle/>
          <a:p>
            <a:r>
              <a:rPr lang="en-US" dirty="0" smtClean="0"/>
              <a:t>ESSEF Funding</a:t>
            </a:r>
          </a:p>
          <a:p>
            <a:pPr lvl="1"/>
            <a:r>
              <a:rPr lang="en-US" dirty="0" smtClean="0"/>
              <a:t>Presented Idea To ESSS Execs</a:t>
            </a:r>
          </a:p>
          <a:p>
            <a:pPr lvl="1"/>
            <a:r>
              <a:rPr lang="en-US" dirty="0" smtClean="0"/>
              <a:t>Received $400. Used to Order More Parts</a:t>
            </a:r>
          </a:p>
          <a:p>
            <a:endParaRPr lang="en-US" dirty="0" smtClean="0"/>
          </a:p>
          <a:p>
            <a:r>
              <a:rPr lang="en-US" dirty="0" err="1" smtClean="0"/>
              <a:t>Witen</a:t>
            </a:r>
            <a:r>
              <a:rPr lang="en-US" dirty="0" smtClean="0"/>
              <a:t> Fund?</a:t>
            </a:r>
          </a:p>
          <a:p>
            <a:pPr lvl="1"/>
            <a:r>
              <a:rPr lang="en-US" dirty="0" smtClean="0"/>
              <a:t>Provide Additional Funding for the Project</a:t>
            </a:r>
          </a:p>
          <a:p>
            <a:pPr lvl="1"/>
            <a:r>
              <a:rPr lang="en-US" dirty="0" smtClean="0"/>
              <a:t>Apply After the </a:t>
            </a:r>
            <a:r>
              <a:rPr lang="en-US" smtClean="0"/>
              <a:t>Project is Complete</a:t>
            </a:r>
            <a:endParaRPr lang="en-US" dirty="0" smtClean="0"/>
          </a:p>
          <a:p>
            <a:pPr lvl="1"/>
            <a:endParaRPr lang="en-US"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Timeline - Proposed</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026" name="Picture 2" descr="D:\My Dropbox\440&amp;305\Reports\Completed\Proposal\scratch\Gnatt.png"/>
          <p:cNvPicPr>
            <a:picLocks noChangeAspect="1" noChangeArrowheads="1"/>
          </p:cNvPicPr>
          <p:nvPr/>
        </p:nvPicPr>
        <p:blipFill>
          <a:blip r:embed="rId4"/>
          <a:srcRect/>
          <a:stretch>
            <a:fillRect/>
          </a:stretch>
        </p:blipFill>
        <p:spPr bwMode="auto">
          <a:xfrm>
            <a:off x="0" y="1600200"/>
            <a:ext cx="9144000" cy="527368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Timeline - Actual</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grpSp>
        <p:nvGrpSpPr>
          <p:cNvPr id="2" name="Group 5"/>
          <p:cNvGrpSpPr>
            <a:grpSpLocks/>
          </p:cNvGrpSpPr>
          <p:nvPr/>
        </p:nvGrpSpPr>
        <p:grpSpPr bwMode="auto">
          <a:xfrm>
            <a:off x="0" y="1676400"/>
            <a:ext cx="9220200" cy="5181600"/>
            <a:chOff x="-89320" y="0"/>
            <a:chExt cx="10807700" cy="6440557"/>
          </a:xfrm>
        </p:grpSpPr>
        <p:graphicFrame>
          <p:nvGraphicFramePr>
            <p:cNvPr id="13" name="Chart 3"/>
            <p:cNvGraphicFramePr>
              <a:graphicFrameLocks/>
            </p:cNvGraphicFramePr>
            <p:nvPr/>
          </p:nvGraphicFramePr>
          <p:xfrm>
            <a:off x="-89320" y="0"/>
            <a:ext cx="10807700" cy="6440557"/>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4" descr="Logo.png"/>
            <p:cNvPicPr>
              <a:picLocks noChangeAspect="1"/>
            </p:cNvPicPr>
            <p:nvPr/>
          </p:nvPicPr>
          <p:blipFill>
            <a:blip r:embed="rId5" cstate="print"/>
            <a:srcRect/>
            <a:stretch>
              <a:fillRect/>
            </a:stretch>
          </p:blipFill>
          <p:spPr bwMode="auto">
            <a:xfrm>
              <a:off x="18222" y="13253"/>
              <a:ext cx="1877392" cy="5257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dirty="0" smtClean="0">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Future Development</a:t>
            </a:r>
            <a:endParaRPr lang="en-US" altLang="zh-TW" sz="3600" dirty="0" smtClean="0">
              <a:cs typeface="Tahoma" pitchFamily="34" charset="0"/>
            </a:endParaRPr>
          </a:p>
        </p:txBody>
      </p:sp>
      <p:pic>
        <p:nvPicPr>
          <p:cNvPr id="8" name="圖片 7" descr="future_showerhead.jpg"/>
          <p:cNvPicPr>
            <a:picLocks noChangeAspect="1"/>
          </p:cNvPicPr>
          <p:nvPr/>
        </p:nvPicPr>
        <p:blipFill>
          <a:blip r:embed="rId4" cstate="print"/>
          <a:stretch>
            <a:fillRect/>
          </a:stretch>
        </p:blipFill>
        <p:spPr>
          <a:xfrm>
            <a:off x="914400" y="1828800"/>
            <a:ext cx="4495800" cy="4920836"/>
          </a:xfrm>
          <a:prstGeom prst="rect">
            <a:avLst/>
          </a:prstGeom>
        </p:spPr>
      </p:pic>
      <p:pic>
        <p:nvPicPr>
          <p:cNvPr id="9" name="Picture 4" descr="C:\Users\Aaron\Desktop\Logo.png"/>
          <p:cNvPicPr>
            <a:picLocks noChangeAspect="1" noChangeArrowheads="1"/>
          </p:cNvPicPr>
          <p:nvPr/>
        </p:nvPicPr>
        <p:blipFill>
          <a:blip r:embed="rId5" cstate="print"/>
          <a:srcRect/>
          <a:stretch>
            <a:fillRect/>
          </a:stretch>
        </p:blipFill>
        <p:spPr bwMode="auto">
          <a:xfrm>
            <a:off x="6400800" y="5943600"/>
            <a:ext cx="2540000" cy="711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A75E481-F6B8-4CED-80AE-E5D972225580}"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12291" name="Title 1"/>
          <p:cNvSpPr>
            <a:spLocks noGrp="1"/>
          </p:cNvSpPr>
          <p:nvPr>
            <p:ph type="title"/>
          </p:nvPr>
        </p:nvSpPr>
        <p:spPr/>
        <p:txBody>
          <a:bodyPr/>
          <a:lstStyle/>
          <a:p>
            <a:pPr eaLnBrk="1" hangingPunct="1"/>
            <a:r>
              <a:rPr lang="en-US" altLang="zh-TW" dirty="0" smtClean="0">
                <a:latin typeface="Tahoma" pitchFamily="34" charset="0"/>
                <a:cs typeface="Tahoma" pitchFamily="34" charset="0"/>
              </a:rPr>
              <a:t>Future Work</a:t>
            </a:r>
            <a:endParaRPr lang="en-CA" b="1" dirty="0" smtClean="0">
              <a:latin typeface="Baskerville Old Face" pitchFamily="18"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文字方塊 8"/>
          <p:cNvSpPr txBox="1"/>
          <p:nvPr/>
        </p:nvSpPr>
        <p:spPr>
          <a:xfrm>
            <a:off x="762000" y="2057400"/>
            <a:ext cx="7467600" cy="3970318"/>
          </a:xfrm>
          <a:prstGeom prst="rect">
            <a:avLst/>
          </a:prstGeom>
          <a:noFill/>
        </p:spPr>
        <p:txBody>
          <a:bodyPr wrap="square" rtlCol="0">
            <a:spAutoFit/>
          </a:bodyPr>
          <a:lstStyle/>
          <a:p>
            <a:pPr>
              <a:buFont typeface="Arial"/>
              <a:buChar char="•"/>
            </a:pPr>
            <a:r>
              <a:rPr lang="en-US" altLang="zh-TW" sz="2800" dirty="0" smtClean="0"/>
              <a:t>  Custom flow sensors (high flow / high accuracy)</a:t>
            </a:r>
          </a:p>
          <a:p>
            <a:pPr>
              <a:buFont typeface="Arial"/>
              <a:buChar char="•"/>
            </a:pPr>
            <a:endParaRPr lang="en-US" altLang="zh-TW" sz="2800" dirty="0" smtClean="0"/>
          </a:p>
          <a:p>
            <a:pPr>
              <a:buFont typeface="Arial"/>
              <a:buChar char="•"/>
            </a:pPr>
            <a:r>
              <a:rPr lang="en-US" altLang="zh-TW" sz="2800" dirty="0" smtClean="0"/>
              <a:t>  Memory chip to store daily / weekly / monthly usage </a:t>
            </a:r>
          </a:p>
          <a:p>
            <a:pPr>
              <a:buFont typeface="Arial"/>
              <a:buChar char="•"/>
            </a:pPr>
            <a:endParaRPr lang="en-US" altLang="zh-TW" sz="2800" dirty="0" smtClean="0"/>
          </a:p>
          <a:p>
            <a:pPr>
              <a:buFont typeface="Arial"/>
              <a:buChar char="•"/>
            </a:pPr>
            <a:r>
              <a:rPr lang="en-US" altLang="zh-TW" sz="2800" dirty="0" smtClean="0"/>
              <a:t>  Flow management software</a:t>
            </a:r>
          </a:p>
          <a:p>
            <a:pPr>
              <a:buFont typeface="Arial"/>
              <a:buChar char="•"/>
            </a:pPr>
            <a:endParaRPr lang="en-US" altLang="zh-TW" sz="2800" dirty="0" smtClean="0"/>
          </a:p>
          <a:p>
            <a:pPr>
              <a:buFont typeface="Arial"/>
              <a:buChar char="•"/>
            </a:pPr>
            <a:endParaRPr lang="en-US" altLang="zh-TW" sz="2800" dirty="0" smtClean="0"/>
          </a:p>
          <a:p>
            <a:pPr>
              <a:buFont typeface="Arial"/>
              <a:buChar char="•"/>
            </a:pPr>
            <a:endParaRPr lang="zh-TW" altLang="en-US" sz="2800" dirty="0"/>
          </a:p>
        </p:txBody>
      </p:sp>
      <p:sp>
        <p:nvSpPr>
          <p:cNvPr id="10" name="Slide Number Placeholder 9"/>
          <p:cNvSpPr>
            <a:spLocks noGrp="1"/>
          </p:cNvSpPr>
          <p:nvPr>
            <p:ph type="sldNum" sz="quarter" idx="12"/>
          </p:nvPr>
        </p:nvSpPr>
        <p:spPr/>
        <p:txBody>
          <a:bodyPr/>
          <a:lstStyle/>
          <a:p>
            <a:fld id="{EA75E481-F6B8-4CED-80AE-E5D972225580}"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12291" name="Title 1"/>
          <p:cNvSpPr>
            <a:spLocks noGrp="1"/>
          </p:cNvSpPr>
          <p:nvPr>
            <p:ph type="title"/>
          </p:nvPr>
        </p:nvSpPr>
        <p:spPr/>
        <p:txBody>
          <a:bodyPr/>
          <a:lstStyle/>
          <a:p>
            <a:pPr eaLnBrk="1" hangingPunct="1"/>
            <a:r>
              <a:rPr lang="en-US" altLang="zh-TW" dirty="0" smtClean="0">
                <a:latin typeface="Tahoma" pitchFamily="34" charset="0"/>
                <a:cs typeface="Tahoma" pitchFamily="34" charset="0"/>
              </a:rPr>
              <a:t>Future Work</a:t>
            </a:r>
            <a:endParaRPr lang="en-CA" b="1" dirty="0" smtClean="0">
              <a:latin typeface="Baskerville Old Face" pitchFamily="18"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文字方塊 8"/>
          <p:cNvSpPr txBox="1"/>
          <p:nvPr/>
        </p:nvSpPr>
        <p:spPr>
          <a:xfrm>
            <a:off x="762000" y="2057400"/>
            <a:ext cx="7467600" cy="5262979"/>
          </a:xfrm>
          <a:prstGeom prst="rect">
            <a:avLst/>
          </a:prstGeom>
          <a:noFill/>
        </p:spPr>
        <p:txBody>
          <a:bodyPr wrap="square" rtlCol="0">
            <a:spAutoFit/>
          </a:bodyPr>
          <a:lstStyle/>
          <a:p>
            <a:pPr>
              <a:buFont typeface="Arial"/>
              <a:buChar char="•"/>
            </a:pPr>
            <a:r>
              <a:rPr lang="en-US" altLang="zh-TW" sz="2800" dirty="0" smtClean="0"/>
              <a:t>  Use of switching regulators </a:t>
            </a:r>
            <a:r>
              <a:rPr lang="en-US" altLang="zh-TW" sz="2800" dirty="0" err="1" smtClean="0"/>
              <a:t>vs</a:t>
            </a:r>
            <a:r>
              <a:rPr lang="en-US" altLang="zh-TW" sz="2800" dirty="0" smtClean="0"/>
              <a:t> linear regulators currently in use</a:t>
            </a:r>
          </a:p>
          <a:p>
            <a:pPr lvl="1">
              <a:buFont typeface="Arial"/>
              <a:buChar char="•"/>
            </a:pPr>
            <a:r>
              <a:rPr lang="en-US" altLang="zh-TW" sz="2800" dirty="0" smtClean="0"/>
              <a:t>90% efficient </a:t>
            </a:r>
            <a:r>
              <a:rPr lang="en-US" altLang="zh-TW" sz="2800" dirty="0" err="1" smtClean="0"/>
              <a:t>vs</a:t>
            </a:r>
            <a:r>
              <a:rPr lang="en-US" altLang="zh-TW" sz="2800" dirty="0" smtClean="0"/>
              <a:t> 50%</a:t>
            </a:r>
          </a:p>
          <a:p>
            <a:pPr lvl="2">
              <a:buFont typeface="Arial"/>
              <a:buChar char="•"/>
            </a:pPr>
            <a:r>
              <a:rPr lang="en-US" altLang="zh-TW" sz="2800" dirty="0" smtClean="0"/>
              <a:t>Reliability (heat generation)</a:t>
            </a:r>
          </a:p>
          <a:p>
            <a:pPr lvl="2">
              <a:buFont typeface="Arial"/>
              <a:buChar char="•"/>
            </a:pPr>
            <a:r>
              <a:rPr lang="en-US" altLang="zh-TW" sz="2800" dirty="0" smtClean="0"/>
              <a:t>Halved battery power consumption</a:t>
            </a:r>
          </a:p>
          <a:p>
            <a:pPr lvl="2">
              <a:buFont typeface="Arial"/>
              <a:buChar char="•"/>
            </a:pPr>
            <a:r>
              <a:rPr lang="en-US" altLang="zh-TW" sz="2800" dirty="0" smtClean="0"/>
              <a:t>Battery use efficiency with step-up voltage regulators</a:t>
            </a:r>
          </a:p>
          <a:p>
            <a:pPr>
              <a:buFont typeface="Arial"/>
              <a:buChar char="•"/>
            </a:pPr>
            <a:r>
              <a:rPr lang="en-US" altLang="zh-TW" sz="2800" dirty="0" smtClean="0"/>
              <a:t>  Further revisions to software to support shutting off LCD backlight, and putting PIC controller and wireless transceivers into sleep mode</a:t>
            </a:r>
          </a:p>
          <a:p>
            <a:pPr>
              <a:buFont typeface="Arial"/>
              <a:buChar char="•"/>
            </a:pPr>
            <a:endParaRPr lang="zh-TW" altLang="en-US" sz="2800" dirty="0"/>
          </a:p>
        </p:txBody>
      </p:sp>
      <p:sp>
        <p:nvSpPr>
          <p:cNvPr id="10" name="Slide Number Placeholder 9"/>
          <p:cNvSpPr>
            <a:spLocks noGrp="1"/>
          </p:cNvSpPr>
          <p:nvPr>
            <p:ph type="sldNum" sz="quarter" idx="12"/>
          </p:nvPr>
        </p:nvSpPr>
        <p:spPr/>
        <p:txBody>
          <a:bodyPr/>
          <a:lstStyle/>
          <a:p>
            <a:fld id="{EA75E481-F6B8-4CED-80AE-E5D972225580}"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Outline</a:t>
            </a:r>
            <a:endParaRPr lang="en-US" altLang="zh-TW" sz="3600" dirty="0" smtClean="0">
              <a:cs typeface="Tahoma" pitchFamily="34" charset="0"/>
            </a:endParaRPr>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5867400" y="5791200"/>
            <a:ext cx="2540000" cy="711200"/>
          </a:xfrm>
          <a:prstGeom prst="rect">
            <a:avLst/>
          </a:prstGeom>
          <a:noFill/>
          <a:ln w="9525">
            <a:noFill/>
            <a:miter lim="800000"/>
            <a:headEnd/>
            <a:tailEnd/>
          </a:ln>
        </p:spPr>
      </p:pic>
      <p:sp>
        <p:nvSpPr>
          <p:cNvPr id="9" name="TextBox 8"/>
          <p:cNvSpPr txBox="1"/>
          <p:nvPr/>
        </p:nvSpPr>
        <p:spPr>
          <a:xfrm>
            <a:off x="457200" y="2057400"/>
            <a:ext cx="8229600" cy="3693319"/>
          </a:xfrm>
          <a:prstGeom prst="rect">
            <a:avLst/>
          </a:prstGeom>
          <a:noFill/>
        </p:spPr>
        <p:txBody>
          <a:bodyPr wrap="square" rtlCol="0">
            <a:spAutoFit/>
          </a:bodyPr>
          <a:lstStyle/>
          <a:p>
            <a:pPr marL="342900" indent="-342900">
              <a:buAutoNum type="arabicPeriod"/>
            </a:pPr>
            <a:r>
              <a:rPr lang="en-US" sz="2600" dirty="0" smtClean="0">
                <a:effectLst>
                  <a:outerShdw blurRad="38100" dist="38100" dir="2700000" algn="tl">
                    <a:srgbClr val="000000">
                      <a:alpha val="43137"/>
                    </a:srgbClr>
                  </a:outerShdw>
                </a:effectLst>
              </a:rPr>
              <a:t>Who We Are</a:t>
            </a:r>
          </a:p>
          <a:p>
            <a:pPr marL="342900" indent="-342900">
              <a:buAutoNum type="arabicPeriod"/>
            </a:pPr>
            <a:r>
              <a:rPr lang="en-US" sz="2600" dirty="0" smtClean="0">
                <a:effectLst>
                  <a:outerShdw blurRad="38100" dist="38100" dir="2700000" algn="tl">
                    <a:srgbClr val="000000">
                      <a:alpha val="43137"/>
                    </a:srgbClr>
                  </a:outerShdw>
                </a:effectLst>
              </a:rPr>
              <a:t>Motivation</a:t>
            </a:r>
          </a:p>
          <a:p>
            <a:pPr marL="342900" indent="-342900">
              <a:buAutoNum type="arabicPeriod"/>
            </a:pPr>
            <a:r>
              <a:rPr lang="en-US" sz="2600" dirty="0" smtClean="0">
                <a:effectLst>
                  <a:outerShdw blurRad="38100" dist="38100" dir="2700000" algn="tl">
                    <a:srgbClr val="000000">
                      <a:alpha val="43137"/>
                    </a:srgbClr>
                  </a:outerShdw>
                </a:effectLst>
              </a:rPr>
              <a:t>Project Overview</a:t>
            </a:r>
          </a:p>
          <a:p>
            <a:pPr marL="342900" indent="-342900">
              <a:buAutoNum type="arabicPeriod"/>
            </a:pPr>
            <a:r>
              <a:rPr lang="en-US" sz="2600" dirty="0" smtClean="0">
                <a:effectLst>
                  <a:outerShdw blurRad="38100" dist="38100" dir="2700000" algn="tl">
                    <a:srgbClr val="000000">
                      <a:alpha val="43137"/>
                    </a:srgbClr>
                  </a:outerShdw>
                </a:effectLst>
              </a:rPr>
              <a:t>Hardware</a:t>
            </a:r>
          </a:p>
          <a:p>
            <a:pPr marL="342900" indent="-342900">
              <a:buAutoNum type="arabicPeriod"/>
            </a:pPr>
            <a:r>
              <a:rPr lang="en-US" sz="2600" dirty="0" smtClean="0">
                <a:effectLst>
                  <a:outerShdw blurRad="38100" dist="38100" dir="2700000" algn="tl">
                    <a:srgbClr val="000000">
                      <a:alpha val="43137"/>
                    </a:srgbClr>
                  </a:outerShdw>
                </a:effectLst>
              </a:rPr>
              <a:t>Software</a:t>
            </a:r>
          </a:p>
          <a:p>
            <a:pPr marL="342900" indent="-342900">
              <a:buAutoNum type="arabicPeriod"/>
            </a:pPr>
            <a:r>
              <a:rPr lang="en-US" sz="2600" dirty="0" smtClean="0">
                <a:effectLst>
                  <a:outerShdw blurRad="38100" dist="38100" dir="2700000" algn="tl">
                    <a:srgbClr val="000000">
                      <a:alpha val="43137"/>
                    </a:srgbClr>
                  </a:outerShdw>
                </a:effectLst>
              </a:rPr>
              <a:t>Budget &amp; Timeline</a:t>
            </a:r>
          </a:p>
          <a:p>
            <a:pPr marL="342900" indent="-342900">
              <a:buAutoNum type="arabicPeriod"/>
            </a:pPr>
            <a:r>
              <a:rPr lang="en-US" sz="2600" dirty="0" smtClean="0">
                <a:effectLst>
                  <a:outerShdw blurRad="38100" dist="38100" dir="2700000" algn="tl">
                    <a:srgbClr val="000000">
                      <a:alpha val="43137"/>
                    </a:srgbClr>
                  </a:outerShdw>
                </a:effectLst>
              </a:rPr>
              <a:t>Future Development</a:t>
            </a:r>
          </a:p>
          <a:p>
            <a:pPr marL="342900" indent="-342900">
              <a:buAutoNum type="arabicPeriod"/>
            </a:pPr>
            <a:r>
              <a:rPr lang="en-US" sz="2600" b="1" dirty="0" smtClean="0">
                <a:solidFill>
                  <a:srgbClr val="0070C0"/>
                </a:solidFill>
                <a:effectLst>
                  <a:outerShdw blurRad="38100" dist="38100" dir="2700000" algn="tl">
                    <a:srgbClr val="000000">
                      <a:alpha val="43137"/>
                    </a:srgbClr>
                  </a:outerShdw>
                </a:effectLst>
              </a:rPr>
              <a:t>Business Plan</a:t>
            </a:r>
          </a:p>
          <a:p>
            <a:pPr marL="342900" indent="-342900">
              <a:buAutoNum type="arabicPeriod"/>
            </a:pP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EA75E481-F6B8-4CED-80AE-E5D972225580}"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Business Plan</a:t>
            </a:r>
          </a:p>
        </p:txBody>
      </p:sp>
      <p:sp>
        <p:nvSpPr>
          <p:cNvPr id="5124" name="Rectangle 3"/>
          <p:cNvSpPr>
            <a:spLocks noGrp="1" noChangeArrowheads="1"/>
          </p:cNvSpPr>
          <p:nvPr>
            <p:ph idx="1"/>
          </p:nvPr>
        </p:nvSpPr>
        <p:spPr>
          <a:xfrm>
            <a:off x="457200" y="2057400"/>
            <a:ext cx="8229600" cy="4068763"/>
          </a:xfrm>
        </p:spPr>
        <p:txBody>
          <a:bodyPr>
            <a:normAutofit fontScale="92500" lnSpcReduction="20000"/>
          </a:bodyPr>
          <a:lstStyle/>
          <a:p>
            <a:pPr eaLnBrk="1" hangingPunct="1">
              <a:lnSpc>
                <a:spcPct val="70000"/>
              </a:lnSpc>
            </a:pPr>
            <a:r>
              <a:rPr lang="en-US" altLang="zh-TW" sz="2800" dirty="0" smtClean="0"/>
              <a:t>Immediately apply for provisional patent</a:t>
            </a:r>
          </a:p>
          <a:p>
            <a:pPr eaLnBrk="1" hangingPunct="1">
              <a:lnSpc>
                <a:spcPct val="70000"/>
              </a:lnSpc>
              <a:buNone/>
            </a:pPr>
            <a:endParaRPr lang="en-US" altLang="zh-TW" sz="2800" dirty="0" smtClean="0"/>
          </a:p>
          <a:p>
            <a:pPr eaLnBrk="1" hangingPunct="1">
              <a:lnSpc>
                <a:spcPct val="70000"/>
              </a:lnSpc>
            </a:pPr>
            <a:r>
              <a:rPr lang="en-US" altLang="zh-TW" sz="2800" dirty="0" smtClean="0"/>
              <a:t>Conduct extensive market research</a:t>
            </a:r>
          </a:p>
          <a:p>
            <a:pPr eaLnBrk="1" hangingPunct="1">
              <a:lnSpc>
                <a:spcPct val="70000"/>
              </a:lnSpc>
            </a:pPr>
            <a:endParaRPr lang="en-US" altLang="zh-TW" sz="2800" dirty="0" smtClean="0"/>
          </a:p>
          <a:p>
            <a:pPr eaLnBrk="1" hangingPunct="1">
              <a:lnSpc>
                <a:spcPct val="70000"/>
              </a:lnSpc>
            </a:pPr>
            <a:r>
              <a:rPr lang="en-US" altLang="zh-TW" sz="2800" dirty="0" smtClean="0"/>
              <a:t>Present at trade shows</a:t>
            </a:r>
          </a:p>
          <a:p>
            <a:pPr eaLnBrk="1" hangingPunct="1">
              <a:lnSpc>
                <a:spcPct val="70000"/>
              </a:lnSpc>
            </a:pPr>
            <a:endParaRPr lang="en-US" altLang="zh-TW" sz="2800" dirty="0" smtClean="0"/>
          </a:p>
          <a:p>
            <a:pPr eaLnBrk="1" hangingPunct="1">
              <a:lnSpc>
                <a:spcPct val="70000"/>
              </a:lnSpc>
            </a:pPr>
            <a:r>
              <a:rPr lang="en-US" altLang="zh-TW" sz="2800" dirty="0" smtClean="0"/>
              <a:t>Speak to building developers, see what features are in demand</a:t>
            </a:r>
          </a:p>
          <a:p>
            <a:pPr lvl="1">
              <a:lnSpc>
                <a:spcPct val="70000"/>
              </a:lnSpc>
            </a:pPr>
            <a:r>
              <a:rPr lang="en-US" altLang="zh-TW" sz="2400" dirty="0" smtClean="0"/>
              <a:t>See if they would like to install these for demonstration run</a:t>
            </a:r>
          </a:p>
          <a:p>
            <a:pPr eaLnBrk="1" hangingPunct="1">
              <a:lnSpc>
                <a:spcPct val="70000"/>
              </a:lnSpc>
            </a:pPr>
            <a:endParaRPr lang="en-US" altLang="zh-TW" sz="2800" dirty="0" smtClean="0"/>
          </a:p>
          <a:p>
            <a:pPr eaLnBrk="1" hangingPunct="1">
              <a:lnSpc>
                <a:spcPct val="70000"/>
              </a:lnSpc>
            </a:pPr>
            <a:r>
              <a:rPr lang="en-US" altLang="zh-TW" sz="2800" dirty="0" smtClean="0"/>
              <a:t>Contact retail chains such as Costco and Home Depot to gauge demand</a:t>
            </a:r>
          </a:p>
          <a:p>
            <a:pPr eaLnBrk="1" hangingPunct="1">
              <a:lnSpc>
                <a:spcPct val="70000"/>
              </a:lnSpc>
            </a:pPr>
            <a:endParaRPr lang="en-US" altLang="zh-TW" sz="2800" dirty="0" smtClean="0"/>
          </a:p>
          <a:p>
            <a:pPr eaLnBrk="1" hangingPunct="1">
              <a:lnSpc>
                <a:spcPct val="70000"/>
              </a:lnSpc>
            </a:pPr>
            <a:r>
              <a:rPr lang="en-US" altLang="zh-TW" sz="2800" dirty="0" smtClean="0"/>
              <a:t>Speak to incumbents, attempt to negotiate IP / manufacturing agreement</a:t>
            </a:r>
          </a:p>
          <a:p>
            <a:pPr eaLnBrk="1" hangingPunct="1">
              <a:lnSpc>
                <a:spcPct val="80000"/>
              </a:lnSpc>
              <a:buFontTx/>
              <a:buNone/>
            </a:pPr>
            <a:endParaRPr dirty="0" smtClean="0"/>
          </a:p>
          <a:p>
            <a:pPr eaLnBrk="1" hangingPunct="1">
              <a:lnSpc>
                <a:spcPct val="80000"/>
              </a:lnSpc>
              <a:buFontTx/>
              <a:buNone/>
            </a:pPr>
            <a:endParaRPr lang="en-US" altLang="zh-TW" sz="2500" dirty="0" smtClean="0"/>
          </a:p>
          <a:p>
            <a:pPr eaLnBrk="1" hangingPunct="1">
              <a:lnSpc>
                <a:spcPct val="80000"/>
              </a:lnSpc>
              <a:buFontTx/>
              <a:buNone/>
            </a:pPr>
            <a:endParaRPr lang="en-US" altLang="zh-TW" sz="2500"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What we learned!</a:t>
            </a:r>
          </a:p>
        </p:txBody>
      </p:sp>
      <p:sp>
        <p:nvSpPr>
          <p:cNvPr id="5124" name="Rectangle 3"/>
          <p:cNvSpPr>
            <a:spLocks noGrp="1" noChangeArrowheads="1"/>
          </p:cNvSpPr>
          <p:nvPr>
            <p:ph idx="1"/>
          </p:nvPr>
        </p:nvSpPr>
        <p:spPr>
          <a:xfrm>
            <a:off x="457200" y="2057400"/>
            <a:ext cx="8229600" cy="4068763"/>
          </a:xfrm>
        </p:spPr>
        <p:txBody>
          <a:bodyPr>
            <a:normAutofit lnSpcReduction="10000"/>
          </a:bodyPr>
          <a:lstStyle/>
          <a:p>
            <a:pPr>
              <a:buFont typeface="Arial"/>
              <a:buChar char="•"/>
            </a:pPr>
            <a:r>
              <a:rPr lang="en-US" altLang="zh-TW" sz="2400" dirty="0" smtClean="0"/>
              <a:t>Communication is key</a:t>
            </a:r>
          </a:p>
          <a:p>
            <a:pPr>
              <a:buFont typeface="Arial"/>
              <a:buChar char="•"/>
            </a:pPr>
            <a:endParaRPr lang="en-US" altLang="zh-TW" sz="2400" dirty="0" smtClean="0"/>
          </a:p>
          <a:p>
            <a:pPr>
              <a:buFont typeface="Arial"/>
              <a:buChar char="•"/>
            </a:pPr>
            <a:r>
              <a:rPr lang="en-US" altLang="zh-TW" sz="2400" dirty="0" smtClean="0"/>
              <a:t>Ask questions</a:t>
            </a:r>
          </a:p>
          <a:p>
            <a:pPr>
              <a:buFont typeface="Arial"/>
              <a:buChar char="•"/>
            </a:pPr>
            <a:endParaRPr lang="en-US" altLang="zh-TW" sz="2400" dirty="0" smtClean="0"/>
          </a:p>
          <a:p>
            <a:pPr>
              <a:buFont typeface="Arial"/>
              <a:buChar char="•"/>
            </a:pPr>
            <a:r>
              <a:rPr lang="en-US" altLang="zh-TW" sz="2400" dirty="0" smtClean="0"/>
              <a:t>Talk to component manufacturers, they give great advice and sometimes they give things for free</a:t>
            </a:r>
          </a:p>
          <a:p>
            <a:pPr>
              <a:buFont typeface="Arial"/>
              <a:buChar char="•"/>
            </a:pPr>
            <a:endParaRPr lang="en-US" altLang="zh-TW" sz="2400" dirty="0" smtClean="0"/>
          </a:p>
          <a:p>
            <a:pPr>
              <a:buFont typeface="Arial"/>
              <a:buChar char="•"/>
            </a:pPr>
            <a:r>
              <a:rPr lang="en-US" altLang="zh-TW" sz="2400" dirty="0" smtClean="0"/>
              <a:t>Plan for the worst, because things won’t go as planned</a:t>
            </a:r>
          </a:p>
          <a:p>
            <a:pPr lvl="1">
              <a:buFont typeface="Arial"/>
              <a:buChar char="•"/>
            </a:pPr>
            <a:r>
              <a:rPr lang="en-US" altLang="zh-TW" sz="2000" dirty="0" smtClean="0"/>
              <a:t>Suppliers may let you down (</a:t>
            </a:r>
            <a:r>
              <a:rPr lang="en-US" altLang="zh-TW" sz="2000" dirty="0" err="1" smtClean="0"/>
              <a:t>Ie</a:t>
            </a:r>
            <a:r>
              <a:rPr lang="en-US" altLang="zh-TW" sz="2000" dirty="0" smtClean="0"/>
              <a:t> PCB manufacturer), must have backup plans</a:t>
            </a:r>
          </a:p>
          <a:p>
            <a:pPr>
              <a:buFont typeface="Arial"/>
              <a:buChar char="•"/>
            </a:pPr>
            <a:endParaRPr lang="en-US" altLang="zh-TW" sz="2400" dirty="0" smtClean="0"/>
          </a:p>
          <a:p>
            <a:pPr>
              <a:buFont typeface="Arial"/>
              <a:buChar char="•"/>
            </a:pPr>
            <a:endParaRPr lang="en-US" altLang="zh-TW" sz="2400"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One More Thing…	</a:t>
            </a:r>
          </a:p>
        </p:txBody>
      </p:sp>
      <p:sp>
        <p:nvSpPr>
          <p:cNvPr id="5125"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1" name="Complete_One_More_thing.mp4">
            <a:hlinkClick r:id="" action="ppaction://media"/>
          </p:cNvPr>
          <p:cNvPicPr/>
          <p:nvPr>
            <p:ph idx="1"/>
            <a:videoFile r:link="rId1"/>
          </p:nvPr>
        </p:nvPicPr>
        <p:blipFill>
          <a:blip r:embed="rId5"/>
          <a:stretch>
            <a:fillRect/>
          </a:stretch>
        </p:blipFill>
        <p:spPr>
          <a:xfrm>
            <a:off x="0" y="0"/>
            <a:ext cx="9143999" cy="6858000"/>
          </a:xfrm>
        </p:spPr>
      </p:pic>
      <p:pic>
        <p:nvPicPr>
          <p:cNvPr id="7"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7144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12291" name="Title 1"/>
          <p:cNvSpPr>
            <a:spLocks noGrp="1"/>
          </p:cNvSpPr>
          <p:nvPr>
            <p:ph type="title"/>
          </p:nvPr>
        </p:nvSpPr>
        <p:spPr/>
        <p:txBody>
          <a:bodyPr/>
          <a:lstStyle/>
          <a:p>
            <a:pPr eaLnBrk="1" hangingPunct="1"/>
            <a:r>
              <a:rPr lang="en-US" altLang="zh-TW" dirty="0" smtClean="0">
                <a:latin typeface="Tahoma" pitchFamily="34" charset="0"/>
                <a:cs typeface="Tahoma" pitchFamily="34" charset="0"/>
              </a:rPr>
              <a:t>Conclusion</a:t>
            </a:r>
            <a:endParaRPr lang="en-CA" b="1" dirty="0" smtClean="0">
              <a:latin typeface="Baskerville Old Face" pitchFamily="18" charset="0"/>
            </a:endParaRPr>
          </a:p>
        </p:txBody>
      </p:sp>
      <p:sp>
        <p:nvSpPr>
          <p:cNvPr id="12293"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文字方塊 8"/>
          <p:cNvSpPr txBox="1"/>
          <p:nvPr/>
        </p:nvSpPr>
        <p:spPr>
          <a:xfrm>
            <a:off x="1371600" y="2743200"/>
            <a:ext cx="7467600" cy="1569660"/>
          </a:xfrm>
          <a:prstGeom prst="rect">
            <a:avLst/>
          </a:prstGeom>
          <a:noFill/>
        </p:spPr>
        <p:txBody>
          <a:bodyPr wrap="square" rtlCol="0">
            <a:spAutoFit/>
          </a:bodyPr>
          <a:lstStyle/>
          <a:p>
            <a:r>
              <a:rPr lang="en-US" altLang="zh-TW" sz="9600" dirty="0" smtClean="0"/>
              <a:t>The Verdict….</a:t>
            </a:r>
            <a:endParaRPr lang="zh-TW" altLang="en-US" sz="9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12291" name="Title 1"/>
          <p:cNvSpPr>
            <a:spLocks noGrp="1"/>
          </p:cNvSpPr>
          <p:nvPr>
            <p:ph type="title"/>
          </p:nvPr>
        </p:nvSpPr>
        <p:spPr/>
        <p:txBody>
          <a:bodyPr/>
          <a:lstStyle/>
          <a:p>
            <a:pPr eaLnBrk="1" hangingPunct="1"/>
            <a:r>
              <a:rPr lang="en-US" altLang="zh-TW" smtClean="0">
                <a:latin typeface="Tahoma" pitchFamily="34" charset="0"/>
                <a:cs typeface="Tahoma" pitchFamily="34" charset="0"/>
              </a:rPr>
              <a:t>Questions</a:t>
            </a:r>
            <a:endParaRPr lang="en-CA" b="1" smtClean="0">
              <a:latin typeface="Baskerville Old Face" pitchFamily="18" charset="0"/>
            </a:endParaRPr>
          </a:p>
        </p:txBody>
      </p:sp>
      <p:sp>
        <p:nvSpPr>
          <p:cNvPr id="12292" name="Content Placeholder 2"/>
          <p:cNvSpPr>
            <a:spLocks noGrp="1"/>
          </p:cNvSpPr>
          <p:nvPr>
            <p:ph idx="1"/>
          </p:nvPr>
        </p:nvSpPr>
        <p:spPr>
          <a:xfrm>
            <a:off x="457200" y="1981200"/>
            <a:ext cx="8229600" cy="4525963"/>
          </a:xfrm>
        </p:spPr>
        <p:txBody>
          <a:bodyPr/>
          <a:lstStyle/>
          <a:p>
            <a:pPr algn="ctr" eaLnBrk="1" hangingPunct="1">
              <a:buFont typeface="Arial" charset="0"/>
              <a:buNone/>
            </a:pPr>
            <a:endParaRPr lang="en-CA" sz="2000" b="1" dirty="0" smtClean="0">
              <a:latin typeface="Times New Roman" pitchFamily="18" charset="0"/>
              <a:cs typeface="Times New Roman" pitchFamily="18" charset="0"/>
            </a:endParaRPr>
          </a:p>
          <a:p>
            <a:pPr algn="ctr" eaLnBrk="1" hangingPunct="1">
              <a:buFont typeface="Arial" charset="0"/>
              <a:buNone/>
            </a:pPr>
            <a:r>
              <a:rPr lang="en-CA" sz="17500" b="1" dirty="0" smtClean="0">
                <a:latin typeface="Times New Roman" pitchFamily="18" charset="0"/>
                <a:cs typeface="Times New Roman" pitchFamily="18" charset="0"/>
              </a:rPr>
              <a:t>?</a:t>
            </a:r>
          </a:p>
        </p:txBody>
      </p:sp>
      <p:sp>
        <p:nvSpPr>
          <p:cNvPr id="12293"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8"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12291" name="Title 1"/>
          <p:cNvSpPr>
            <a:spLocks noGrp="1"/>
          </p:cNvSpPr>
          <p:nvPr>
            <p:ph type="title"/>
          </p:nvPr>
        </p:nvSpPr>
        <p:spPr/>
        <p:txBody>
          <a:bodyPr/>
          <a:lstStyle/>
          <a:p>
            <a:pPr eaLnBrk="1" hangingPunct="1"/>
            <a:r>
              <a:rPr lang="en-US" altLang="zh-TW" dirty="0" smtClean="0">
                <a:latin typeface="Tahoma" pitchFamily="34" charset="0"/>
                <a:cs typeface="Tahoma" pitchFamily="34" charset="0"/>
              </a:rPr>
              <a:t>Bloopers</a:t>
            </a:r>
            <a:endParaRPr lang="en-CA" b="1" dirty="0" smtClean="0">
              <a:latin typeface="Baskerville Old Face" pitchFamily="18" charset="0"/>
            </a:endParaRPr>
          </a:p>
        </p:txBody>
      </p:sp>
      <p:sp>
        <p:nvSpPr>
          <p:cNvPr id="12293" name="Footer Placeholder 4"/>
          <p:cNvSpPr>
            <a:spLocks noGrp="1"/>
          </p:cNvSpPr>
          <p:nvPr>
            <p:ph type="ftr" sz="quarter" idx="11"/>
          </p:nvPr>
        </p:nvSpPr>
        <p:spPr bwMode="auto">
          <a:noFill/>
          <a:ln>
            <a:miter lim="800000"/>
            <a:headEnd/>
            <a:tailEnd/>
          </a:ln>
        </p:spPr>
        <p:txBody>
          <a:bodyPr/>
          <a:lstStyle/>
          <a:p>
            <a:pPr algn="r"/>
            <a:endParaRPr lang="zh-TW" altLang="zh-TW"/>
          </a:p>
        </p:txBody>
      </p:sp>
      <p:pic>
        <p:nvPicPr>
          <p:cNvPr id="11" name="bloopers.mp4">
            <a:hlinkClick r:id="" action="ppaction://media"/>
          </p:cNvPr>
          <p:cNvPicPr/>
          <p:nvPr>
            <p:ph idx="1"/>
            <a:videoFile r:link="rId1"/>
          </p:nvPr>
        </p:nvPicPr>
        <p:blipFill>
          <a:blip r:embed="rId5"/>
          <a:stretch>
            <a:fillRect/>
          </a:stretch>
        </p:blipFill>
        <p:spPr>
          <a:xfrm>
            <a:off x="0" y="0"/>
            <a:ext cx="9143999" cy="6858000"/>
          </a:xfrm>
        </p:spPr>
      </p:pic>
      <p:pic>
        <p:nvPicPr>
          <p:cNvPr id="8" name="Picture 4" descr="C:\Users\Aaron\Desktop\Logo.png"/>
          <p:cNvPicPr>
            <a:picLocks noChangeAspect="1" noChangeArrowheads="1"/>
          </p:cNvPicPr>
          <p:nvPr/>
        </p:nvPicPr>
        <p:blipFill>
          <a:blip r:embed="rId6" cstate="print"/>
          <a:srcRect/>
          <a:stretch>
            <a:fillRect/>
          </a:stretch>
        </p:blipFill>
        <p:spPr bwMode="auto">
          <a:xfrm>
            <a:off x="6400800" y="5943600"/>
            <a:ext cx="2540000" cy="71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1501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2051" name="Rectangle 2"/>
          <p:cNvSpPr>
            <a:spLocks noGrp="1" noChangeArrowheads="1"/>
          </p:cNvSpPr>
          <p:nvPr>
            <p:ph type="title"/>
          </p:nvPr>
        </p:nvSpPr>
        <p:spPr>
          <a:xfrm>
            <a:off x="457200" y="228600"/>
            <a:ext cx="8229600" cy="1143000"/>
          </a:xfrm>
        </p:spPr>
        <p:txBody>
          <a:bodyPr/>
          <a:lstStyle/>
          <a:p>
            <a:pPr eaLnBrk="1" hangingPunct="1"/>
            <a:r>
              <a:rPr lang="en-US" altLang="zh-TW" sz="5000" dirty="0" smtClean="0">
                <a:cs typeface="Tahoma" pitchFamily="34" charset="0"/>
              </a:rPr>
              <a:t>Motivation</a:t>
            </a:r>
            <a:endParaRPr lang="en-US" altLang="zh-TW" sz="3600" dirty="0" smtClean="0">
              <a:cs typeface="Tahoma" pitchFamily="34" charset="0"/>
            </a:endParaRPr>
          </a:p>
        </p:txBody>
      </p:sp>
      <p:pic>
        <p:nvPicPr>
          <p:cNvPr id="6"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8" name="Rectangle 3"/>
          <p:cNvSpPr>
            <a:spLocks noGrp="1" noChangeArrowheads="1"/>
          </p:cNvSpPr>
          <p:nvPr>
            <p:ph idx="1"/>
          </p:nvPr>
        </p:nvSpPr>
        <p:spPr>
          <a:xfrm>
            <a:off x="457200" y="2057400"/>
            <a:ext cx="8229600" cy="4068763"/>
          </a:xfrm>
        </p:spPr>
        <p:txBody>
          <a:bodyPr/>
          <a:lstStyle/>
          <a:p>
            <a:pPr>
              <a:lnSpc>
                <a:spcPct val="80000"/>
              </a:lnSpc>
              <a:buNone/>
            </a:pPr>
            <a:r>
              <a:rPr lang="en-US" sz="2800" dirty="0" smtClean="0"/>
              <a:t>Currently in California there are mandatory water restrictions because voluntary conservation efforts have proved insufficient</a:t>
            </a:r>
          </a:p>
          <a:p>
            <a:pPr>
              <a:lnSpc>
                <a:spcPct val="80000"/>
              </a:lnSpc>
              <a:buNone/>
            </a:pPr>
            <a:endParaRPr lang="en-US" sz="1700" dirty="0" smtClean="0"/>
          </a:p>
          <a:p>
            <a:pPr>
              <a:lnSpc>
                <a:spcPct val="80000"/>
              </a:lnSpc>
              <a:buNone/>
            </a:pPr>
            <a:endParaRPr lang="en-US" sz="1700" dirty="0" smtClean="0"/>
          </a:p>
          <a:p>
            <a:pPr>
              <a:lnSpc>
                <a:spcPct val="80000"/>
              </a:lnSpc>
              <a:buNone/>
            </a:pPr>
            <a:r>
              <a:rPr lang="en-CA" sz="2800" dirty="0" smtClean="0"/>
              <a:t>	“no  restaurant [..] shall serve drinking water to any person unless expressly requested.” </a:t>
            </a:r>
            <a:endParaRPr lang="en-US" sz="2800" dirty="0" smtClean="0"/>
          </a:p>
          <a:p>
            <a:pPr>
              <a:lnSpc>
                <a:spcPct val="80000"/>
              </a:lnSpc>
              <a:buNone/>
            </a:pPr>
            <a:r>
              <a:rPr lang="en-US" sz="1700" dirty="0" smtClean="0"/>
              <a:t>	</a:t>
            </a:r>
          </a:p>
          <a:p>
            <a:pPr>
              <a:lnSpc>
                <a:spcPct val="80000"/>
              </a:lnSpc>
              <a:buNone/>
            </a:pPr>
            <a:r>
              <a:rPr lang="en-US" sz="1700" b="1" dirty="0" smtClean="0"/>
              <a:t>	</a:t>
            </a:r>
            <a:r>
              <a:rPr lang="en-CA" sz="1900" b="1" dirty="0" smtClean="0"/>
              <a:t>City of Los Angeles Emergency Water Conservation Plan </a:t>
            </a:r>
            <a:r>
              <a:rPr lang="en-CA" sz="1600" i="1" dirty="0" smtClean="0"/>
              <a:t>Effective 8-11-09 </a:t>
            </a:r>
            <a:endParaRPr lang="en-CA" sz="1600" b="1" dirty="0" smtClean="0"/>
          </a:p>
          <a:p>
            <a:pPr lvl="1">
              <a:lnSpc>
                <a:spcPct val="70000"/>
              </a:lnSpc>
            </a:pPr>
            <a:endParaRPr lang="en-US" altLang="zh-TW" sz="2400" dirty="0" smtClean="0"/>
          </a:p>
          <a:p>
            <a:pPr eaLnBrk="1" hangingPunct="1">
              <a:lnSpc>
                <a:spcPct val="70000"/>
              </a:lnSpc>
              <a:buNone/>
            </a:pPr>
            <a:endParaRPr lang="en-US" altLang="zh-TW" sz="2800" dirty="0" smtClean="0"/>
          </a:p>
          <a:p>
            <a:pPr eaLnBrk="1" hangingPunct="1">
              <a:lnSpc>
                <a:spcPct val="80000"/>
              </a:lnSpc>
              <a:buFontTx/>
              <a:buNone/>
            </a:pPr>
            <a:endParaRPr dirty="0"/>
          </a:p>
          <a:p>
            <a:pPr eaLnBrk="1" hangingPunct="1">
              <a:lnSpc>
                <a:spcPct val="80000"/>
              </a:lnSpc>
              <a:buFontTx/>
              <a:buNone/>
            </a:pPr>
            <a:endParaRPr lang="en-US" altLang="zh-TW" sz="2500" dirty="0" smtClean="0"/>
          </a:p>
          <a:p>
            <a:pPr eaLnBrk="1" hangingPunct="1">
              <a:lnSpc>
                <a:spcPct val="80000"/>
              </a:lnSpc>
              <a:buFontTx/>
              <a:buNone/>
            </a:pPr>
            <a:endParaRPr lang="en-US" altLang="zh-TW" sz="2500" dirty="0" smtClean="0"/>
          </a:p>
        </p:txBody>
      </p:sp>
      <p:sp>
        <p:nvSpPr>
          <p:cNvPr id="9" name="Slide Number Placeholder 8"/>
          <p:cNvSpPr>
            <a:spLocks noGrp="1"/>
          </p:cNvSpPr>
          <p:nvPr>
            <p:ph type="sldNum" sz="quarter" idx="12"/>
          </p:nvPr>
        </p:nvSpPr>
        <p:spPr/>
        <p:txBody>
          <a:bodyPr/>
          <a:lstStyle/>
          <a:p>
            <a:fld id="{EA75E481-F6B8-4CED-80AE-E5D972225580}"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err="1" smtClean="0">
                <a:latin typeface="Tahoma" pitchFamily="34" charset="0"/>
                <a:cs typeface="Tahoma" pitchFamily="34" charset="0"/>
              </a:rPr>
              <a:t>Microflow</a:t>
            </a:r>
            <a:r>
              <a:rPr lang="en-US" altLang="zh-TW" dirty="0" smtClean="0">
                <a:latin typeface="Tahoma" pitchFamily="34" charset="0"/>
                <a:cs typeface="Tahoma" pitchFamily="34" charset="0"/>
              </a:rPr>
              <a:t> System Overview</a:t>
            </a:r>
          </a:p>
        </p:txBody>
      </p:sp>
      <p:sp>
        <p:nvSpPr>
          <p:cNvPr id="5124" name="Rectangle 3"/>
          <p:cNvSpPr>
            <a:spLocks noGrp="1" noChangeArrowheads="1"/>
          </p:cNvSpPr>
          <p:nvPr>
            <p:ph idx="1"/>
          </p:nvPr>
        </p:nvSpPr>
        <p:spPr>
          <a:xfrm>
            <a:off x="457200" y="2057400"/>
            <a:ext cx="8229600" cy="4068763"/>
          </a:xfrm>
        </p:spPr>
        <p:txBody>
          <a:bodyPr/>
          <a:lstStyle/>
          <a:p>
            <a:pPr eaLnBrk="1" hangingPunct="1">
              <a:lnSpc>
                <a:spcPct val="70000"/>
              </a:lnSpc>
            </a:pPr>
            <a:r>
              <a:rPr lang="en-US" altLang="zh-TW" sz="2800" dirty="0" smtClean="0"/>
              <a:t>Water is a scarce resource, whether people choose to act accordingly or not</a:t>
            </a:r>
          </a:p>
          <a:p>
            <a:pPr eaLnBrk="1" hangingPunct="1">
              <a:lnSpc>
                <a:spcPct val="70000"/>
              </a:lnSpc>
            </a:pPr>
            <a:endParaRPr lang="en-US" altLang="zh-TW" sz="2800" dirty="0" smtClean="0"/>
          </a:p>
          <a:p>
            <a:pPr eaLnBrk="1" hangingPunct="1">
              <a:lnSpc>
                <a:spcPct val="70000"/>
              </a:lnSpc>
            </a:pPr>
            <a:r>
              <a:rPr lang="en-US" altLang="zh-TW" sz="2800" dirty="0" smtClean="0"/>
              <a:t>We choose to do something about this</a:t>
            </a:r>
          </a:p>
          <a:p>
            <a:pPr eaLnBrk="1" hangingPunct="1">
              <a:lnSpc>
                <a:spcPct val="70000"/>
              </a:lnSpc>
            </a:pPr>
            <a:endParaRPr lang="en-US" altLang="zh-TW" sz="2800" dirty="0" smtClean="0"/>
          </a:p>
          <a:p>
            <a:pPr eaLnBrk="1" hangingPunct="1">
              <a:lnSpc>
                <a:spcPct val="70000"/>
              </a:lnSpc>
            </a:pPr>
            <a:r>
              <a:rPr lang="en-US" altLang="zh-TW" sz="2800" dirty="0" smtClean="0"/>
              <a:t>Help people see how much water they waste on a day to day basis by putting the information in front of them</a:t>
            </a:r>
          </a:p>
          <a:p>
            <a:pPr eaLnBrk="1" hangingPunct="1">
              <a:lnSpc>
                <a:spcPct val="70000"/>
              </a:lnSpc>
            </a:pPr>
            <a:endParaRPr lang="en-US" altLang="zh-TW" sz="2800" dirty="0" smtClean="0"/>
          </a:p>
          <a:p>
            <a:pPr eaLnBrk="1" hangingPunct="1">
              <a:lnSpc>
                <a:spcPct val="70000"/>
              </a:lnSpc>
            </a:pPr>
            <a:r>
              <a:rPr lang="en-US" altLang="zh-TW" sz="2800" dirty="0" smtClean="0"/>
              <a:t>Guide people toward responsible water usage with our solution</a:t>
            </a:r>
            <a:endParaRPr lang="en-US" altLang="zh-TW" sz="2400" dirty="0" smtClean="0"/>
          </a:p>
          <a:p>
            <a:pPr eaLnBrk="1" hangingPunct="1">
              <a:lnSpc>
                <a:spcPct val="70000"/>
              </a:lnSpc>
            </a:pPr>
            <a:endParaRPr lang="en-US" altLang="zh-TW" sz="2800" dirty="0" smtClean="0"/>
          </a:p>
          <a:p>
            <a:pPr eaLnBrk="1" hangingPunct="1">
              <a:lnSpc>
                <a:spcPct val="70000"/>
              </a:lnSpc>
              <a:buNone/>
            </a:pPr>
            <a:endParaRPr lang="en-US" altLang="zh-TW" sz="2800" dirty="0" smtClean="0"/>
          </a:p>
          <a:p>
            <a:pPr eaLnBrk="1" hangingPunct="1">
              <a:lnSpc>
                <a:spcPct val="80000"/>
              </a:lnSpc>
              <a:buFontTx/>
              <a:buNone/>
            </a:pPr>
            <a:endParaRPr dirty="0"/>
          </a:p>
          <a:p>
            <a:pPr eaLnBrk="1" hangingPunct="1">
              <a:lnSpc>
                <a:spcPct val="80000"/>
              </a:lnSpc>
              <a:buFontTx/>
              <a:buNone/>
            </a:pPr>
            <a:endParaRPr lang="en-US" altLang="zh-TW" sz="2500" dirty="0" smtClean="0"/>
          </a:p>
          <a:p>
            <a:pPr eaLnBrk="1" hangingPunct="1">
              <a:lnSpc>
                <a:spcPct val="80000"/>
              </a:lnSpc>
              <a:buFontTx/>
              <a:buNone/>
            </a:pPr>
            <a:endParaRPr lang="en-US" altLang="zh-TW" sz="2500"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err="1" smtClean="0">
                <a:latin typeface="Tahoma" pitchFamily="34" charset="0"/>
                <a:cs typeface="Tahoma" pitchFamily="34" charset="0"/>
              </a:rPr>
              <a:t>Microflow</a:t>
            </a:r>
            <a:r>
              <a:rPr lang="en-US" altLang="zh-TW" dirty="0" smtClean="0">
                <a:latin typeface="Tahoma" pitchFamily="34" charset="0"/>
                <a:cs typeface="Tahoma" pitchFamily="34" charset="0"/>
              </a:rPr>
              <a:t> System Overview</a:t>
            </a:r>
          </a:p>
        </p:txBody>
      </p:sp>
      <p:sp>
        <p:nvSpPr>
          <p:cNvPr id="5124" name="Rectangle 3"/>
          <p:cNvSpPr>
            <a:spLocks noGrp="1" noChangeArrowheads="1"/>
          </p:cNvSpPr>
          <p:nvPr>
            <p:ph idx="1"/>
          </p:nvPr>
        </p:nvSpPr>
        <p:spPr>
          <a:xfrm>
            <a:off x="457200" y="2057400"/>
            <a:ext cx="8229600" cy="4068763"/>
          </a:xfrm>
        </p:spPr>
        <p:txBody>
          <a:bodyPr>
            <a:normAutofit/>
          </a:bodyPr>
          <a:lstStyle/>
          <a:p>
            <a:pPr lvl="1">
              <a:lnSpc>
                <a:spcPct val="70000"/>
              </a:lnSpc>
              <a:buNone/>
            </a:pPr>
            <a:endParaRPr lang="en-US" altLang="zh-TW" sz="2400" dirty="0" smtClean="0"/>
          </a:p>
          <a:p>
            <a:pPr>
              <a:lnSpc>
                <a:spcPct val="70000"/>
              </a:lnSpc>
            </a:pPr>
            <a:r>
              <a:rPr lang="en-US" altLang="zh-TW" dirty="0" smtClean="0"/>
              <a:t>Two emerging groups in this world</a:t>
            </a:r>
          </a:p>
          <a:p>
            <a:pPr lvl="1">
              <a:lnSpc>
                <a:spcPct val="70000"/>
              </a:lnSpc>
            </a:pPr>
            <a:r>
              <a:rPr lang="en-US" altLang="zh-TW" sz="2400" dirty="0" smtClean="0"/>
              <a:t>In areas where there is a genuine shortage of water and there is a need for personal usage monitoring</a:t>
            </a:r>
          </a:p>
          <a:p>
            <a:pPr lvl="1">
              <a:lnSpc>
                <a:spcPct val="70000"/>
              </a:lnSpc>
            </a:pPr>
            <a:r>
              <a:rPr lang="en-US" altLang="zh-TW" sz="2400" dirty="0" smtClean="0"/>
              <a:t>In areas where people are socially inclined to be (or appear to be) environmentally </a:t>
            </a:r>
            <a:r>
              <a:rPr lang="en-US" altLang="zh-TW" sz="2400" dirty="0" err="1" smtClean="0"/>
              <a:t>consciencious</a:t>
            </a:r>
            <a:endParaRPr lang="en-US" altLang="zh-TW" sz="2500" dirty="0" smtClean="0"/>
          </a:p>
          <a:p>
            <a:pPr lvl="1">
              <a:lnSpc>
                <a:spcPct val="70000"/>
              </a:lnSpc>
            </a:pPr>
            <a:endParaRPr lang="en-US" altLang="zh-TW" sz="2500" dirty="0" smtClean="0"/>
          </a:p>
          <a:p>
            <a:pPr>
              <a:lnSpc>
                <a:spcPct val="70000"/>
              </a:lnSpc>
            </a:pPr>
            <a:r>
              <a:rPr lang="en-US" altLang="zh-TW" sz="2900" dirty="0" smtClean="0"/>
              <a:t>With our proposed solution, we cater to both groups</a:t>
            </a:r>
          </a:p>
          <a:p>
            <a:pPr lvl="1">
              <a:lnSpc>
                <a:spcPct val="70000"/>
              </a:lnSpc>
            </a:pPr>
            <a:r>
              <a:rPr lang="en-US" altLang="zh-TW" sz="2500" dirty="0" smtClean="0"/>
              <a:t>We will now demonstrate how</a:t>
            </a:r>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 y="0"/>
            <a:ext cx="9144000" cy="1600199"/>
          </a:xfrm>
          <a:prstGeom prst="rect">
            <a:avLst/>
          </a:prstGeom>
          <a:solidFill>
            <a:srgbClr val="FFFFFF">
              <a:shade val="85000"/>
              <a:alpha val="45000"/>
            </a:srgbClr>
          </a:solidFill>
          <a:ln w="44450" cmpd="sng">
            <a:solidFill>
              <a:schemeClr val="tx1"/>
            </a:solidFill>
            <a:miter lim="800000"/>
            <a:headEnd/>
            <a:tailEnd/>
          </a:ln>
        </p:spPr>
      </p:pic>
      <p:sp>
        <p:nvSpPr>
          <p:cNvPr id="5123" name="Rectangle 2"/>
          <p:cNvSpPr>
            <a:spLocks noGrp="1" noChangeArrowheads="1"/>
          </p:cNvSpPr>
          <p:nvPr>
            <p:ph type="title"/>
          </p:nvPr>
        </p:nvSpPr>
        <p:spPr/>
        <p:txBody>
          <a:bodyPr/>
          <a:lstStyle/>
          <a:p>
            <a:pPr eaLnBrk="1" hangingPunct="1"/>
            <a:r>
              <a:rPr lang="en-US" altLang="zh-TW" dirty="0" smtClean="0">
                <a:latin typeface="Tahoma" pitchFamily="34" charset="0"/>
                <a:cs typeface="Tahoma" pitchFamily="34" charset="0"/>
              </a:rPr>
              <a:t>Existing Solution</a:t>
            </a:r>
          </a:p>
        </p:txBody>
      </p:sp>
      <p:sp>
        <p:nvSpPr>
          <p:cNvPr id="5124" name="Rectangle 3"/>
          <p:cNvSpPr>
            <a:spLocks noGrp="1" noChangeArrowheads="1"/>
          </p:cNvSpPr>
          <p:nvPr>
            <p:ph idx="1"/>
          </p:nvPr>
        </p:nvSpPr>
        <p:spPr>
          <a:xfrm>
            <a:off x="457200" y="2057400"/>
            <a:ext cx="8229600" cy="4068763"/>
          </a:xfrm>
        </p:spPr>
        <p:txBody>
          <a:bodyPr>
            <a:normAutofit/>
          </a:bodyPr>
          <a:lstStyle/>
          <a:p>
            <a:pPr lvl="1">
              <a:lnSpc>
                <a:spcPct val="70000"/>
              </a:lnSpc>
              <a:buNone/>
            </a:pPr>
            <a:endParaRPr lang="en-US" altLang="zh-TW" sz="2400" dirty="0" smtClean="0"/>
          </a:p>
          <a:p>
            <a:pPr>
              <a:lnSpc>
                <a:spcPct val="70000"/>
              </a:lnSpc>
            </a:pPr>
            <a:r>
              <a:rPr lang="en-US" altLang="zh-TW" dirty="0" smtClean="0"/>
              <a:t>Right now what you can do is run outside and look at your water meter</a:t>
            </a:r>
          </a:p>
          <a:p>
            <a:pPr lvl="1">
              <a:lnSpc>
                <a:spcPct val="70000"/>
              </a:lnSpc>
            </a:pPr>
            <a:r>
              <a:rPr lang="en-US" altLang="zh-TW" sz="2100" dirty="0" smtClean="0"/>
              <a:t>Difficult to read a water meter</a:t>
            </a:r>
          </a:p>
          <a:p>
            <a:pPr lvl="1">
              <a:lnSpc>
                <a:spcPct val="70000"/>
              </a:lnSpc>
            </a:pPr>
            <a:r>
              <a:rPr lang="en-US" altLang="zh-TW" sz="2100" dirty="0" smtClean="0"/>
              <a:t>Very inconvenient and most would not bother</a:t>
            </a:r>
          </a:p>
          <a:p>
            <a:pPr lvl="1">
              <a:lnSpc>
                <a:spcPct val="70000"/>
              </a:lnSpc>
            </a:pPr>
            <a:r>
              <a:rPr lang="en-US" altLang="zh-TW" sz="2100" dirty="0" smtClean="0"/>
              <a:t>Is not viewable in real-time</a:t>
            </a:r>
          </a:p>
          <a:p>
            <a:pPr lvl="1">
              <a:lnSpc>
                <a:spcPct val="70000"/>
              </a:lnSpc>
            </a:pPr>
            <a:r>
              <a:rPr lang="en-US" altLang="zh-TW" sz="2100" dirty="0" smtClean="0"/>
              <a:t>Combines all water usage, including that which is not under your control</a:t>
            </a:r>
          </a:p>
          <a:p>
            <a:pPr lvl="2">
              <a:lnSpc>
                <a:spcPct val="70000"/>
              </a:lnSpc>
            </a:pPr>
            <a:r>
              <a:rPr lang="en-US" altLang="zh-TW" sz="1700" dirty="0" err="1" smtClean="0"/>
              <a:t>Ie</a:t>
            </a:r>
            <a:r>
              <a:rPr lang="en-US" altLang="zh-TW" sz="1700" dirty="0" smtClean="0"/>
              <a:t>. Usage of washing machine, flushing toilets, etc</a:t>
            </a:r>
            <a:endParaRPr lang="en-US" altLang="zh-TW" sz="2500" dirty="0" smtClean="0"/>
          </a:p>
        </p:txBody>
      </p:sp>
      <p:pic>
        <p:nvPicPr>
          <p:cNvPr id="7" name="Picture 4" descr="C:\Users\Aaron\Desktop\Logo.png"/>
          <p:cNvPicPr>
            <a:picLocks noChangeAspect="1" noChangeArrowheads="1"/>
          </p:cNvPicPr>
          <p:nvPr/>
        </p:nvPicPr>
        <p:blipFill>
          <a:blip r:embed="rId4" cstate="print"/>
          <a:srcRect/>
          <a:stretch>
            <a:fillRect/>
          </a:stretch>
        </p:blipFill>
        <p:spPr bwMode="auto">
          <a:xfrm>
            <a:off x="6400800" y="5943600"/>
            <a:ext cx="2540000" cy="711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A75E481-F6B8-4CED-80AE-E5D972225580}"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4232</TotalTime>
  <Words>3914</Words>
  <Application>Microsoft Office PowerPoint</Application>
  <PresentationFormat>On-screen Show (4:3)</PresentationFormat>
  <Paragraphs>930</Paragraphs>
  <Slides>59</Slides>
  <Notes>46</Notes>
  <HiddenSlides>0</HiddenSlides>
  <MMClips>8</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佈景主題</vt:lpstr>
      <vt:lpstr>Visio</vt:lpstr>
      <vt:lpstr>Slide 1</vt:lpstr>
      <vt:lpstr>Outline</vt:lpstr>
      <vt:lpstr>Outline</vt:lpstr>
      <vt:lpstr>Who We Are</vt:lpstr>
      <vt:lpstr>Outline</vt:lpstr>
      <vt:lpstr>Motivation</vt:lpstr>
      <vt:lpstr>Microflow System Overview</vt:lpstr>
      <vt:lpstr>Microflow System Overview</vt:lpstr>
      <vt:lpstr>Existing Solution</vt:lpstr>
      <vt:lpstr>The Microflow Solution</vt:lpstr>
      <vt:lpstr>The Microflow Solution</vt:lpstr>
      <vt:lpstr>The Microflow Solution</vt:lpstr>
      <vt:lpstr>Video Demo - Introduction</vt:lpstr>
      <vt:lpstr>Outline</vt:lpstr>
      <vt:lpstr>System Overview</vt:lpstr>
      <vt:lpstr>High Level System Design</vt:lpstr>
      <vt:lpstr>Outline</vt:lpstr>
      <vt:lpstr>Faucet</vt:lpstr>
      <vt:lpstr>Showerhead</vt:lpstr>
      <vt:lpstr>Slide 20</vt:lpstr>
      <vt:lpstr>Slide 21</vt:lpstr>
      <vt:lpstr>Microcontroller</vt:lpstr>
      <vt:lpstr>Microcontroller</vt:lpstr>
      <vt:lpstr>LCD Display</vt:lpstr>
      <vt:lpstr>User Interface</vt:lpstr>
      <vt:lpstr>Sub parts –Flow Sensor</vt:lpstr>
      <vt:lpstr>Sub parts – Transceiver</vt:lpstr>
      <vt:lpstr>Outline</vt:lpstr>
      <vt:lpstr>Software</vt:lpstr>
      <vt:lpstr>Transmission Format</vt:lpstr>
      <vt:lpstr>Transmission Format</vt:lpstr>
      <vt:lpstr>Potential Network Problems</vt:lpstr>
      <vt:lpstr>Potential Network Improvements</vt:lpstr>
      <vt:lpstr>Video Demo - Installation</vt:lpstr>
      <vt:lpstr>Video Demo – Network Update</vt:lpstr>
      <vt:lpstr>Video Demo – Test 1</vt:lpstr>
      <vt:lpstr>Video Demo – Test 2 Simultaneous Update </vt:lpstr>
      <vt:lpstr>Video Demo – Accuracy Test</vt:lpstr>
      <vt:lpstr>Further Applications</vt:lpstr>
      <vt:lpstr>Outline</vt:lpstr>
      <vt:lpstr>Proposed Budget</vt:lpstr>
      <vt:lpstr>Actual Cost - Mechanical</vt:lpstr>
      <vt:lpstr>Actual Cost - Electornics</vt:lpstr>
      <vt:lpstr>Actual Cost - Individual</vt:lpstr>
      <vt:lpstr>Cost Summary</vt:lpstr>
      <vt:lpstr>External Funding</vt:lpstr>
      <vt:lpstr>Timeline - Proposed</vt:lpstr>
      <vt:lpstr>Timeline - Actual</vt:lpstr>
      <vt:lpstr>Outline</vt:lpstr>
      <vt:lpstr>Future Development</vt:lpstr>
      <vt:lpstr>Future Work</vt:lpstr>
      <vt:lpstr>Future Work</vt:lpstr>
      <vt:lpstr>Outline</vt:lpstr>
      <vt:lpstr>Business Plan</vt:lpstr>
      <vt:lpstr>What we learned!</vt:lpstr>
      <vt:lpstr>One More Thing… </vt:lpstr>
      <vt:lpstr>Conclusion</vt:lpstr>
      <vt:lpstr>Questions</vt:lpstr>
      <vt:lpstr>Bloopers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投影片 1</dc:title>
  <dc:creator>Badu</dc:creator>
  <cp:keywords/>
  <cp:lastModifiedBy>badu</cp:lastModifiedBy>
  <cp:revision>173</cp:revision>
  <dcterms:created xsi:type="dcterms:W3CDTF">2010-04-21T03:01:42Z</dcterms:created>
  <dcterms:modified xsi:type="dcterms:W3CDTF">2010-04-21T03:21:01Z</dcterms:modified>
</cp:coreProperties>
</file>